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tif" ContentType="image/tiff"/>
  <Default Extension="wdp" ContentType="image/vnd.ms-photo"/>
  <Default Extension="bin" ContentType="application/vnd.openxmlformats-officedocument.presentationml.printerSettings"/>
  <Default Extension="wmf" ContentType="image/x-wmf"/>
  <Default Extension="png" ContentType="image/png"/>
  <Default Extension="gif" ContentType="image/gif"/>
  <Default Extension="mpg" ContentType="video/unknown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280" r:id="rId2"/>
    <p:sldId id="349" r:id="rId3"/>
    <p:sldId id="282" r:id="rId4"/>
    <p:sldId id="346" r:id="rId5"/>
    <p:sldId id="347" r:id="rId6"/>
    <p:sldId id="353" r:id="rId7"/>
    <p:sldId id="283" r:id="rId8"/>
    <p:sldId id="286" r:id="rId9"/>
    <p:sldId id="333" r:id="rId10"/>
    <p:sldId id="287" r:id="rId11"/>
    <p:sldId id="288" r:id="rId12"/>
    <p:sldId id="289" r:id="rId13"/>
    <p:sldId id="284" r:id="rId14"/>
    <p:sldId id="318" r:id="rId15"/>
    <p:sldId id="290" r:id="rId16"/>
    <p:sldId id="293" r:id="rId17"/>
    <p:sldId id="295" r:id="rId18"/>
    <p:sldId id="299" r:id="rId19"/>
    <p:sldId id="323" r:id="rId20"/>
    <p:sldId id="296" r:id="rId21"/>
    <p:sldId id="325" r:id="rId22"/>
    <p:sldId id="327" r:id="rId23"/>
    <p:sldId id="328" r:id="rId24"/>
    <p:sldId id="335" r:id="rId25"/>
    <p:sldId id="336" r:id="rId26"/>
    <p:sldId id="337" r:id="rId27"/>
    <p:sldId id="338" r:id="rId28"/>
    <p:sldId id="339" r:id="rId29"/>
    <p:sldId id="340" r:id="rId30"/>
    <p:sldId id="341" r:id="rId31"/>
    <p:sldId id="343" r:id="rId32"/>
    <p:sldId id="344" r:id="rId33"/>
    <p:sldId id="317" r:id="rId34"/>
    <p:sldId id="345" r:id="rId35"/>
    <p:sldId id="292" r:id="rId36"/>
    <p:sldId id="291" r:id="rId37"/>
    <p:sldId id="314" r:id="rId38"/>
    <p:sldId id="316" r:id="rId39"/>
    <p:sldId id="300" r:id="rId40"/>
    <p:sldId id="352" r:id="rId41"/>
    <p:sldId id="301" r:id="rId42"/>
    <p:sldId id="302" r:id="rId43"/>
    <p:sldId id="304" r:id="rId44"/>
    <p:sldId id="315" r:id="rId45"/>
    <p:sldId id="303" r:id="rId46"/>
    <p:sldId id="261" r:id="rId47"/>
    <p:sldId id="351" r:id="rId48"/>
    <p:sldId id="361" r:id="rId49"/>
    <p:sldId id="362" r:id="rId50"/>
    <p:sldId id="363" r:id="rId51"/>
    <p:sldId id="364" r:id="rId52"/>
    <p:sldId id="365" r:id="rId53"/>
    <p:sldId id="367" r:id="rId54"/>
    <p:sldId id="368" r:id="rId55"/>
    <p:sldId id="355" r:id="rId56"/>
    <p:sldId id="357" r:id="rId57"/>
    <p:sldId id="358" r:id="rId58"/>
    <p:sldId id="359" r:id="rId59"/>
    <p:sldId id="360" r:id="rId60"/>
    <p:sldId id="366" r:id="rId61"/>
    <p:sldId id="308" r:id="rId62"/>
    <p:sldId id="309" r:id="rId63"/>
    <p:sldId id="310" r:id="rId64"/>
    <p:sldId id="311" r:id="rId65"/>
    <p:sldId id="350" r:id="rId6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B415E"/>
    <a:srgbClr val="7D0000"/>
    <a:srgbClr val="21764F"/>
    <a:srgbClr val="FF224B"/>
    <a:srgbClr val="B67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2" autoAdjust="0"/>
    <p:restoredTop sz="92355" autoAdjust="0"/>
  </p:normalViewPr>
  <p:slideViewPr>
    <p:cSldViewPr snapToGrid="0" snapToObjects="1">
      <p:cViewPr>
        <p:scale>
          <a:sx n="78" d="100"/>
          <a:sy n="78" d="100"/>
        </p:scale>
        <p:origin x="-1256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0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notesMaster" Target="notesMasters/notesMaster1.xml"/><Relationship Id="rId68" Type="http://schemas.openxmlformats.org/officeDocument/2006/relationships/handoutMaster" Target="handoutMasters/handout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1477B4-004F-9E4B-98B3-CE9B5B793406}" type="datetimeFigureOut">
              <a:rPr lang="en-US" smtClean="0"/>
              <a:t>04/06/16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900D86-CA79-2B48-88D0-AA95E6E5B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001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AB7BA5-C1F2-4443-9163-A2DAB1D9A8DE}" type="datetimeFigureOut">
              <a:rPr lang="en-US" smtClean="0"/>
              <a:t>04/06/16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E02FEE-8BE5-A445-814D-9BC72B93C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3126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02FEE-8BE5-A445-814D-9BC72B93CD3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01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02FEE-8BE5-A445-814D-9BC72B93CD3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01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50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0D642-6D0D-EC44-BD79-B881FCA1861F}" type="datetime1">
              <a:rPr lang="it-IT" smtClean="0"/>
              <a:t>04/06/16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17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D4F38-9AAB-1541-9F85-85B56E85C858}" type="datetime1">
              <a:rPr lang="it-IT" smtClean="0"/>
              <a:t>04/06/16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59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11B9E-4233-F847-B2D0-1E7DBD25DD32}" type="datetime1">
              <a:rPr lang="it-IT" smtClean="0"/>
              <a:t>04/06/16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48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B0D91-398A-AB4B-9363-DFEBAC563B12}" type="datetime1">
              <a:rPr lang="it-IT" smtClean="0"/>
              <a:t>04/06/16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7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F115C-B2EA-AF43-A7D4-C2F716E85898}" type="datetime1">
              <a:rPr lang="it-IT" smtClean="0"/>
              <a:t>04/06/16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10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6ADE5-CF59-254C-8FE8-4FB0C465A0CC}" type="datetime1">
              <a:rPr lang="it-IT" smtClean="0"/>
              <a:t>04/06/16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7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2AA1-D403-5A4E-B2F5-4A83EA9E1252}" type="datetime1">
              <a:rPr lang="it-IT" smtClean="0"/>
              <a:t>04/06/16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10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CA988-578D-4048-B587-F4AFE965D58E}" type="datetime1">
              <a:rPr lang="it-IT" smtClean="0"/>
              <a:t>04/06/16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72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7BE9E-FD1B-6241-952F-F716EB829DF3}" type="datetime1">
              <a:rPr lang="it-IT" smtClean="0"/>
              <a:t>04/06/16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48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0059-9EEF-234F-A243-BBF9F7B073E6}" type="datetime1">
              <a:rPr lang="it-IT" smtClean="0"/>
              <a:t>04/06/16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44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685E-4158-1E42-AEE5-250BF1371020}" type="datetime1">
              <a:rPr lang="it-IT" smtClean="0"/>
              <a:t>04/06/16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7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838E1-E0B0-4D4C-8606-D54A81F64807}" type="datetime1">
              <a:rPr lang="it-IT" smtClean="0"/>
              <a:t>04/06/16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BFC96-9CFE-A949-A334-174EA4A0B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188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it.wikipedia.org/wiki/Karl_Friedrich_Gauss" TargetMode="External"/><Relationship Id="rId4" Type="http://schemas.openxmlformats.org/officeDocument/2006/relationships/image" Target="../media/image38.jpeg"/><Relationship Id="rId5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4" Type="http://schemas.openxmlformats.org/officeDocument/2006/relationships/image" Target="../media/image44.jpe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Relationship Id="rId3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3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54.wmf"/><Relationship Id="rId6" Type="http://schemas.openxmlformats.org/officeDocument/2006/relationships/oleObject" Target="../embeddings/oleObject1.bin"/><Relationship Id="rId7" Type="http://schemas.openxmlformats.org/officeDocument/2006/relationships/image" Target="../media/image5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58.emf"/><Relationship Id="rId5" Type="http://schemas.openxmlformats.org/officeDocument/2006/relationships/image" Target="../media/image57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4" Type="http://schemas.openxmlformats.org/officeDocument/2006/relationships/image" Target="../media/image69.gif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gi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4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g"/><Relationship Id="rId3" Type="http://schemas.openxmlformats.org/officeDocument/2006/relationships/image" Target="../media/image7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Relationship Id="rId3" Type="http://schemas.openxmlformats.org/officeDocument/2006/relationships/image" Target="../media/image8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tif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g"/><Relationship Id="rId3" Type="http://schemas.openxmlformats.org/officeDocument/2006/relationships/hyperlink" Target="http://link.aps.org/doi/10.1103/PhysRevLett.116.061102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4" Type="http://schemas.openxmlformats.org/officeDocument/2006/relationships/image" Target="../media/image94.jpeg"/><Relationship Id="rId5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6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jpeg"/><Relationship Id="rId3" Type="http://schemas.openxmlformats.org/officeDocument/2006/relationships/image" Target="../media/image10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openxmlformats.org/officeDocument/2006/relationships/image" Target="../media/image10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 t="8615" b="8615"/>
          <a:stretch>
            <a:fillRect/>
          </a:stretch>
        </p:blipFill>
        <p:spPr>
          <a:xfrm>
            <a:off x="736306" y="1600200"/>
            <a:ext cx="7602359" cy="4181005"/>
          </a:xfrm>
        </p:spPr>
      </p:pic>
      <p:sp>
        <p:nvSpPr>
          <p:cNvPr id="9" name="Rectangle 8"/>
          <p:cNvSpPr/>
          <p:nvPr/>
        </p:nvSpPr>
        <p:spPr>
          <a:xfrm>
            <a:off x="153786" y="313915"/>
            <a:ext cx="91747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>
                <a:latin typeface="Bookman Old Style"/>
                <a:cs typeface="Bookman Old Style"/>
              </a:rPr>
              <a:t>La </a:t>
            </a:r>
            <a:r>
              <a:rPr lang="en-US" sz="2400" i="1" dirty="0" err="1" smtClean="0">
                <a:latin typeface="Bookman Old Style"/>
                <a:cs typeface="Bookman Old Style"/>
              </a:rPr>
              <a:t>Relatività</a:t>
            </a:r>
            <a:r>
              <a:rPr lang="en-US" sz="2400" i="1" dirty="0" smtClean="0">
                <a:latin typeface="Bookman Old Style"/>
                <a:cs typeface="Bookman Old Style"/>
              </a:rPr>
              <a:t> </a:t>
            </a:r>
            <a:r>
              <a:rPr lang="en-US" sz="2400" i="1" dirty="0" err="1" smtClean="0">
                <a:latin typeface="Bookman Old Style"/>
                <a:cs typeface="Bookman Old Style"/>
              </a:rPr>
              <a:t>Generale</a:t>
            </a:r>
            <a:r>
              <a:rPr lang="en-US" sz="2400" i="1" dirty="0" smtClean="0">
                <a:latin typeface="Bookman Old Style"/>
                <a:cs typeface="Bookman Old Style"/>
              </a:rPr>
              <a:t>: </a:t>
            </a:r>
            <a:r>
              <a:rPr lang="en-US" sz="2400" i="1" dirty="0" err="1" smtClean="0">
                <a:latin typeface="Bookman Old Style"/>
                <a:cs typeface="Bookman Old Style"/>
              </a:rPr>
              <a:t>dalla</a:t>
            </a:r>
            <a:r>
              <a:rPr lang="en-US" sz="2400" i="1" dirty="0" smtClean="0">
                <a:latin typeface="Bookman Old Style"/>
                <a:cs typeface="Bookman Old Style"/>
              </a:rPr>
              <a:t> </a:t>
            </a:r>
            <a:r>
              <a:rPr lang="en-US" sz="2400" i="1" dirty="0" err="1" smtClean="0">
                <a:latin typeface="Bookman Old Style"/>
                <a:cs typeface="Bookman Old Style"/>
              </a:rPr>
              <a:t>nascita</a:t>
            </a:r>
            <a:r>
              <a:rPr lang="en-US" sz="2400" i="1" dirty="0" smtClean="0">
                <a:latin typeface="Bookman Old Style"/>
                <a:cs typeface="Bookman Old Style"/>
              </a:rPr>
              <a:t> </a:t>
            </a:r>
            <a:r>
              <a:rPr lang="en-US" sz="2400" i="1" dirty="0" err="1" smtClean="0">
                <a:latin typeface="Bookman Old Style"/>
                <a:cs typeface="Bookman Old Style"/>
              </a:rPr>
              <a:t>alle</a:t>
            </a:r>
            <a:r>
              <a:rPr lang="en-US" sz="2400" i="1" dirty="0" smtClean="0">
                <a:latin typeface="Bookman Old Style"/>
                <a:cs typeface="Bookman Old Style"/>
              </a:rPr>
              <a:t> </a:t>
            </a:r>
            <a:r>
              <a:rPr lang="en-US" sz="2400" i="1" dirty="0" err="1" smtClean="0">
                <a:latin typeface="Bookman Old Style"/>
                <a:cs typeface="Bookman Old Style"/>
              </a:rPr>
              <a:t>onde</a:t>
            </a:r>
            <a:r>
              <a:rPr lang="en-US" sz="2400" i="1" dirty="0" smtClean="0">
                <a:latin typeface="Bookman Old Style"/>
                <a:cs typeface="Bookman Old Style"/>
              </a:rPr>
              <a:t> </a:t>
            </a:r>
            <a:r>
              <a:rPr lang="en-US" sz="2400" i="1" dirty="0" err="1" smtClean="0">
                <a:latin typeface="Bookman Old Style"/>
                <a:cs typeface="Bookman Old Style"/>
              </a:rPr>
              <a:t>gravitazionali</a:t>
            </a:r>
            <a:endParaRPr lang="en-US" sz="2400" i="1" dirty="0">
              <a:latin typeface="Bookman Old Style"/>
              <a:cs typeface="Bookman Old Style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766" y="6079067"/>
            <a:ext cx="1109133" cy="706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1288" y="5835306"/>
            <a:ext cx="1022694" cy="102269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231899" y="5822335"/>
            <a:ext cx="30820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rgbClr val="800000"/>
                </a:solidFill>
                <a:latin typeface="Bookman Old Style"/>
                <a:cs typeface="Bookman Old Style"/>
              </a:rPr>
              <a:t>Kandinsky, Unbroken Line, 1923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97963" y="974821"/>
            <a:ext cx="2885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  <a:latin typeface="Bookman Old Style"/>
                <a:cs typeface="Bookman Old Style"/>
              </a:rPr>
              <a:t>Salvatore </a:t>
            </a:r>
            <a:r>
              <a:rPr lang="en-US" sz="2000" i="1" dirty="0" err="1" smtClean="0">
                <a:solidFill>
                  <a:srgbClr val="000090"/>
                </a:solidFill>
                <a:latin typeface="Bookman Old Style"/>
                <a:cs typeface="Bookman Old Style"/>
              </a:rPr>
              <a:t>Capozziello</a:t>
            </a:r>
            <a:endParaRPr lang="en-US" sz="2000" i="1" dirty="0">
              <a:solidFill>
                <a:srgbClr val="000090"/>
              </a:solidFill>
              <a:latin typeface="Bookman Old Style"/>
              <a:cs typeface="Bookman Old Style"/>
            </a:endParaRPr>
          </a:p>
        </p:txBody>
      </p:sp>
      <p:pic>
        <p:nvPicPr>
          <p:cNvPr id="14" name="Picture 13" descr="logo sigrav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528" y="6020564"/>
            <a:ext cx="1422850" cy="75793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66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2397" y="247134"/>
            <a:ext cx="57521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>
                <a:latin typeface="Bookman Old Style"/>
                <a:cs typeface="Bookman Old Style"/>
              </a:rPr>
              <a:t>Leibniz: tempo e </a:t>
            </a:r>
            <a:r>
              <a:rPr lang="en-US" sz="2400" i="1" dirty="0" err="1" smtClean="0">
                <a:latin typeface="Bookman Old Style"/>
                <a:cs typeface="Bookman Old Style"/>
              </a:rPr>
              <a:t>spazio</a:t>
            </a:r>
            <a:r>
              <a:rPr lang="en-US" sz="2400" i="1" dirty="0" smtClean="0">
                <a:latin typeface="Bookman Old Style"/>
                <a:cs typeface="Bookman Old Style"/>
              </a:rPr>
              <a:t> </a:t>
            </a:r>
            <a:r>
              <a:rPr lang="en-US" sz="2400" i="1" dirty="0" err="1" smtClean="0">
                <a:latin typeface="Bookman Old Style"/>
                <a:cs typeface="Bookman Old Style"/>
              </a:rPr>
              <a:t>inintelliggibili</a:t>
            </a:r>
            <a:r>
              <a:rPr lang="en-US" sz="2400" i="1" dirty="0" smtClean="0">
                <a:latin typeface="Bookman Old Style"/>
                <a:cs typeface="Bookman Old Style"/>
              </a:rPr>
              <a:t> </a:t>
            </a:r>
            <a:endParaRPr lang="en-US" sz="2400" i="1" dirty="0">
              <a:latin typeface="Bookman Old Style"/>
              <a:cs typeface="Bookman Old Styl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2397" y="1055345"/>
            <a:ext cx="5960533" cy="156145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 i="1" dirty="0">
                <a:latin typeface="Bookman Old Style"/>
                <a:cs typeface="Bookman Old Style"/>
              </a:rPr>
              <a:t>Si </a:t>
            </a:r>
            <a:r>
              <a:rPr lang="en-US" sz="1600" i="1" dirty="0" err="1">
                <a:latin typeface="Bookman Old Style"/>
                <a:cs typeface="Bookman Old Style"/>
              </a:rPr>
              <a:t>plures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ponantur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existere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rerum</a:t>
            </a:r>
            <a:r>
              <a:rPr lang="en-US" sz="1600" i="1" dirty="0">
                <a:latin typeface="Bookman Old Style"/>
                <a:cs typeface="Bookman Old Style"/>
              </a:rPr>
              <a:t> status, </a:t>
            </a:r>
            <a:r>
              <a:rPr lang="en-US" sz="1600" i="1" dirty="0" err="1">
                <a:latin typeface="Bookman Old Style"/>
                <a:cs typeface="Bookman Old Style"/>
              </a:rPr>
              <a:t>nihil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oppositum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involventes</a:t>
            </a:r>
            <a:r>
              <a:rPr lang="en-US" sz="1600" i="1" dirty="0">
                <a:latin typeface="Bookman Old Style"/>
                <a:cs typeface="Bookman Old Style"/>
              </a:rPr>
              <a:t>, </a:t>
            </a:r>
            <a:r>
              <a:rPr lang="en-US" sz="1600" i="1" dirty="0" err="1">
                <a:latin typeface="Bookman Old Style"/>
                <a:cs typeface="Bookman Old Style"/>
              </a:rPr>
              <a:t>dicentur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existere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simul</a:t>
            </a:r>
            <a:r>
              <a:rPr lang="en-US" sz="1600" i="1" dirty="0">
                <a:latin typeface="Bookman Old Style"/>
                <a:cs typeface="Bookman Old Style"/>
              </a:rPr>
              <a:t>. </a:t>
            </a:r>
            <a:r>
              <a:rPr lang="en-US" sz="1600" i="1" dirty="0" smtClean="0">
                <a:latin typeface="Bookman Old Style"/>
                <a:cs typeface="Bookman Old Style"/>
              </a:rPr>
              <a:t>Et </a:t>
            </a:r>
            <a:r>
              <a:rPr lang="en-US" sz="1600" i="1" dirty="0" err="1">
                <a:latin typeface="Bookman Old Style"/>
                <a:cs typeface="Bookman Old Style"/>
              </a:rPr>
              <a:t>ideo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quicquid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existit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alteri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existenti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aut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simul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est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aut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prius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aut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posterius</a:t>
            </a:r>
            <a:r>
              <a:rPr lang="en-US" sz="1600" i="1" dirty="0">
                <a:latin typeface="Bookman Old Style"/>
                <a:cs typeface="Bookman Old Style"/>
              </a:rPr>
              <a:t>. Si </a:t>
            </a:r>
            <a:r>
              <a:rPr lang="en-US" sz="1600" i="1" dirty="0" err="1" smtClean="0">
                <a:latin typeface="Bookman Old Style"/>
                <a:cs typeface="Bookman Old Style"/>
              </a:rPr>
              <a:t>eorum</a:t>
            </a:r>
            <a:r>
              <a:rPr lang="en-US" sz="1600" i="1" dirty="0" smtClean="0">
                <a:latin typeface="Bookman Old Style"/>
                <a:cs typeface="Bookman Old Style"/>
              </a:rPr>
              <a:t> quae </a:t>
            </a:r>
            <a:r>
              <a:rPr lang="en-US" sz="1600" i="1" dirty="0">
                <a:latin typeface="Bookman Old Style"/>
                <a:cs typeface="Bookman Old Style"/>
              </a:rPr>
              <a:t>non </a:t>
            </a:r>
            <a:r>
              <a:rPr lang="en-US" sz="1600" i="1" dirty="0" err="1">
                <a:latin typeface="Bookman Old Style"/>
                <a:cs typeface="Bookman Old Style"/>
              </a:rPr>
              <a:t>sunt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simul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unum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rationem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alterius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involvat</a:t>
            </a:r>
            <a:r>
              <a:rPr lang="en-US" sz="1600" i="1" dirty="0">
                <a:latin typeface="Bookman Old Style"/>
                <a:cs typeface="Bookman Old Style"/>
              </a:rPr>
              <a:t>, </a:t>
            </a:r>
            <a:r>
              <a:rPr lang="en-US" sz="1600" i="1" dirty="0" err="1" smtClean="0">
                <a:latin typeface="Bookman Old Style"/>
                <a:cs typeface="Bookman Old Style"/>
              </a:rPr>
              <a:t>illud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prius</a:t>
            </a:r>
            <a:r>
              <a:rPr lang="en-US" sz="1600" i="1" dirty="0">
                <a:latin typeface="Bookman Old Style"/>
                <a:cs typeface="Bookman Old Style"/>
              </a:rPr>
              <a:t>, hoc </a:t>
            </a:r>
            <a:r>
              <a:rPr lang="en-US" sz="1600" i="1" dirty="0" err="1">
                <a:latin typeface="Bookman Old Style"/>
                <a:cs typeface="Bookman Old Style"/>
              </a:rPr>
              <a:t>posterius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habetur</a:t>
            </a:r>
            <a:endParaRPr lang="en-US" sz="1600" i="1" dirty="0">
              <a:latin typeface="Bookman Old Style"/>
              <a:cs typeface="Bookman Old Style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61146" y="1"/>
            <a:ext cx="2382854" cy="30937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tangle 7"/>
          <p:cNvSpPr/>
          <p:nvPr/>
        </p:nvSpPr>
        <p:spPr>
          <a:xfrm>
            <a:off x="262397" y="2882063"/>
            <a:ext cx="8661470" cy="1265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i="1" dirty="0">
                <a:latin typeface="Bookman Old Style"/>
                <a:cs typeface="Bookman Old Style"/>
              </a:rPr>
              <a:t>(I) </a:t>
            </a:r>
            <a:r>
              <a:rPr lang="en-US" sz="1600" i="1" dirty="0">
                <a:solidFill>
                  <a:srgbClr val="800000"/>
                </a:solidFill>
                <a:latin typeface="Bookman Old Style"/>
                <a:cs typeface="Bookman Old Style"/>
              </a:rPr>
              <a:t>Tempus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est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ordo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existendi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eorum</a:t>
            </a:r>
            <a:r>
              <a:rPr lang="en-US" sz="1600" i="1" dirty="0">
                <a:latin typeface="Bookman Old Style"/>
                <a:cs typeface="Bookman Old Style"/>
              </a:rPr>
              <a:t> quae non </a:t>
            </a:r>
            <a:r>
              <a:rPr lang="en-US" sz="1600" i="1" dirty="0" err="1">
                <a:latin typeface="Bookman Old Style"/>
                <a:cs typeface="Bookman Old Style"/>
              </a:rPr>
              <a:t>sunt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simul</a:t>
            </a:r>
            <a:r>
              <a:rPr lang="en-US" sz="1600" i="1" dirty="0">
                <a:latin typeface="Bookman Old Style"/>
                <a:cs typeface="Bookman Old Style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1600" i="1" dirty="0">
                <a:latin typeface="Bookman Old Style"/>
                <a:cs typeface="Bookman Old Style"/>
              </a:rPr>
              <a:t>(II) </a:t>
            </a:r>
            <a:r>
              <a:rPr lang="en-US" sz="1600" i="1" dirty="0" err="1">
                <a:solidFill>
                  <a:srgbClr val="000090"/>
                </a:solidFill>
                <a:latin typeface="Bookman Old Style"/>
                <a:cs typeface="Bookman Old Style"/>
              </a:rPr>
              <a:t>Spatium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est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ordo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coexistendi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seu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ordo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existendi</a:t>
            </a:r>
            <a:r>
              <a:rPr lang="en-US" sz="1600" i="1" dirty="0">
                <a:latin typeface="Bookman Old Style"/>
                <a:cs typeface="Bookman Old Style"/>
              </a:rPr>
              <a:t> inter </a:t>
            </a:r>
            <a:r>
              <a:rPr lang="en-US" sz="1600" i="1" dirty="0" err="1">
                <a:latin typeface="Bookman Old Style"/>
                <a:cs typeface="Bookman Old Style"/>
              </a:rPr>
              <a:t>ea</a:t>
            </a:r>
            <a:r>
              <a:rPr lang="en-US" sz="1600" i="1" dirty="0">
                <a:latin typeface="Bookman Old Style"/>
                <a:cs typeface="Bookman Old Style"/>
              </a:rPr>
              <a:t> quae </a:t>
            </a:r>
            <a:r>
              <a:rPr lang="en-US" sz="1600" i="1" dirty="0" err="1" smtClean="0">
                <a:latin typeface="Bookman Old Style"/>
                <a:cs typeface="Bookman Old Style"/>
              </a:rPr>
              <a:t>sunt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simul</a:t>
            </a:r>
            <a:r>
              <a:rPr lang="en-US" sz="1600" i="1" dirty="0">
                <a:latin typeface="Bookman Old Style"/>
                <a:cs typeface="Bookman Old Style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1600" i="1" dirty="0">
                <a:latin typeface="Bookman Old Style"/>
                <a:cs typeface="Bookman Old Style"/>
              </a:rPr>
              <a:t>(III) </a:t>
            </a:r>
            <a:r>
              <a:rPr lang="en-US" sz="1600" i="1" dirty="0" err="1">
                <a:latin typeface="Bookman Old Style"/>
                <a:cs typeface="Bookman Old Style"/>
              </a:rPr>
              <a:t>Situs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est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coexistentia</a:t>
            </a:r>
            <a:r>
              <a:rPr lang="en-US" sz="1600" i="1" dirty="0">
                <a:latin typeface="Bookman Old Style"/>
                <a:cs typeface="Bookman Old Style"/>
              </a:rPr>
              <a:t> modus.</a:t>
            </a:r>
          </a:p>
          <a:p>
            <a:pPr>
              <a:lnSpc>
                <a:spcPct val="120000"/>
              </a:lnSpc>
            </a:pPr>
            <a:r>
              <a:rPr lang="en-US" sz="1600" i="1" dirty="0">
                <a:latin typeface="Bookman Old Style"/>
                <a:cs typeface="Bookman Old Style"/>
              </a:rPr>
              <a:t>(IV) </a:t>
            </a:r>
            <a:r>
              <a:rPr lang="en-US" sz="1600" i="1" dirty="0" err="1">
                <a:latin typeface="Bookman Old Style"/>
                <a:cs typeface="Bookman Old Style"/>
              </a:rPr>
              <a:t>Motus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est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mutatio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situs</a:t>
            </a:r>
            <a:endParaRPr lang="en-US" sz="1600" i="1" dirty="0">
              <a:latin typeface="Bookman Old Style"/>
              <a:cs typeface="Bookman Old Style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70218" y="4151757"/>
            <a:ext cx="31818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>
                <a:latin typeface="Bookman Old Style"/>
                <a:cs typeface="Bookman Old Style"/>
              </a:rPr>
              <a:t>Leibniz, </a:t>
            </a:r>
            <a:r>
              <a:rPr lang="en-US" sz="1600" b="1" i="1" dirty="0" err="1" smtClean="0">
                <a:latin typeface="Bookman Old Style"/>
                <a:cs typeface="Bookman Old Style"/>
              </a:rPr>
              <a:t>Initia</a:t>
            </a:r>
            <a:r>
              <a:rPr lang="en-US" sz="1600" b="1" i="1" dirty="0" smtClean="0">
                <a:latin typeface="Bookman Old Style"/>
                <a:cs typeface="Bookman Old Style"/>
              </a:rPr>
              <a:t> </a:t>
            </a:r>
            <a:r>
              <a:rPr lang="en-US" sz="1600" b="1" i="1" dirty="0" err="1" smtClean="0">
                <a:latin typeface="Bookman Old Style"/>
                <a:cs typeface="Bookman Old Style"/>
              </a:rPr>
              <a:t>rerum</a:t>
            </a:r>
            <a:r>
              <a:rPr lang="en-US" sz="1600" b="1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smtClean="0">
                <a:latin typeface="Bookman Old Style"/>
                <a:cs typeface="Bookman Old Style"/>
              </a:rPr>
              <a:t>(1715)</a:t>
            </a:r>
            <a:endParaRPr lang="en-US" sz="1600" i="1" dirty="0">
              <a:latin typeface="Bookman Old Style"/>
              <a:cs typeface="Bookman Old Style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2397" y="4949156"/>
            <a:ext cx="871647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800000"/>
                </a:solidFill>
                <a:latin typeface="Bookman Old Style"/>
                <a:cs typeface="Bookman Old Style"/>
              </a:rPr>
              <a:t>SPAZIO: </a:t>
            </a:r>
            <a:r>
              <a:rPr lang="en-US" i="1" dirty="0" err="1" smtClean="0">
                <a:latin typeface="Bookman Old Style"/>
                <a:cs typeface="Bookman Old Style"/>
              </a:rPr>
              <a:t>ordine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latin typeface="Bookman Old Style"/>
                <a:cs typeface="Bookman Old Style"/>
              </a:rPr>
              <a:t>delle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latin typeface="Bookman Old Style"/>
                <a:cs typeface="Bookman Old Style"/>
              </a:rPr>
              <a:t>cose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latin typeface="Bookman Old Style"/>
                <a:cs typeface="Bookman Old Style"/>
              </a:rPr>
              <a:t>coesistenti</a:t>
            </a:r>
            <a:r>
              <a:rPr lang="en-US" i="1" dirty="0" smtClean="0">
                <a:latin typeface="Bookman Old Style"/>
                <a:cs typeface="Bookman Old Style"/>
              </a:rPr>
              <a:t>.  </a:t>
            </a:r>
            <a:r>
              <a:rPr lang="en-US" i="1" dirty="0" smtClean="0">
                <a:solidFill>
                  <a:srgbClr val="008000"/>
                </a:solidFill>
                <a:latin typeface="Bookman Old Style"/>
                <a:cs typeface="Bookman Old Style"/>
              </a:rPr>
              <a:t>TEMPO:</a:t>
            </a:r>
            <a:r>
              <a:rPr lang="en-US" b="1" dirty="0" smtClean="0">
                <a:latin typeface="Apple Chancery"/>
                <a:cs typeface="Apple Chancery"/>
              </a:rPr>
              <a:t> </a:t>
            </a:r>
            <a:r>
              <a:rPr lang="en-US" i="1" dirty="0" err="1" smtClean="0">
                <a:latin typeface="Bookman Old Style"/>
                <a:cs typeface="Bookman Old Style"/>
              </a:rPr>
              <a:t>ordine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latin typeface="Bookman Old Style"/>
                <a:cs typeface="Bookman Old Style"/>
              </a:rPr>
              <a:t>delle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latin typeface="Bookman Old Style"/>
                <a:cs typeface="Bookman Old Style"/>
              </a:rPr>
              <a:t>cose</a:t>
            </a:r>
            <a:r>
              <a:rPr lang="en-US" i="1" dirty="0" smtClean="0">
                <a:latin typeface="Bookman Old Style"/>
                <a:cs typeface="Bookman Old Style"/>
              </a:rPr>
              <a:t> successive</a:t>
            </a:r>
          </a:p>
          <a:p>
            <a:endParaRPr lang="en-US" dirty="0">
              <a:latin typeface="Bookman Old Style"/>
              <a:cs typeface="Bookman Old Style"/>
            </a:endParaRPr>
          </a:p>
          <a:p>
            <a:r>
              <a:rPr lang="en-US" dirty="0" smtClean="0">
                <a:latin typeface="Bookman Old Style"/>
                <a:cs typeface="Bookman Old Style"/>
              </a:rPr>
              <a:t>SENZA LE “COSE” LO SPAZIO ED IL TEMPO NON ESISTONO!</a:t>
            </a:r>
            <a:endParaRPr lang="en-US" dirty="0">
              <a:latin typeface="Bookman Old Style"/>
              <a:cs typeface="Bookman Old Style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0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799" y="807474"/>
            <a:ext cx="5858933" cy="970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i="1" dirty="0" err="1" smtClean="0">
                <a:latin typeface="Bookman Old Style"/>
                <a:cs typeface="Bookman Old Style"/>
              </a:rPr>
              <a:t>Nessuno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può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pensare</a:t>
            </a:r>
            <a:r>
              <a:rPr lang="en-US" sz="1600" i="1" dirty="0">
                <a:latin typeface="Bookman Old Style"/>
                <a:cs typeface="Bookman Old Style"/>
              </a:rPr>
              <a:t> a un "prima" e a un "</a:t>
            </a:r>
            <a:r>
              <a:rPr lang="en-US" sz="1600" i="1" dirty="0" err="1">
                <a:latin typeface="Bookman Old Style"/>
                <a:cs typeface="Bookman Old Style"/>
              </a:rPr>
              <a:t>dopo</a:t>
            </a:r>
            <a:r>
              <a:rPr lang="en-US" sz="1600" i="1" dirty="0">
                <a:latin typeface="Bookman Old Style"/>
                <a:cs typeface="Bookman Old Style"/>
              </a:rPr>
              <a:t>" se non </a:t>
            </a:r>
            <a:r>
              <a:rPr lang="en-US" sz="1600" i="1" dirty="0" err="1">
                <a:latin typeface="Bookman Old Style"/>
                <a:cs typeface="Bookman Old Style"/>
              </a:rPr>
              <a:t>accetta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l'idea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che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esiste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una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realtà</a:t>
            </a:r>
            <a:r>
              <a:rPr lang="en-US" sz="1600" i="1" dirty="0">
                <a:latin typeface="Bookman Old Style"/>
                <a:cs typeface="Bookman Old Style"/>
              </a:rPr>
              <a:t>, </a:t>
            </a:r>
            <a:r>
              <a:rPr lang="en-US" sz="1600" i="1" dirty="0" err="1">
                <a:latin typeface="Bookman Old Style"/>
                <a:cs typeface="Bookman Old Style"/>
              </a:rPr>
              <a:t>il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b="1" i="1" dirty="0">
                <a:latin typeface="Bookman Old Style"/>
                <a:cs typeface="Bookman Old Style"/>
              </a:rPr>
              <a:t>tempo</a:t>
            </a:r>
            <a:r>
              <a:rPr lang="en-US" sz="1600" i="1" dirty="0">
                <a:latin typeface="Bookman Old Style"/>
                <a:cs typeface="Bookman Old Style"/>
              </a:rPr>
              <a:t>, </a:t>
            </a:r>
            <a:r>
              <a:rPr lang="en-US" sz="1600" i="1" dirty="0" err="1">
                <a:latin typeface="Bookman Old Style"/>
                <a:cs typeface="Bookman Old Style"/>
              </a:rPr>
              <a:t>che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gli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permette</a:t>
            </a:r>
            <a:r>
              <a:rPr lang="en-US" sz="1600" i="1" dirty="0">
                <a:latin typeface="Bookman Old Style"/>
                <a:cs typeface="Bookman Old Style"/>
              </a:rPr>
              <a:t> di </a:t>
            </a:r>
            <a:r>
              <a:rPr lang="en-US" sz="1600" i="1" dirty="0" err="1">
                <a:latin typeface="Bookman Old Style"/>
                <a:cs typeface="Bookman Old Style"/>
              </a:rPr>
              <a:t>farlo</a:t>
            </a:r>
            <a:r>
              <a:rPr lang="en-US" sz="1600" i="1" dirty="0">
                <a:latin typeface="Bookman Old Style"/>
                <a:cs typeface="Bookman Old Style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1942495"/>
            <a:ext cx="6485467" cy="675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i="1" dirty="0" err="1">
                <a:latin typeface="Bookman Old Style"/>
                <a:cs typeface="Bookman Old Style"/>
              </a:rPr>
              <a:t>Senza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b="1" i="1" dirty="0">
                <a:latin typeface="Bookman Old Style"/>
                <a:cs typeface="Bookman Old Style"/>
              </a:rPr>
              <a:t>tempo </a:t>
            </a:r>
            <a:r>
              <a:rPr lang="en-US" sz="1600" i="1" dirty="0">
                <a:latin typeface="Bookman Old Style"/>
                <a:cs typeface="Bookman Old Style"/>
              </a:rPr>
              <a:t>non </a:t>
            </a:r>
            <a:r>
              <a:rPr lang="en-US" sz="1600" i="1" dirty="0" err="1">
                <a:latin typeface="Bookman Old Style"/>
                <a:cs typeface="Bookman Old Style"/>
              </a:rPr>
              <a:t>esistono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i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fenomeni</a:t>
            </a:r>
            <a:r>
              <a:rPr lang="en-US" sz="1600" i="1" dirty="0">
                <a:latin typeface="Bookman Old Style"/>
                <a:cs typeface="Bookman Old Style"/>
              </a:rPr>
              <a:t>; </a:t>
            </a:r>
            <a:r>
              <a:rPr lang="en-US" sz="1600" i="1" dirty="0" err="1">
                <a:latin typeface="Bookman Old Style"/>
                <a:cs typeface="Bookman Old Style"/>
              </a:rPr>
              <a:t>senza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fenomeni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invece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il</a:t>
            </a:r>
            <a:r>
              <a:rPr lang="en-US" sz="1600" i="1" dirty="0">
                <a:latin typeface="Bookman Old Style"/>
                <a:cs typeface="Bookman Old Style"/>
              </a:rPr>
              <a:t> tempo </a:t>
            </a:r>
            <a:r>
              <a:rPr lang="en-US" sz="1600" i="1" dirty="0" err="1" smtClean="0">
                <a:latin typeface="Bookman Old Style"/>
                <a:cs typeface="Bookman Old Style"/>
              </a:rPr>
              <a:t>sussiste</a:t>
            </a:r>
            <a:r>
              <a:rPr lang="en-US" sz="1600" i="1" dirty="0">
                <a:latin typeface="Bookman Old Style"/>
                <a:cs typeface="Bookman Old Style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304800" y="2706973"/>
            <a:ext cx="8449733" cy="675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i="1" dirty="0" smtClean="0">
                <a:latin typeface="Bookman Old Style"/>
                <a:cs typeface="Bookman Old Style"/>
              </a:rPr>
              <a:t>Il </a:t>
            </a:r>
            <a:r>
              <a:rPr lang="en-US" sz="1600" b="1" i="1" dirty="0">
                <a:latin typeface="Bookman Old Style"/>
                <a:cs typeface="Bookman Old Style"/>
              </a:rPr>
              <a:t>tempo</a:t>
            </a:r>
            <a:r>
              <a:rPr lang="en-US" sz="1600" i="1" dirty="0">
                <a:latin typeface="Bookman Old Style"/>
                <a:cs typeface="Bookman Old Style"/>
              </a:rPr>
              <a:t> ha </a:t>
            </a:r>
            <a:r>
              <a:rPr lang="en-US" sz="1600" i="1" dirty="0" err="1">
                <a:latin typeface="Bookman Old Style"/>
                <a:cs typeface="Bookman Old Style"/>
              </a:rPr>
              <a:t>una</a:t>
            </a:r>
            <a:r>
              <a:rPr lang="en-US" sz="1600" i="1" dirty="0">
                <a:latin typeface="Bookman Old Style"/>
                <a:cs typeface="Bookman Old Style"/>
              </a:rPr>
              <a:t> sola </a:t>
            </a:r>
            <a:r>
              <a:rPr lang="en-US" sz="1600" i="1" dirty="0" err="1">
                <a:latin typeface="Bookman Old Style"/>
                <a:cs typeface="Bookman Old Style"/>
              </a:rPr>
              <a:t>dimensione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smtClean="0">
                <a:latin typeface="Bookman Old Style"/>
                <a:cs typeface="Bookman Old Style"/>
              </a:rPr>
              <a:t>e </a:t>
            </a:r>
            <a:r>
              <a:rPr lang="en-US" sz="1600" i="1" dirty="0" err="1">
                <a:latin typeface="Bookman Old Style"/>
                <a:cs typeface="Bookman Old Style"/>
              </a:rPr>
              <a:t>i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diversi</a:t>
            </a:r>
            <a:r>
              <a:rPr lang="en-US" sz="1600" i="1" dirty="0">
                <a:latin typeface="Bookman Old Style"/>
                <a:cs typeface="Bookman Old Style"/>
              </a:rPr>
              <a:t> tempi non </a:t>
            </a:r>
            <a:r>
              <a:rPr lang="en-US" sz="1600" i="1" dirty="0" err="1">
                <a:latin typeface="Bookman Old Style"/>
                <a:cs typeface="Bookman Old Style"/>
              </a:rPr>
              <a:t>sono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insieme</a:t>
            </a:r>
            <a:r>
              <a:rPr lang="en-US" sz="1600" i="1" dirty="0">
                <a:latin typeface="Bookman Old Style"/>
                <a:cs typeface="Bookman Old Style"/>
              </a:rPr>
              <a:t> ma </a:t>
            </a:r>
            <a:r>
              <a:rPr lang="en-US" sz="1600" i="1" dirty="0" err="1">
                <a:latin typeface="Bookman Old Style"/>
                <a:cs typeface="Bookman Old Style"/>
              </a:rPr>
              <a:t>successivi</a:t>
            </a:r>
            <a:r>
              <a:rPr lang="en-US" sz="1600" i="1" dirty="0">
                <a:latin typeface="Bookman Old Style"/>
                <a:cs typeface="Bookman Old Style"/>
              </a:rPr>
              <a:t> (come </a:t>
            </a:r>
            <a:r>
              <a:rPr lang="en-US" sz="1600" i="1" dirty="0" err="1">
                <a:latin typeface="Bookman Old Style"/>
                <a:cs typeface="Bookman Old Style"/>
              </a:rPr>
              <a:t>diversi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spazi</a:t>
            </a:r>
            <a:r>
              <a:rPr lang="en-US" sz="1600" i="1" dirty="0">
                <a:latin typeface="Bookman Old Style"/>
                <a:cs typeface="Bookman Old Style"/>
              </a:rPr>
              <a:t> non </a:t>
            </a:r>
            <a:r>
              <a:rPr lang="en-US" sz="1600" i="1" dirty="0" err="1">
                <a:latin typeface="Bookman Old Style"/>
                <a:cs typeface="Bookman Old Style"/>
              </a:rPr>
              <a:t>sono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successivi</a:t>
            </a:r>
            <a:r>
              <a:rPr lang="en-US" sz="1600" i="1" dirty="0">
                <a:latin typeface="Bookman Old Style"/>
                <a:cs typeface="Bookman Old Style"/>
              </a:rPr>
              <a:t> ma </a:t>
            </a:r>
            <a:r>
              <a:rPr lang="en-US" sz="1600" i="1" dirty="0" err="1">
                <a:latin typeface="Bookman Old Style"/>
                <a:cs typeface="Bookman Old Style"/>
              </a:rPr>
              <a:t>insieme</a:t>
            </a:r>
            <a:r>
              <a:rPr lang="en-US" sz="1600" i="1" dirty="0">
                <a:latin typeface="Bookman Old Style"/>
                <a:cs typeface="Bookman Old Style"/>
              </a:rPr>
              <a:t>).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3543402"/>
            <a:ext cx="8280400" cy="675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i="1" dirty="0">
                <a:latin typeface="Bookman Old Style"/>
                <a:cs typeface="Bookman Old Style"/>
              </a:rPr>
              <a:t>Il </a:t>
            </a:r>
            <a:r>
              <a:rPr lang="en-US" sz="1600" b="1" i="1" dirty="0">
                <a:latin typeface="Bookman Old Style"/>
                <a:cs typeface="Bookman Old Style"/>
              </a:rPr>
              <a:t>tempo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smtClean="0">
                <a:latin typeface="Bookman Old Style"/>
                <a:cs typeface="Bookman Old Style"/>
              </a:rPr>
              <a:t>non </a:t>
            </a:r>
            <a:r>
              <a:rPr lang="en-US" sz="1600" i="1" dirty="0" err="1">
                <a:latin typeface="Bookman Old Style"/>
                <a:cs typeface="Bookman Old Style"/>
              </a:rPr>
              <a:t>è</a:t>
            </a:r>
            <a:r>
              <a:rPr lang="en-US" sz="1600" i="1" dirty="0">
                <a:latin typeface="Bookman Old Style"/>
                <a:cs typeface="Bookman Old Style"/>
              </a:rPr>
              <a:t> un </a:t>
            </a:r>
            <a:r>
              <a:rPr lang="en-US" sz="1600" i="1" dirty="0" err="1">
                <a:latin typeface="Bookman Old Style"/>
                <a:cs typeface="Bookman Old Style"/>
              </a:rPr>
              <a:t>concetto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universale</a:t>
            </a:r>
            <a:r>
              <a:rPr lang="en-US" sz="1600" i="1" dirty="0">
                <a:latin typeface="Bookman Old Style"/>
                <a:cs typeface="Bookman Old Style"/>
              </a:rPr>
              <a:t> ma </a:t>
            </a:r>
            <a:r>
              <a:rPr lang="en-US" sz="1600" i="1" dirty="0" err="1">
                <a:latin typeface="Bookman Old Style"/>
                <a:cs typeface="Bookman Old Style"/>
              </a:rPr>
              <a:t>una</a:t>
            </a:r>
            <a:r>
              <a:rPr lang="en-US" sz="1600" i="1" dirty="0">
                <a:latin typeface="Bookman Old Style"/>
                <a:cs typeface="Bookman Old Style"/>
              </a:rPr>
              <a:t> forma </a:t>
            </a:r>
            <a:r>
              <a:rPr lang="en-US" sz="1600" i="1" dirty="0" err="1">
                <a:latin typeface="Bookman Old Style"/>
                <a:cs typeface="Bookman Old Style"/>
              </a:rPr>
              <a:t>pura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dell'intuizione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sensibile</a:t>
            </a:r>
            <a:r>
              <a:rPr lang="en-US" sz="1600" i="1" dirty="0">
                <a:latin typeface="Bookman Old Style"/>
                <a:cs typeface="Bookman Old Style"/>
              </a:rPr>
              <a:t>, </a:t>
            </a:r>
            <a:r>
              <a:rPr lang="en-US" sz="1600" i="1" dirty="0" err="1">
                <a:latin typeface="Bookman Old Style"/>
                <a:cs typeface="Bookman Old Style"/>
              </a:rPr>
              <a:t>che</a:t>
            </a:r>
            <a:r>
              <a:rPr lang="en-US" sz="1600" i="1" dirty="0">
                <a:latin typeface="Bookman Old Style"/>
                <a:cs typeface="Bookman Old Style"/>
              </a:rPr>
              <a:t> lo </a:t>
            </a:r>
            <a:r>
              <a:rPr lang="en-US" sz="1600" i="1" dirty="0" err="1">
                <a:latin typeface="Bookman Old Style"/>
                <a:cs typeface="Bookman Old Style"/>
              </a:rPr>
              <a:t>percepisce</a:t>
            </a:r>
            <a:r>
              <a:rPr lang="en-US" sz="1600" i="1" dirty="0">
                <a:latin typeface="Bookman Old Style"/>
                <a:cs typeface="Bookman Old Style"/>
              </a:rPr>
              <a:t> come un </a:t>
            </a:r>
            <a:r>
              <a:rPr lang="en-US" sz="1600" i="1" dirty="0" err="1">
                <a:latin typeface="Bookman Old Style"/>
                <a:cs typeface="Bookman Old Style"/>
              </a:rPr>
              <a:t>insieme</a:t>
            </a:r>
            <a:r>
              <a:rPr lang="en-US" sz="1600" i="1" dirty="0">
                <a:latin typeface="Bookman Old Style"/>
                <a:cs typeface="Bookman Old Style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800" y="4364731"/>
            <a:ext cx="8449732" cy="970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i="1" dirty="0" err="1">
                <a:latin typeface="Bookman Old Style"/>
                <a:cs typeface="Bookman Old Style"/>
              </a:rPr>
              <a:t>L'infinità</a:t>
            </a:r>
            <a:r>
              <a:rPr lang="en-US" sz="1600" i="1" dirty="0">
                <a:latin typeface="Bookman Old Style"/>
                <a:cs typeface="Bookman Old Style"/>
              </a:rPr>
              <a:t> del </a:t>
            </a:r>
            <a:r>
              <a:rPr lang="en-US" sz="1600" b="1" i="1" dirty="0">
                <a:latin typeface="Bookman Old Style"/>
                <a:cs typeface="Bookman Old Style"/>
              </a:rPr>
              <a:t>tempo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unico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è</a:t>
            </a:r>
            <a:r>
              <a:rPr lang="en-US" sz="1600" i="1" dirty="0">
                <a:latin typeface="Bookman Old Style"/>
                <a:cs typeface="Bookman Old Style"/>
              </a:rPr>
              <a:t> a </a:t>
            </a:r>
            <a:r>
              <a:rPr lang="en-US" sz="1600" i="1" dirty="0" err="1">
                <a:latin typeface="Bookman Old Style"/>
                <a:cs typeface="Bookman Old Style"/>
              </a:rPr>
              <a:t>fondamento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delle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quantità</a:t>
            </a:r>
            <a:r>
              <a:rPr lang="en-US" sz="1600" i="1" dirty="0">
                <a:latin typeface="Bookman Old Style"/>
                <a:cs typeface="Bookman Old Style"/>
              </a:rPr>
              <a:t> determinate di </a:t>
            </a:r>
            <a:r>
              <a:rPr lang="en-US" sz="1600" b="1" i="1" dirty="0" smtClean="0">
                <a:latin typeface="Bookman Old Style"/>
                <a:cs typeface="Bookman Old Style"/>
              </a:rPr>
              <a:t>tempo</a:t>
            </a:r>
            <a:r>
              <a:rPr lang="en-US" sz="1600" i="1" dirty="0">
                <a:latin typeface="Bookman Old Style"/>
                <a:cs typeface="Bookman Old Style"/>
              </a:rPr>
              <a:t>.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Quella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infinità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può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essere</a:t>
            </a:r>
            <a:r>
              <a:rPr lang="en-US" sz="1600" i="1" dirty="0">
                <a:latin typeface="Bookman Old Style"/>
                <a:cs typeface="Bookman Old Style"/>
              </a:rPr>
              <a:t> solo </a:t>
            </a:r>
            <a:r>
              <a:rPr lang="en-US" sz="1600" i="1" dirty="0" err="1">
                <a:latin typeface="Bookman Old Style"/>
                <a:cs typeface="Bookman Old Style"/>
              </a:rPr>
              <a:t>intuita</a:t>
            </a:r>
            <a:r>
              <a:rPr lang="en-US" sz="1600" i="1" dirty="0">
                <a:latin typeface="Bookman Old Style"/>
                <a:cs typeface="Bookman Old Style"/>
              </a:rPr>
              <a:t>, </a:t>
            </a:r>
            <a:r>
              <a:rPr lang="en-US" sz="1600" i="1" dirty="0" err="1">
                <a:latin typeface="Bookman Old Style"/>
                <a:cs typeface="Bookman Old Style"/>
              </a:rPr>
              <a:t>mentre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queste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quantità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possono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essere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comprese</a:t>
            </a:r>
            <a:r>
              <a:rPr lang="en-US" sz="1600" i="1" dirty="0">
                <a:latin typeface="Bookman Old Style"/>
                <a:cs typeface="Bookman Old Style"/>
              </a:rPr>
              <a:t> in </a:t>
            </a:r>
            <a:r>
              <a:rPr lang="en-US" sz="1600" i="1" dirty="0" err="1">
                <a:latin typeface="Bookman Old Style"/>
                <a:cs typeface="Bookman Old Style"/>
              </a:rPr>
              <a:t>maniera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concettuale</a:t>
            </a:r>
            <a:r>
              <a:rPr lang="en-US" sz="1600" i="1" dirty="0">
                <a:latin typeface="Bookman Old Style"/>
                <a:cs typeface="Bookman Old Style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4800" y="0"/>
            <a:ext cx="2455332" cy="25289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4800" y="187867"/>
            <a:ext cx="2545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Bookman Old Style"/>
                <a:cs typeface="Bookman Old Style"/>
              </a:rPr>
              <a:t>Kant: tempo…..</a:t>
            </a:r>
            <a:endParaRPr lang="en-US" sz="2400" i="1" dirty="0">
              <a:latin typeface="Bookman Old Style"/>
              <a:cs typeface="Bookman Old Style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91846" y="5729564"/>
            <a:ext cx="38303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err="1">
                <a:latin typeface="Bookman Old Style"/>
                <a:cs typeface="Bookman Old Style"/>
              </a:rPr>
              <a:t>Kritik</a:t>
            </a:r>
            <a:r>
              <a:rPr lang="en-US" sz="1600" b="1" i="1" dirty="0">
                <a:latin typeface="Bookman Old Style"/>
                <a:cs typeface="Bookman Old Style"/>
              </a:rPr>
              <a:t> der </a:t>
            </a:r>
            <a:r>
              <a:rPr lang="en-US" sz="1600" b="1" i="1" dirty="0" err="1">
                <a:latin typeface="Bookman Old Style"/>
                <a:cs typeface="Bookman Old Style"/>
              </a:rPr>
              <a:t>reinen</a:t>
            </a:r>
            <a:r>
              <a:rPr lang="en-US" sz="1600" b="1" i="1" dirty="0">
                <a:latin typeface="Bookman Old Style"/>
                <a:cs typeface="Bookman Old Style"/>
              </a:rPr>
              <a:t> </a:t>
            </a:r>
            <a:r>
              <a:rPr lang="en-US" sz="1600" b="1" i="1" dirty="0" err="1" smtClean="0">
                <a:latin typeface="Bookman Old Style"/>
                <a:cs typeface="Bookman Old Style"/>
              </a:rPr>
              <a:t>Vernunft</a:t>
            </a:r>
            <a:r>
              <a:rPr lang="en-US" sz="1600" b="1" i="1" dirty="0" smtClean="0">
                <a:latin typeface="Bookman Old Style"/>
                <a:cs typeface="Bookman Old Style"/>
              </a:rPr>
              <a:t> (1781)</a:t>
            </a:r>
            <a:endParaRPr lang="en-US" sz="1600" b="1" i="1" dirty="0">
              <a:latin typeface="Bookman Old Style"/>
              <a:cs typeface="Bookman Old Style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7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47740"/>
            <a:ext cx="2235200" cy="25289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98800" y="187867"/>
            <a:ext cx="2515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Bookman Old Style"/>
                <a:cs typeface="Bookman Old Style"/>
              </a:rPr>
              <a:t>Kant: </a:t>
            </a:r>
            <a:r>
              <a:rPr lang="en-US" sz="2400" i="1" dirty="0" err="1" smtClean="0">
                <a:latin typeface="Bookman Old Style"/>
                <a:cs typeface="Bookman Old Style"/>
              </a:rPr>
              <a:t>spazio</a:t>
            </a:r>
            <a:r>
              <a:rPr lang="en-US" sz="2400" i="1" dirty="0" smtClean="0">
                <a:latin typeface="Bookman Old Style"/>
                <a:cs typeface="Bookman Old Style"/>
              </a:rPr>
              <a:t>….</a:t>
            </a:r>
            <a:endParaRPr lang="en-US" sz="2400" i="1" dirty="0">
              <a:latin typeface="Bookman Old Style"/>
              <a:cs typeface="Bookman Old Style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47581" y="6335257"/>
            <a:ext cx="38303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err="1">
                <a:latin typeface="Bookman Old Style"/>
                <a:cs typeface="Bookman Old Style"/>
              </a:rPr>
              <a:t>Kritik</a:t>
            </a:r>
            <a:r>
              <a:rPr lang="en-US" sz="1600" b="1" i="1" dirty="0">
                <a:latin typeface="Bookman Old Style"/>
                <a:cs typeface="Bookman Old Style"/>
              </a:rPr>
              <a:t> der </a:t>
            </a:r>
            <a:r>
              <a:rPr lang="en-US" sz="1600" b="1" i="1" dirty="0" err="1">
                <a:latin typeface="Bookman Old Style"/>
                <a:cs typeface="Bookman Old Style"/>
              </a:rPr>
              <a:t>reinen</a:t>
            </a:r>
            <a:r>
              <a:rPr lang="en-US" sz="1600" b="1" i="1" dirty="0">
                <a:latin typeface="Bookman Old Style"/>
                <a:cs typeface="Bookman Old Style"/>
              </a:rPr>
              <a:t> </a:t>
            </a:r>
            <a:r>
              <a:rPr lang="en-US" sz="1600" b="1" i="1" dirty="0" err="1" smtClean="0">
                <a:latin typeface="Bookman Old Style"/>
                <a:cs typeface="Bookman Old Style"/>
              </a:rPr>
              <a:t>Vernunft</a:t>
            </a:r>
            <a:r>
              <a:rPr lang="en-US" sz="1600" b="1" i="1" dirty="0" smtClean="0">
                <a:latin typeface="Bookman Old Style"/>
                <a:cs typeface="Bookman Old Style"/>
              </a:rPr>
              <a:t> (1781)</a:t>
            </a:r>
            <a:endParaRPr lang="en-US" sz="1600" b="1" i="1" dirty="0">
              <a:latin typeface="Bookman Old Style"/>
              <a:cs typeface="Bookman Old Styl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1" y="1038808"/>
            <a:ext cx="6857999" cy="970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 i="1" dirty="0" smtClean="0">
                <a:latin typeface="Bookman Old Style"/>
                <a:cs typeface="Bookman Old Style"/>
              </a:rPr>
              <a:t>E’ </a:t>
            </a:r>
            <a:r>
              <a:rPr lang="en-US" sz="1600" i="1" dirty="0" err="1">
                <a:latin typeface="Bookman Old Style"/>
                <a:cs typeface="Bookman Old Style"/>
              </a:rPr>
              <a:t>impossibile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pensare</a:t>
            </a:r>
            <a:r>
              <a:rPr lang="en-US" sz="1600" i="1" dirty="0">
                <a:latin typeface="Bookman Old Style"/>
                <a:cs typeface="Bookman Old Style"/>
              </a:rPr>
              <a:t> a un </a:t>
            </a:r>
            <a:r>
              <a:rPr lang="en-US" sz="1600" i="1" dirty="0" err="1">
                <a:latin typeface="Bookman Old Style"/>
                <a:cs typeface="Bookman Old Style"/>
              </a:rPr>
              <a:t>oggetto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senza</a:t>
            </a:r>
            <a:r>
              <a:rPr lang="en-US" sz="1600" i="1" dirty="0">
                <a:latin typeface="Bookman Old Style"/>
                <a:cs typeface="Bookman Old Style"/>
              </a:rPr>
              <a:t> lo </a:t>
            </a:r>
            <a:r>
              <a:rPr lang="en-US" sz="1600" b="1" i="1" dirty="0" err="1">
                <a:solidFill>
                  <a:srgbClr val="008000"/>
                </a:solidFill>
                <a:latin typeface="Bookman Old Style"/>
                <a:cs typeface="Bookman Old Style"/>
              </a:rPr>
              <a:t>spazio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che</a:t>
            </a:r>
            <a:r>
              <a:rPr lang="en-US" sz="1600" i="1" dirty="0">
                <a:latin typeface="Bookman Old Style"/>
                <a:cs typeface="Bookman Old Style"/>
              </a:rPr>
              <a:t> lo </a:t>
            </a:r>
            <a:r>
              <a:rPr lang="en-US" sz="1600" i="1" dirty="0" err="1">
                <a:latin typeface="Bookman Old Style"/>
                <a:cs typeface="Bookman Old Style"/>
              </a:rPr>
              <a:t>contenga</a:t>
            </a:r>
            <a:r>
              <a:rPr lang="en-US" sz="1600" i="1" dirty="0">
                <a:latin typeface="Bookman Old Style"/>
                <a:cs typeface="Bookman Old Style"/>
              </a:rPr>
              <a:t>, </a:t>
            </a:r>
            <a:r>
              <a:rPr lang="en-US" sz="1600" i="1" dirty="0" err="1">
                <a:latin typeface="Bookman Old Style"/>
                <a:cs typeface="Bookman Old Style"/>
              </a:rPr>
              <a:t>mentre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si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può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pensare</a:t>
            </a:r>
            <a:r>
              <a:rPr lang="en-US" sz="1600" i="1" dirty="0">
                <a:latin typeface="Bookman Old Style"/>
                <a:cs typeface="Bookman Old Style"/>
              </a:rPr>
              <a:t> a </a:t>
            </a:r>
            <a:r>
              <a:rPr lang="en-US" sz="1600" i="1" dirty="0" err="1">
                <a:latin typeface="Bookman Old Style"/>
                <a:cs typeface="Bookman Old Style"/>
              </a:rPr>
              <a:t>uno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b="1" i="1" dirty="0" err="1">
                <a:solidFill>
                  <a:srgbClr val="008000"/>
                </a:solidFill>
                <a:latin typeface="Bookman Old Style"/>
                <a:cs typeface="Bookman Old Style"/>
              </a:rPr>
              <a:t>spazio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vuoto</a:t>
            </a:r>
            <a:r>
              <a:rPr lang="en-US" sz="1600" i="1" dirty="0">
                <a:latin typeface="Bookman Old Style"/>
                <a:cs typeface="Bookman Old Style"/>
              </a:rPr>
              <a:t>. Su </a:t>
            </a:r>
            <a:r>
              <a:rPr lang="en-US" sz="1600" i="1" dirty="0" err="1">
                <a:latin typeface="Bookman Old Style"/>
                <a:cs typeface="Bookman Old Style"/>
              </a:rPr>
              <a:t>questa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argomentazione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si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fonda</a:t>
            </a:r>
            <a:r>
              <a:rPr lang="en-US" sz="1600" i="1" dirty="0">
                <a:latin typeface="Bookman Old Style"/>
                <a:cs typeface="Bookman Old Style"/>
              </a:rPr>
              <a:t> - secondo Kant - la </a:t>
            </a:r>
            <a:r>
              <a:rPr lang="en-US" sz="1600" b="1" i="1" dirty="0" err="1" smtClean="0">
                <a:solidFill>
                  <a:srgbClr val="000090"/>
                </a:solidFill>
                <a:latin typeface="Bookman Old Style"/>
                <a:cs typeface="Bookman Old Style"/>
              </a:rPr>
              <a:t>geometria</a:t>
            </a:r>
            <a:r>
              <a:rPr lang="en-US" sz="1600" i="1" dirty="0">
                <a:latin typeface="Bookman Old Style"/>
                <a:cs typeface="Bookman Old Style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75579" y="3190384"/>
            <a:ext cx="8665219" cy="1561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 i="1" dirty="0" err="1">
                <a:latin typeface="Bookman Old Style"/>
                <a:cs typeface="Bookman Old Style"/>
              </a:rPr>
              <a:t>S</a:t>
            </a:r>
            <a:r>
              <a:rPr lang="en-US" sz="1600" i="1" dirty="0" err="1" smtClean="0">
                <a:latin typeface="Bookman Old Style"/>
                <a:cs typeface="Bookman Old Style"/>
              </a:rPr>
              <a:t>ul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>
                <a:latin typeface="Bookman Old Style"/>
                <a:cs typeface="Bookman Old Style"/>
              </a:rPr>
              <a:t>piano </a:t>
            </a:r>
            <a:r>
              <a:rPr lang="en-US" sz="1600" i="1" dirty="0" err="1">
                <a:latin typeface="Bookman Old Style"/>
                <a:cs typeface="Bookman Old Style"/>
              </a:rPr>
              <a:t>metafisico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noi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possiamo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pensare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allo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b="1" i="1" dirty="0" err="1">
                <a:solidFill>
                  <a:srgbClr val="21764F"/>
                </a:solidFill>
                <a:latin typeface="Bookman Old Style"/>
                <a:cs typeface="Bookman Old Style"/>
              </a:rPr>
              <a:t>spazio</a:t>
            </a:r>
            <a:r>
              <a:rPr lang="en-US" sz="1600" i="1" dirty="0">
                <a:latin typeface="Bookman Old Style"/>
                <a:cs typeface="Bookman Old Style"/>
              </a:rPr>
              <a:t> come a </a:t>
            </a:r>
            <a:r>
              <a:rPr lang="en-US" sz="1600" i="1" dirty="0" err="1">
                <a:latin typeface="Bookman Old Style"/>
                <a:cs typeface="Bookman Old Style"/>
              </a:rPr>
              <a:t>una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grandezza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infinita</a:t>
            </a:r>
            <a:r>
              <a:rPr lang="en-US" sz="1600" i="1" dirty="0">
                <a:latin typeface="Bookman Old Style"/>
                <a:cs typeface="Bookman Old Style"/>
              </a:rPr>
              <a:t>, </a:t>
            </a:r>
            <a:r>
              <a:rPr lang="en-US" sz="1600" i="1" dirty="0" err="1">
                <a:latin typeface="Bookman Old Style"/>
                <a:cs typeface="Bookman Old Style"/>
              </a:rPr>
              <a:t>che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rende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possibile</a:t>
            </a:r>
            <a:r>
              <a:rPr lang="en-US" sz="1600" i="1" dirty="0">
                <a:latin typeface="Bookman Old Style"/>
                <a:cs typeface="Bookman Old Style"/>
              </a:rPr>
              <a:t> un </a:t>
            </a:r>
            <a:r>
              <a:rPr lang="en-US" sz="1600" i="1" dirty="0" err="1">
                <a:latin typeface="Bookman Old Style"/>
                <a:cs typeface="Bookman Old Style"/>
              </a:rPr>
              <a:t>numero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infinito</a:t>
            </a:r>
            <a:r>
              <a:rPr lang="en-US" sz="1600" i="1" dirty="0">
                <a:latin typeface="Bookman Old Style"/>
                <a:cs typeface="Bookman Old Style"/>
              </a:rPr>
              <a:t> di </a:t>
            </a:r>
            <a:r>
              <a:rPr lang="en-US" sz="1600" i="1" dirty="0" err="1">
                <a:latin typeface="Bookman Old Style"/>
                <a:cs typeface="Bookman Old Style"/>
              </a:rPr>
              <a:t>rappresentazioni</a:t>
            </a:r>
            <a:r>
              <a:rPr lang="en-US" sz="1600" i="1" dirty="0">
                <a:latin typeface="Bookman Old Style"/>
                <a:cs typeface="Bookman Old Style"/>
              </a:rPr>
              <a:t>. La </a:t>
            </a:r>
            <a:r>
              <a:rPr lang="en-US" sz="1600" i="1" dirty="0" err="1">
                <a:latin typeface="Bookman Old Style"/>
                <a:cs typeface="Bookman Old Style"/>
              </a:rPr>
              <a:t>rappresentazione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dell'universo</a:t>
            </a:r>
            <a:r>
              <a:rPr lang="en-US" sz="1600" i="1" dirty="0">
                <a:latin typeface="Bookman Old Style"/>
                <a:cs typeface="Bookman Old Style"/>
              </a:rPr>
              <a:t> ha la </a:t>
            </a:r>
            <a:r>
              <a:rPr lang="en-US" sz="1600" i="1" dirty="0" err="1">
                <a:latin typeface="Bookman Old Style"/>
                <a:cs typeface="Bookman Old Style"/>
              </a:rPr>
              <a:t>connotazione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della</a:t>
            </a:r>
            <a:r>
              <a:rPr lang="en-US" sz="1600" i="1" dirty="0">
                <a:latin typeface="Bookman Old Style"/>
                <a:cs typeface="Bookman Old Style"/>
              </a:rPr>
              <a:t> "</a:t>
            </a:r>
            <a:r>
              <a:rPr lang="en-US" sz="1600" i="1" dirty="0" err="1">
                <a:latin typeface="Bookman Old Style"/>
                <a:cs typeface="Bookman Old Style"/>
              </a:rPr>
              <a:t>infinità</a:t>
            </a:r>
            <a:r>
              <a:rPr lang="en-US" sz="1600" i="1" dirty="0">
                <a:latin typeface="Bookman Old Style"/>
                <a:cs typeface="Bookman Old Style"/>
              </a:rPr>
              <a:t>" non per un </a:t>
            </a:r>
            <a:r>
              <a:rPr lang="en-US" sz="1600" i="1" dirty="0" err="1">
                <a:latin typeface="Bookman Old Style"/>
                <a:cs typeface="Bookman Old Style"/>
              </a:rPr>
              <a:t>ragionamento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logico</a:t>
            </a:r>
            <a:r>
              <a:rPr lang="en-US" sz="1600" i="1" dirty="0">
                <a:latin typeface="Bookman Old Style"/>
                <a:cs typeface="Bookman Old Style"/>
              </a:rPr>
              <a:t>, ma </a:t>
            </a:r>
            <a:r>
              <a:rPr lang="en-US" sz="1600" i="1" dirty="0" err="1">
                <a:latin typeface="Bookman Old Style"/>
                <a:cs typeface="Bookman Old Style"/>
              </a:rPr>
              <a:t>semplicemente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perché</a:t>
            </a:r>
            <a:r>
              <a:rPr lang="en-US" sz="1600" i="1" dirty="0">
                <a:latin typeface="Bookman Old Style"/>
                <a:cs typeface="Bookman Old Style"/>
              </a:rPr>
              <a:t> non </a:t>
            </a:r>
            <a:r>
              <a:rPr lang="en-US" sz="1600" i="1" dirty="0" err="1">
                <a:latin typeface="Bookman Old Style"/>
                <a:cs typeface="Bookman Old Style"/>
              </a:rPr>
              <a:t>si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è</a:t>
            </a:r>
            <a:r>
              <a:rPr lang="en-US" sz="1600" i="1" dirty="0">
                <a:latin typeface="Bookman Old Style"/>
                <a:cs typeface="Bookman Old Style"/>
              </a:rPr>
              <a:t> in </a:t>
            </a:r>
            <a:r>
              <a:rPr lang="en-US" sz="1600" i="1" dirty="0" err="1">
                <a:latin typeface="Bookman Old Style"/>
                <a:cs typeface="Bookman Old Style"/>
              </a:rPr>
              <a:t>grado</a:t>
            </a:r>
            <a:r>
              <a:rPr lang="en-US" sz="1600" i="1" dirty="0">
                <a:latin typeface="Bookman Old Style"/>
                <a:cs typeface="Bookman Old Style"/>
              </a:rPr>
              <a:t> di </a:t>
            </a:r>
            <a:r>
              <a:rPr lang="en-US" sz="1600" i="1" dirty="0" err="1">
                <a:latin typeface="Bookman Old Style"/>
                <a:cs typeface="Bookman Old Style"/>
              </a:rPr>
              <a:t>dimostrarne</a:t>
            </a:r>
            <a:r>
              <a:rPr lang="en-US" sz="1600" i="1" dirty="0">
                <a:latin typeface="Bookman Old Style"/>
                <a:cs typeface="Bookman Old Style"/>
              </a:rPr>
              <a:t> la </a:t>
            </a:r>
            <a:r>
              <a:rPr lang="en-US" sz="1600" i="1" dirty="0" err="1">
                <a:latin typeface="Bookman Old Style"/>
                <a:cs typeface="Bookman Old Style"/>
              </a:rPr>
              <a:t>finitezza</a:t>
            </a:r>
            <a:r>
              <a:rPr lang="en-US" sz="1600" i="1" dirty="0" smtClean="0">
                <a:latin typeface="Bookman Old Style"/>
                <a:cs typeface="Bookman Old Style"/>
              </a:rPr>
              <a:t>. Da </a:t>
            </a:r>
            <a:r>
              <a:rPr lang="en-US" sz="1600" i="1" dirty="0" err="1" smtClean="0">
                <a:latin typeface="Bookman Old Style"/>
                <a:cs typeface="Bookman Old Style"/>
              </a:rPr>
              <a:t>questa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antinomia</a:t>
            </a:r>
            <a:r>
              <a:rPr lang="en-US" sz="1600" i="1" dirty="0" smtClean="0">
                <a:latin typeface="Bookman Old Style"/>
                <a:cs typeface="Bookman Old Style"/>
              </a:rPr>
              <a:t>, </a:t>
            </a:r>
            <a:r>
              <a:rPr lang="en-US" sz="1600" b="1" i="1" dirty="0" smtClean="0">
                <a:solidFill>
                  <a:srgbClr val="800000"/>
                </a:solidFill>
                <a:latin typeface="Bookman Old Style"/>
                <a:cs typeface="Bookman Old Style"/>
              </a:rPr>
              <a:t>la </a:t>
            </a:r>
            <a:r>
              <a:rPr lang="en-US" sz="1600" b="1" i="1" dirty="0" err="1" smtClean="0">
                <a:solidFill>
                  <a:srgbClr val="800000"/>
                </a:solidFill>
                <a:latin typeface="Bookman Old Style"/>
                <a:cs typeface="Bookman Old Style"/>
              </a:rPr>
              <a:t>Filosofia</a:t>
            </a:r>
            <a:r>
              <a:rPr lang="en-US" sz="1600" b="1" i="1" dirty="0" smtClean="0">
                <a:solidFill>
                  <a:srgbClr val="800000"/>
                </a:solidFill>
                <a:latin typeface="Bookman Old Style"/>
                <a:cs typeface="Bookman Old Style"/>
              </a:rPr>
              <a:t> </a:t>
            </a:r>
            <a:r>
              <a:rPr lang="en-US" sz="1600" b="1" i="1" dirty="0" err="1" smtClean="0">
                <a:solidFill>
                  <a:srgbClr val="800000"/>
                </a:solidFill>
                <a:latin typeface="Bookman Old Style"/>
                <a:cs typeface="Bookman Old Style"/>
              </a:rPr>
              <a:t>è</a:t>
            </a:r>
            <a:r>
              <a:rPr lang="en-US" sz="1600" b="1" i="1" dirty="0" smtClean="0">
                <a:solidFill>
                  <a:srgbClr val="800000"/>
                </a:solidFill>
                <a:latin typeface="Bookman Old Style"/>
                <a:cs typeface="Bookman Old Style"/>
              </a:rPr>
              <a:t> </a:t>
            </a:r>
            <a:r>
              <a:rPr lang="en-US" sz="1600" b="1" i="1" dirty="0" err="1" smtClean="0">
                <a:solidFill>
                  <a:srgbClr val="800000"/>
                </a:solidFill>
                <a:latin typeface="Bookman Old Style"/>
                <a:cs typeface="Bookman Old Style"/>
              </a:rPr>
              <a:t>inadatta</a:t>
            </a:r>
            <a:r>
              <a:rPr lang="en-US" sz="1600" b="1" i="1" dirty="0" smtClean="0">
                <a:solidFill>
                  <a:srgbClr val="800000"/>
                </a:solidFill>
                <a:latin typeface="Bookman Old Style"/>
                <a:cs typeface="Bookman Old Style"/>
              </a:rPr>
              <a:t> a </a:t>
            </a:r>
            <a:r>
              <a:rPr lang="en-US" sz="1600" b="1" i="1" dirty="0" err="1" smtClean="0">
                <a:solidFill>
                  <a:srgbClr val="800000"/>
                </a:solidFill>
                <a:latin typeface="Bookman Old Style"/>
                <a:cs typeface="Bookman Old Style"/>
              </a:rPr>
              <a:t>porre</a:t>
            </a:r>
            <a:r>
              <a:rPr lang="en-US" sz="1600" b="1" i="1" dirty="0" smtClean="0">
                <a:solidFill>
                  <a:srgbClr val="800000"/>
                </a:solidFill>
                <a:latin typeface="Bookman Old Style"/>
                <a:cs typeface="Bookman Old Style"/>
              </a:rPr>
              <a:t> </a:t>
            </a:r>
            <a:r>
              <a:rPr lang="en-US" sz="1600" b="1" i="1" dirty="0" err="1" smtClean="0">
                <a:solidFill>
                  <a:srgbClr val="800000"/>
                </a:solidFill>
                <a:latin typeface="Bookman Old Style"/>
                <a:cs typeface="Bookman Old Style"/>
              </a:rPr>
              <a:t>questioni</a:t>
            </a:r>
            <a:r>
              <a:rPr lang="en-US" sz="1600" b="1" i="1" dirty="0" smtClean="0">
                <a:solidFill>
                  <a:srgbClr val="800000"/>
                </a:solidFill>
                <a:latin typeface="Bookman Old Style"/>
                <a:cs typeface="Bookman Old Style"/>
              </a:rPr>
              <a:t> </a:t>
            </a:r>
            <a:r>
              <a:rPr lang="en-US" sz="1600" b="1" i="1" dirty="0" err="1" smtClean="0">
                <a:solidFill>
                  <a:srgbClr val="800000"/>
                </a:solidFill>
                <a:latin typeface="Bookman Old Style"/>
                <a:cs typeface="Bookman Old Style"/>
              </a:rPr>
              <a:t>cosmologiche</a:t>
            </a:r>
            <a:r>
              <a:rPr lang="en-US" sz="1600" b="1" i="1" dirty="0">
                <a:solidFill>
                  <a:srgbClr val="800000"/>
                </a:solidFill>
                <a:latin typeface="Bookman Old Style"/>
                <a:cs typeface="Bookman Old Style"/>
              </a:rPr>
              <a:t>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4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32678" y="70673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72103" y="331282"/>
            <a:ext cx="4066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Bookman Old Style"/>
                <a:cs typeface="Bookman Old Style"/>
              </a:rPr>
              <a:t>Le </a:t>
            </a:r>
            <a:r>
              <a:rPr lang="en-US" sz="2400" i="1" dirty="0" err="1" smtClean="0">
                <a:latin typeface="Bookman Old Style"/>
                <a:cs typeface="Bookman Old Style"/>
              </a:rPr>
              <a:t>geometrie</a:t>
            </a:r>
            <a:r>
              <a:rPr lang="en-US" sz="2400" i="1" dirty="0" smtClean="0">
                <a:latin typeface="Bookman Old Style"/>
                <a:cs typeface="Bookman Old Style"/>
              </a:rPr>
              <a:t> non </a:t>
            </a:r>
            <a:r>
              <a:rPr lang="en-US" sz="2400" i="1" dirty="0" err="1" smtClean="0">
                <a:latin typeface="Bookman Old Style"/>
                <a:cs typeface="Bookman Old Style"/>
              </a:rPr>
              <a:t>euclidee</a:t>
            </a:r>
            <a:endParaRPr lang="en-US" sz="2400" i="1" dirty="0">
              <a:latin typeface="Bookman Old Style"/>
              <a:cs typeface="Bookman Old Styl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53" y="1074489"/>
            <a:ext cx="7875880" cy="490297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4653" y="5977466"/>
            <a:ext cx="32362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rgbClr val="800000"/>
                </a:solidFill>
                <a:latin typeface="Bookman Old Style"/>
                <a:cs typeface="Bookman Old Style"/>
              </a:rPr>
              <a:t>Kandinsky, Composition VIII, 1923</a:t>
            </a:r>
            <a:endParaRPr lang="en-US" sz="1400" i="1" dirty="0">
              <a:solidFill>
                <a:srgbClr val="800000"/>
              </a:solidFill>
              <a:latin typeface="Bookman Old Style"/>
              <a:cs typeface="Bookman Old Style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8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3375" y="281543"/>
            <a:ext cx="4706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latin typeface="Bookman Old Style"/>
                <a:cs typeface="Bookman Old Style"/>
              </a:rPr>
              <a:t>Euclide</a:t>
            </a:r>
            <a:r>
              <a:rPr lang="en-US" sz="2400" i="1" dirty="0" smtClean="0">
                <a:latin typeface="Bookman Old Style"/>
                <a:cs typeface="Bookman Old Style"/>
              </a:rPr>
              <a:t>: la </a:t>
            </a:r>
            <a:r>
              <a:rPr lang="en-US" sz="2400" i="1" dirty="0" err="1" smtClean="0">
                <a:latin typeface="Bookman Old Style"/>
                <a:cs typeface="Bookman Old Style"/>
              </a:rPr>
              <a:t>geometria</a:t>
            </a:r>
            <a:r>
              <a:rPr lang="en-US" sz="2400" i="1" dirty="0" smtClean="0">
                <a:latin typeface="Bookman Old Style"/>
                <a:cs typeface="Bookman Old Style"/>
              </a:rPr>
              <a:t> </a:t>
            </a:r>
            <a:r>
              <a:rPr lang="en-US" sz="2400" i="1" dirty="0" err="1" smtClean="0">
                <a:latin typeface="Bookman Old Style"/>
                <a:cs typeface="Bookman Old Style"/>
              </a:rPr>
              <a:t>assoluta</a:t>
            </a:r>
            <a:endParaRPr lang="en-US" sz="2400" i="1" dirty="0">
              <a:latin typeface="Bookman Old Style"/>
              <a:cs typeface="Bookman Old Style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8998" y="0"/>
            <a:ext cx="2605002" cy="31877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3375" y="3048865"/>
            <a:ext cx="7556500" cy="934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it-IT" sz="1600" i="1" dirty="0" smtClean="0">
                <a:latin typeface="Bookman Old Style"/>
                <a:cs typeface="Bookman Old Style"/>
              </a:rPr>
              <a:t>Lo spazio piatto o euclideo è quello in cui per un punto passa una ed una sola parallela ad una retta data (V postulato)</a:t>
            </a:r>
            <a:r>
              <a:rPr lang="it-IT" sz="1400" i="1" dirty="0" smtClean="0">
                <a:latin typeface="Bookman Old Style"/>
                <a:cs typeface="Bookman Old Style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it-IT" sz="1400" i="1" dirty="0" smtClean="0">
                <a:latin typeface="Bookman Old Style"/>
                <a:cs typeface="Bookman Old Style"/>
              </a:rPr>
              <a:t>  </a:t>
            </a:r>
            <a:endParaRPr lang="it-IT" sz="1400" i="1" dirty="0">
              <a:latin typeface="Bookman Old Style"/>
              <a:cs typeface="Bookman Old Style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3375" y="1519962"/>
            <a:ext cx="5492750" cy="379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it-IT" sz="1600" i="1" dirty="0" smtClean="0">
                <a:solidFill>
                  <a:srgbClr val="800000"/>
                </a:solidFill>
                <a:latin typeface="Bookman Old Style"/>
                <a:cs typeface="Bookman Old Style"/>
              </a:rPr>
              <a:t>GEOMETRIA</a:t>
            </a:r>
            <a:r>
              <a:rPr lang="it-IT" sz="1600" i="1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 come relazione.</a:t>
            </a:r>
            <a:endParaRPr lang="it-IT" sz="1600" i="1" dirty="0">
              <a:solidFill>
                <a:srgbClr val="000000"/>
              </a:solidFill>
              <a:latin typeface="Bookman Old Style"/>
              <a:cs typeface="Bookman Old Style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3375" y="2058550"/>
            <a:ext cx="4572000" cy="9705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it-IT" sz="1600" i="1" dirty="0" smtClean="0">
                <a:latin typeface="Bookman Old Style"/>
                <a:cs typeface="Bookman Old Style"/>
              </a:rPr>
              <a:t>Procede per definizioni, postulati ed assiomi, con un</a:t>
            </a:r>
            <a:r>
              <a:rPr lang="ja-JP" altLang="it-IT" sz="1600" i="1" dirty="0" smtClean="0">
                <a:latin typeface="Bookman Old Style"/>
                <a:cs typeface="Bookman Old Style"/>
              </a:rPr>
              <a:t>’</a:t>
            </a:r>
            <a:r>
              <a:rPr lang="it-IT" sz="1600" i="1" dirty="0" smtClean="0">
                <a:latin typeface="Bookman Old Style"/>
                <a:cs typeface="Bookman Old Style"/>
              </a:rPr>
              <a:t>esposizione che è rimasta classica.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9965" y="3814351"/>
            <a:ext cx="7872415" cy="1561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it-IT" sz="1600" i="1" dirty="0" smtClean="0">
                <a:latin typeface="Bookman Old Style"/>
                <a:cs typeface="Bookman Old Style"/>
              </a:rPr>
              <a:t>Lo spazio euclideo può essere definito a partire dall'invariante della distanza (</a:t>
            </a:r>
            <a:r>
              <a:rPr lang="it-IT" sz="1600" i="1" dirty="0" smtClean="0">
                <a:solidFill>
                  <a:srgbClr val="000090"/>
                </a:solidFill>
                <a:latin typeface="Bookman Old Style"/>
                <a:cs typeface="Bookman Old Style"/>
              </a:rPr>
              <a:t>Teorema di Pitagora</a:t>
            </a:r>
            <a:r>
              <a:rPr lang="it-IT" sz="1600" i="1" dirty="0" smtClean="0">
                <a:latin typeface="Bookman Old Style"/>
                <a:cs typeface="Bookman Old Style"/>
              </a:rPr>
              <a:t>):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it-IT" sz="1600" i="1" dirty="0" smtClean="0">
                <a:latin typeface="Bookman Old Style"/>
                <a:cs typeface="Bookman Old Style"/>
              </a:rPr>
              <a:t>	                              Δs</a:t>
            </a:r>
            <a:r>
              <a:rPr lang="it-IT" sz="1600" i="1" baseline="30000" dirty="0" smtClean="0">
                <a:latin typeface="Bookman Old Style"/>
                <a:cs typeface="Bookman Old Style"/>
              </a:rPr>
              <a:t>2</a:t>
            </a:r>
            <a:r>
              <a:rPr lang="it-IT" sz="1600" i="1" dirty="0" smtClean="0">
                <a:latin typeface="Bookman Old Style"/>
                <a:cs typeface="Bookman Old Style"/>
              </a:rPr>
              <a:t>=Δx</a:t>
            </a:r>
            <a:r>
              <a:rPr lang="it-IT" sz="1600" i="1" baseline="30000" dirty="0" smtClean="0">
                <a:latin typeface="Bookman Old Style"/>
                <a:cs typeface="Bookman Old Style"/>
              </a:rPr>
              <a:t>2</a:t>
            </a:r>
            <a:r>
              <a:rPr lang="it-IT" sz="1600" i="1" dirty="0" smtClean="0">
                <a:latin typeface="Bookman Old Style"/>
                <a:cs typeface="Bookman Old Style"/>
              </a:rPr>
              <a:t>+Δy</a:t>
            </a:r>
            <a:r>
              <a:rPr lang="it-IT" sz="1600" i="1" baseline="30000" dirty="0" smtClean="0">
                <a:latin typeface="Bookman Old Style"/>
                <a:cs typeface="Bookman Old Style"/>
              </a:rPr>
              <a:t>2</a:t>
            </a:r>
            <a:r>
              <a:rPr lang="it-IT" sz="1600" i="1" dirty="0" smtClean="0">
                <a:latin typeface="Bookman Old Style"/>
                <a:cs typeface="Bookman Old Style"/>
              </a:rPr>
              <a:t>+Δz</a:t>
            </a:r>
            <a:r>
              <a:rPr lang="it-IT" sz="1600" i="1" baseline="30000" dirty="0" smtClean="0">
                <a:latin typeface="Bookman Old Style"/>
                <a:cs typeface="Bookman Old Style"/>
              </a:rPr>
              <a:t>2</a:t>
            </a:r>
            <a:r>
              <a:rPr lang="it-IT" sz="1600" i="1" dirty="0" smtClean="0">
                <a:latin typeface="Bookman Old Style"/>
                <a:cs typeface="Bookman Old Style"/>
              </a:rPr>
              <a:t> 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endParaRPr lang="it-IT" sz="1600" i="1" dirty="0">
              <a:latin typeface="Bookman Old Style"/>
              <a:cs typeface="Bookman Old Style"/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it-IT" sz="1600" i="1" dirty="0" smtClean="0">
                <a:latin typeface="Bookman Old Style"/>
                <a:cs typeface="Bookman Old Style"/>
              </a:rPr>
              <a:t>Fino al XIX secolo, tale spazio è identificato con lo </a:t>
            </a:r>
            <a:r>
              <a:rPr lang="it-IT" sz="1600" i="1" dirty="0" smtClean="0">
                <a:solidFill>
                  <a:srgbClr val="008000"/>
                </a:solidFill>
                <a:latin typeface="Bookman Old Style"/>
                <a:cs typeface="Bookman Old Style"/>
              </a:rPr>
              <a:t>SPAZIO FISICO</a:t>
            </a:r>
            <a:r>
              <a:rPr lang="it-IT" sz="1600" i="1" dirty="0" smtClean="0">
                <a:latin typeface="Bookman Old Style"/>
                <a:cs typeface="Bookman Old Style"/>
              </a:rPr>
              <a:t>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99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7066" y="254969"/>
            <a:ext cx="8534401" cy="747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i="1" dirty="0" smtClean="0">
                <a:latin typeface="Bookman Old Style"/>
                <a:cs typeface="Bookman Old Style"/>
              </a:rPr>
              <a:t>Le  </a:t>
            </a:r>
            <a:r>
              <a:rPr lang="en-US" i="1" dirty="0" err="1" smtClean="0">
                <a:latin typeface="Bookman Old Style"/>
                <a:cs typeface="Bookman Old Style"/>
              </a:rPr>
              <a:t>geometrie</a:t>
            </a:r>
            <a:r>
              <a:rPr lang="en-US" i="1" dirty="0" smtClean="0">
                <a:latin typeface="Bookman Old Style"/>
                <a:cs typeface="Bookman Old Style"/>
              </a:rPr>
              <a:t> non </a:t>
            </a:r>
            <a:r>
              <a:rPr lang="en-US" i="1" dirty="0" err="1" smtClean="0">
                <a:latin typeface="Bookman Old Style"/>
                <a:cs typeface="Bookman Old Style"/>
              </a:rPr>
              <a:t>euclidee</a:t>
            </a:r>
            <a:r>
              <a:rPr lang="en-US" i="1" dirty="0" smtClean="0">
                <a:latin typeface="Bookman Old Style"/>
                <a:cs typeface="Bookman Old Style"/>
              </a:rPr>
              <a:t>  </a:t>
            </a:r>
            <a:r>
              <a:rPr lang="en-US" i="1" dirty="0" err="1" smtClean="0">
                <a:latin typeface="Bookman Old Style"/>
                <a:cs typeface="Bookman Old Style"/>
              </a:rPr>
              <a:t>creano</a:t>
            </a:r>
            <a:r>
              <a:rPr lang="en-US" i="1" dirty="0" smtClean="0">
                <a:latin typeface="Bookman Old Style"/>
                <a:cs typeface="Bookman Old Style"/>
              </a:rPr>
              <a:t>  </a:t>
            </a:r>
            <a:r>
              <a:rPr lang="en-US" i="1" dirty="0" err="1" smtClean="0">
                <a:latin typeface="Bookman Old Style"/>
                <a:cs typeface="Bookman Old Style"/>
              </a:rPr>
              <a:t>problemi</a:t>
            </a:r>
            <a:r>
              <a:rPr lang="en-US" i="1" dirty="0" smtClean="0">
                <a:latin typeface="Bookman Old Style"/>
                <a:cs typeface="Bookman Old Style"/>
              </a:rPr>
              <a:t>   </a:t>
            </a:r>
            <a:r>
              <a:rPr lang="en-US" i="1" dirty="0" err="1" smtClean="0">
                <a:latin typeface="Bookman Old Style"/>
                <a:cs typeface="Bookman Old Style"/>
              </a:rPr>
              <a:t>alla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latin typeface="Bookman Old Style"/>
                <a:cs typeface="Bookman Old Style"/>
              </a:rPr>
              <a:t>fisica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latin typeface="Bookman Old Style"/>
                <a:cs typeface="Bookman Old Style"/>
              </a:rPr>
              <a:t>newtoniana</a:t>
            </a:r>
            <a:r>
              <a:rPr lang="en-US" i="1" dirty="0" smtClean="0">
                <a:latin typeface="Bookman Old Style"/>
                <a:cs typeface="Bookman Old Style"/>
              </a:rPr>
              <a:t> e  </a:t>
            </a:r>
            <a:r>
              <a:rPr lang="en-US" i="1" dirty="0" err="1" smtClean="0">
                <a:latin typeface="Bookman Old Style"/>
                <a:cs typeface="Bookman Old Style"/>
              </a:rPr>
              <a:t>alla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latin typeface="Bookman Old Style"/>
                <a:cs typeface="Bookman Old Style"/>
              </a:rPr>
              <a:t>filosofia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latin typeface="Bookman Old Style"/>
                <a:cs typeface="Bookman Old Style"/>
              </a:rPr>
              <a:t>kantiana</a:t>
            </a:r>
            <a:r>
              <a:rPr lang="en-US" i="1" dirty="0" smtClean="0">
                <a:latin typeface="Bookman Old Style"/>
                <a:cs typeface="Bookman Old Style"/>
              </a:rPr>
              <a:t>.</a:t>
            </a:r>
            <a:endParaRPr lang="en-US" i="1" dirty="0">
              <a:latin typeface="Bookman Old Style"/>
              <a:cs typeface="Bookman Old Style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57333"/>
            <a:ext cx="9144000" cy="110066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7066" y="1442240"/>
            <a:ext cx="8365068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i="1" dirty="0" smtClean="0">
                <a:latin typeface="Bookman Old Style"/>
                <a:cs typeface="Bookman Old Style"/>
              </a:rPr>
              <a:t>Lo </a:t>
            </a:r>
            <a:r>
              <a:rPr lang="en-US" b="1" i="1" dirty="0" err="1">
                <a:latin typeface="Bookman Old Style"/>
                <a:cs typeface="Bookman Old Style"/>
              </a:rPr>
              <a:t>spazio</a:t>
            </a:r>
            <a:r>
              <a:rPr lang="en-US" b="1" i="1" dirty="0">
                <a:latin typeface="Bookman Old Style"/>
                <a:cs typeface="Bookman Old Style"/>
              </a:rPr>
              <a:t>-tempo </a:t>
            </a:r>
            <a:r>
              <a:rPr lang="en-US" b="1" i="1" dirty="0" err="1" smtClean="0">
                <a:latin typeface="Bookman Old Style"/>
                <a:cs typeface="Bookman Old Style"/>
              </a:rPr>
              <a:t>newtoniano</a:t>
            </a:r>
            <a:r>
              <a:rPr lang="en-US" b="1" i="1" dirty="0" smtClean="0">
                <a:latin typeface="Bookman Old Style"/>
                <a:cs typeface="Bookman Old Style"/>
              </a:rPr>
              <a:t> </a:t>
            </a:r>
            <a:r>
              <a:rPr lang="en-US" b="1" i="1" dirty="0" err="1" smtClean="0">
                <a:latin typeface="Bookman Old Style"/>
                <a:cs typeface="Bookman Old Style"/>
              </a:rPr>
              <a:t>è</a:t>
            </a:r>
            <a:r>
              <a:rPr lang="en-US" b="1" i="1" dirty="0" smtClean="0">
                <a:latin typeface="Bookman Old Style"/>
                <a:cs typeface="Bookman Old Style"/>
              </a:rPr>
              <a:t> lo </a:t>
            </a:r>
            <a:r>
              <a:rPr lang="en-US" b="1" i="1" dirty="0" err="1">
                <a:latin typeface="Bookman Old Style"/>
                <a:cs typeface="Bookman Old Style"/>
              </a:rPr>
              <a:t>spazio</a:t>
            </a:r>
            <a:r>
              <a:rPr lang="en-US" b="1" i="1" dirty="0">
                <a:latin typeface="Bookman Old Style"/>
                <a:cs typeface="Bookman Old Style"/>
              </a:rPr>
              <a:t> </a:t>
            </a:r>
            <a:r>
              <a:rPr lang="en-US" b="1" i="1" dirty="0" err="1">
                <a:latin typeface="Bookman Old Style"/>
                <a:cs typeface="Bookman Old Style"/>
              </a:rPr>
              <a:t>euclideo</a:t>
            </a:r>
            <a:r>
              <a:rPr lang="en-US" i="1" dirty="0">
                <a:latin typeface="Bookman Old Style"/>
                <a:cs typeface="Bookman Old Style"/>
              </a:rPr>
              <a:t>: la </a:t>
            </a:r>
            <a:r>
              <a:rPr lang="en-US" i="1" dirty="0" err="1">
                <a:latin typeface="Bookman Old Style"/>
                <a:cs typeface="Bookman Old Style"/>
              </a:rPr>
              <a:t>linea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lungo</a:t>
            </a:r>
            <a:r>
              <a:rPr lang="en-US" i="1" dirty="0">
                <a:latin typeface="Bookman Old Style"/>
                <a:cs typeface="Bookman Old Style"/>
              </a:rPr>
              <a:t> la quale </a:t>
            </a:r>
            <a:r>
              <a:rPr lang="en-US" i="1" dirty="0" err="1">
                <a:latin typeface="Bookman Old Style"/>
                <a:cs typeface="Bookman Old Style"/>
              </a:rPr>
              <a:t>l’interazione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gravitazionale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istantanea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si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propaga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nel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vuoto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è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una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retta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latin typeface="Bookman Old Style"/>
                <a:cs typeface="Bookman Old Style"/>
              </a:rPr>
              <a:t>euclidea</a:t>
            </a:r>
            <a:r>
              <a:rPr lang="en-US" i="1" dirty="0" smtClean="0">
                <a:latin typeface="Bookman Old Style"/>
                <a:cs typeface="Bookman Old Style"/>
              </a:rPr>
              <a:t>.</a:t>
            </a:r>
            <a:endParaRPr lang="en-US" i="1" dirty="0">
              <a:latin typeface="Bookman Old Style"/>
              <a:cs typeface="Bookman Old Style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66" y="4035905"/>
            <a:ext cx="8534401" cy="174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i="1" dirty="0" smtClean="0">
                <a:latin typeface="Bookman Old Style"/>
                <a:cs typeface="Bookman Old Style"/>
              </a:rPr>
              <a:t>Per Kant,  </a:t>
            </a:r>
            <a:r>
              <a:rPr lang="en-US" i="1" dirty="0">
                <a:latin typeface="Bookman Old Style"/>
                <a:cs typeface="Bookman Old Style"/>
              </a:rPr>
              <a:t>lo </a:t>
            </a:r>
            <a:r>
              <a:rPr lang="en-US" b="1" i="1" dirty="0" err="1">
                <a:latin typeface="Bookman Old Style"/>
                <a:cs typeface="Bookman Old Style"/>
              </a:rPr>
              <a:t>spazio</a:t>
            </a:r>
            <a:r>
              <a:rPr lang="en-US" b="1" i="1" dirty="0">
                <a:latin typeface="Bookman Old Style"/>
                <a:cs typeface="Bookman Old Style"/>
              </a:rPr>
              <a:t> </a:t>
            </a:r>
            <a:r>
              <a:rPr lang="en-US" b="1" i="1" dirty="0" err="1" smtClean="0">
                <a:latin typeface="Bookman Old Style"/>
                <a:cs typeface="Bookman Old Style"/>
              </a:rPr>
              <a:t>euclideo</a:t>
            </a:r>
            <a:r>
              <a:rPr lang="en-US" b="1" i="1" dirty="0" smtClean="0"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latin typeface="Bookman Old Style"/>
                <a:cs typeface="Bookman Old Style"/>
              </a:rPr>
              <a:t>è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latin typeface="Bookman Old Style"/>
                <a:cs typeface="Bookman Old Style"/>
              </a:rPr>
              <a:t>quello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r>
              <a:rPr lang="en-US" i="1" dirty="0">
                <a:latin typeface="Bookman Old Style"/>
                <a:cs typeface="Bookman Old Style"/>
              </a:rPr>
              <a:t>in cui </a:t>
            </a:r>
            <a:r>
              <a:rPr lang="en-US" i="1" dirty="0" err="1">
                <a:latin typeface="Bookman Old Style"/>
                <a:cs typeface="Bookman Old Style"/>
              </a:rPr>
              <a:t>percepiamo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i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fenomeni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latin typeface="Bookman Old Style"/>
                <a:cs typeface="Bookman Old Style"/>
              </a:rPr>
              <a:t>della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latin typeface="Bookman Old Style"/>
                <a:cs typeface="Bookman Old Style"/>
              </a:rPr>
              <a:t>natura</a:t>
            </a:r>
            <a:r>
              <a:rPr lang="en-US" i="1" dirty="0" smtClean="0">
                <a:latin typeface="Bookman Old Style"/>
                <a:cs typeface="Bookman Old Style"/>
              </a:rPr>
              <a:t>. E’ </a:t>
            </a:r>
            <a:r>
              <a:rPr lang="en-US" i="1" dirty="0" err="1">
                <a:latin typeface="Bookman Old Style"/>
                <a:cs typeface="Bookman Old Style"/>
              </a:rPr>
              <a:t>una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b="1" i="1" dirty="0">
                <a:latin typeface="Bookman Old Style"/>
                <a:cs typeface="Bookman Old Style"/>
              </a:rPr>
              <a:t>“forma di </a:t>
            </a:r>
            <a:r>
              <a:rPr lang="en-US" b="1" i="1" dirty="0" err="1">
                <a:latin typeface="Bookman Old Style"/>
                <a:cs typeface="Bookman Old Style"/>
              </a:rPr>
              <a:t>intuizione</a:t>
            </a:r>
            <a:r>
              <a:rPr lang="en-US" b="1" i="1" dirty="0">
                <a:latin typeface="Bookman Old Style"/>
                <a:cs typeface="Bookman Old Style"/>
              </a:rPr>
              <a:t> a priori” </a:t>
            </a:r>
            <a:r>
              <a:rPr lang="en-US" i="1" dirty="0">
                <a:latin typeface="Bookman Old Style"/>
                <a:cs typeface="Bookman Old Style"/>
              </a:rPr>
              <a:t>la cui </a:t>
            </a:r>
            <a:r>
              <a:rPr lang="en-US" i="1" dirty="0" err="1">
                <a:latin typeface="Bookman Old Style"/>
                <a:cs typeface="Bookman Old Style"/>
              </a:rPr>
              <a:t>struttura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è</a:t>
            </a:r>
            <a:r>
              <a:rPr lang="en-US" i="1" dirty="0">
                <a:latin typeface="Bookman Old Style"/>
                <a:cs typeface="Bookman Old Style"/>
              </a:rPr>
              <a:t> data </a:t>
            </a:r>
            <a:r>
              <a:rPr lang="en-US" i="1" dirty="0" err="1">
                <a:latin typeface="Bookman Old Style"/>
                <a:cs typeface="Bookman Old Style"/>
              </a:rPr>
              <a:t>una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volta</a:t>
            </a:r>
            <a:r>
              <a:rPr lang="en-US" i="1" dirty="0">
                <a:latin typeface="Bookman Old Style"/>
                <a:cs typeface="Bookman Old Style"/>
              </a:rPr>
              <a:t> per </a:t>
            </a:r>
            <a:r>
              <a:rPr lang="en-US" i="1" dirty="0" err="1">
                <a:latin typeface="Bookman Old Style"/>
                <a:cs typeface="Bookman Old Style"/>
              </a:rPr>
              <a:t>sempre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dalla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natura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delle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nostre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facoltà</a:t>
            </a:r>
            <a:r>
              <a:rPr lang="en-US" i="1" dirty="0">
                <a:latin typeface="Bookman Old Style"/>
                <a:cs typeface="Bookman Old Style"/>
              </a:rPr>
              <a:t> cognitive: </a:t>
            </a:r>
            <a:r>
              <a:rPr lang="en-US" b="1" i="1" dirty="0" err="1">
                <a:latin typeface="Bookman Old Style"/>
                <a:cs typeface="Bookman Old Style"/>
              </a:rPr>
              <a:t>esiste</a:t>
            </a:r>
            <a:r>
              <a:rPr lang="en-US" b="1" i="1" dirty="0">
                <a:latin typeface="Bookman Old Style"/>
                <a:cs typeface="Bookman Old Style"/>
              </a:rPr>
              <a:t> </a:t>
            </a:r>
            <a:r>
              <a:rPr lang="en-US" b="1" i="1" dirty="0" err="1">
                <a:latin typeface="Bookman Old Style"/>
                <a:cs typeface="Bookman Old Style"/>
              </a:rPr>
              <a:t>perciò</a:t>
            </a:r>
            <a:r>
              <a:rPr lang="en-US" b="1" i="1" dirty="0">
                <a:latin typeface="Bookman Old Style"/>
                <a:cs typeface="Bookman Old Style"/>
              </a:rPr>
              <a:t> </a:t>
            </a:r>
            <a:r>
              <a:rPr lang="en-US" b="1" i="1" dirty="0" err="1">
                <a:latin typeface="Bookman Old Style"/>
                <a:cs typeface="Bookman Old Style"/>
              </a:rPr>
              <a:t>una</a:t>
            </a:r>
            <a:r>
              <a:rPr lang="en-US" b="1" i="1" dirty="0">
                <a:latin typeface="Bookman Old Style"/>
                <a:cs typeface="Bookman Old Style"/>
              </a:rPr>
              <a:t> sola </a:t>
            </a:r>
            <a:r>
              <a:rPr lang="en-US" b="1" i="1" dirty="0" err="1">
                <a:latin typeface="Bookman Old Style"/>
                <a:cs typeface="Bookman Old Style"/>
              </a:rPr>
              <a:t>geometria</a:t>
            </a:r>
            <a:r>
              <a:rPr lang="en-US" b="1" i="1" dirty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capace</a:t>
            </a:r>
            <a:r>
              <a:rPr lang="en-US" i="1" dirty="0">
                <a:latin typeface="Bookman Old Style"/>
                <a:cs typeface="Bookman Old Style"/>
              </a:rPr>
              <a:t> di </a:t>
            </a:r>
            <a:r>
              <a:rPr lang="en-US" i="1" dirty="0" err="1">
                <a:latin typeface="Bookman Old Style"/>
                <a:cs typeface="Bookman Old Style"/>
              </a:rPr>
              <a:t>descrivere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questa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struttura</a:t>
            </a:r>
            <a:r>
              <a:rPr lang="en-US" i="1" dirty="0">
                <a:latin typeface="Bookman Old Style"/>
                <a:cs typeface="Bookman Old Style"/>
              </a:rPr>
              <a:t>, </a:t>
            </a:r>
            <a:r>
              <a:rPr lang="en-US" i="1" dirty="0" err="1">
                <a:latin typeface="Bookman Old Style"/>
                <a:cs typeface="Bookman Old Style"/>
              </a:rPr>
              <a:t>che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nessuna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scoperta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empirica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può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modificare</a:t>
            </a:r>
            <a:r>
              <a:rPr lang="en-US" i="1" dirty="0">
                <a:latin typeface="Bookman Old Style"/>
                <a:cs typeface="Bookman Old Style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2551837"/>
            <a:ext cx="9144000" cy="110066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27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33338" y="782441"/>
            <a:ext cx="8047481" cy="108029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Wingdings" charset="2"/>
              <a:buChar char="§"/>
            </a:pPr>
            <a:r>
              <a:rPr lang="it-IT" i="1" dirty="0" smtClean="0">
                <a:latin typeface="Bookman Old Style"/>
                <a:cs typeface="Bookman Old Style"/>
              </a:rPr>
              <a:t>Le basi  per le geometrie non euclidee sono poste da </a:t>
            </a:r>
            <a:r>
              <a:rPr lang="it-IT" b="1" i="1" dirty="0" smtClean="0">
                <a:latin typeface="Bookman Old Style"/>
                <a:cs typeface="Bookman Old Style"/>
              </a:rPr>
              <a:t>Lobacevskij, Bolyai e Gauss</a:t>
            </a:r>
            <a:r>
              <a:rPr lang="it-IT" i="1" dirty="0" smtClean="0">
                <a:latin typeface="Bookman Old Style"/>
                <a:cs typeface="Bookman Old Style"/>
              </a:rPr>
              <a:t>, che dimostrano la non necessità del quinto postulato di Euclide (due rette parallele restano sempre equidistanti).</a:t>
            </a:r>
          </a:p>
        </p:txBody>
      </p:sp>
      <p:sp>
        <p:nvSpPr>
          <p:cNvPr id="8" name="Rectangle 7"/>
          <p:cNvSpPr/>
          <p:nvPr/>
        </p:nvSpPr>
        <p:spPr>
          <a:xfrm>
            <a:off x="633338" y="2127732"/>
            <a:ext cx="8047481" cy="747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it-IT" i="1" dirty="0" smtClean="0">
                <a:latin typeface="Bookman Old Style"/>
                <a:cs typeface="Bookman Old Style"/>
              </a:rPr>
              <a:t>Il formalismo metrico per  spazi non-euclidei </a:t>
            </a:r>
            <a:r>
              <a:rPr lang="it-IT" i="1" dirty="0">
                <a:latin typeface="Bookman Old Style"/>
                <a:cs typeface="Bookman Old Style"/>
              </a:rPr>
              <a:t>è</a:t>
            </a:r>
            <a:r>
              <a:rPr lang="it-IT" i="1" dirty="0" smtClean="0">
                <a:latin typeface="Bookman Old Style"/>
                <a:cs typeface="Bookman Old Style"/>
              </a:rPr>
              <a:t> sviluppato da </a:t>
            </a:r>
            <a:r>
              <a:rPr lang="it-IT" b="1" i="1" dirty="0" err="1" smtClean="0">
                <a:latin typeface="Bookman Old Style"/>
                <a:cs typeface="Bookman Old Style"/>
              </a:rPr>
              <a:t>Riemann</a:t>
            </a:r>
            <a:r>
              <a:rPr lang="it-IT" sz="1600" b="1" i="1" dirty="0">
                <a:latin typeface="Bookman Old Style"/>
                <a:cs typeface="Bookman Old Style"/>
              </a:rPr>
              <a:t>.</a:t>
            </a:r>
            <a:endParaRPr lang="it-IT" sz="1600" b="1" i="1" dirty="0" smtClean="0">
              <a:latin typeface="Bookman Old Style"/>
              <a:cs typeface="Bookman Old Style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3337" y="2973991"/>
            <a:ext cx="8047481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it-IT" i="1" dirty="0" smtClean="0">
                <a:latin typeface="Bookman Old Style"/>
                <a:cs typeface="Bookman Old Style"/>
              </a:rPr>
              <a:t>Per più di cinquanta anni, tale formalismo</a:t>
            </a:r>
            <a:r>
              <a:rPr lang="it-IT" i="1" dirty="0">
                <a:latin typeface="Bookman Old Style"/>
                <a:cs typeface="Bookman Old Style"/>
              </a:rPr>
              <a:t> </a:t>
            </a:r>
            <a:r>
              <a:rPr lang="it-IT" i="1" dirty="0" smtClean="0">
                <a:latin typeface="Bookman Old Style"/>
                <a:cs typeface="Bookman Old Style"/>
              </a:rPr>
              <a:t>non è considerato  </a:t>
            </a:r>
            <a:r>
              <a:rPr lang="it-IT" b="1" i="1" dirty="0" smtClean="0">
                <a:latin typeface="Bookman Old Style"/>
                <a:cs typeface="Bookman Old Style"/>
              </a:rPr>
              <a:t> applicabile alla realtà fisica, </a:t>
            </a:r>
            <a:r>
              <a:rPr lang="it-IT" i="1" dirty="0" smtClean="0">
                <a:latin typeface="Bookman Old Style"/>
                <a:cs typeface="Bookman Old Style"/>
              </a:rPr>
              <a:t> fino all’avvento della </a:t>
            </a:r>
          </a:p>
          <a:p>
            <a:pPr>
              <a:lnSpc>
                <a:spcPct val="120000"/>
              </a:lnSpc>
            </a:pPr>
            <a:r>
              <a:rPr lang="it-IT" i="1" dirty="0">
                <a:latin typeface="Bookman Old Style"/>
                <a:cs typeface="Bookman Old Style"/>
              </a:rPr>
              <a:t> </a:t>
            </a:r>
            <a:r>
              <a:rPr lang="it-IT" i="1" dirty="0" smtClean="0">
                <a:latin typeface="Bookman Old Style"/>
                <a:cs typeface="Bookman Old Style"/>
              </a:rPr>
              <a:t>                                 </a:t>
            </a:r>
            <a:r>
              <a:rPr lang="it-IT" b="1" i="1" dirty="0" smtClean="0">
                <a:latin typeface="Bookman Old Style"/>
                <a:cs typeface="Bookman Old Style"/>
              </a:rPr>
              <a:t>Relatività Generale</a:t>
            </a:r>
            <a:r>
              <a:rPr lang="it-IT" i="1" dirty="0" smtClean="0">
                <a:latin typeface="Bookman Old Style"/>
                <a:cs typeface="Bookman Old Style"/>
              </a:rPr>
              <a:t>.</a:t>
            </a:r>
            <a:endParaRPr lang="en-US" i="1" dirty="0">
              <a:latin typeface="Bookman Old Style"/>
              <a:cs typeface="Bookman Old Style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48980"/>
            <a:ext cx="9144000" cy="170901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82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2952" y="0"/>
            <a:ext cx="2081048" cy="30133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0606" y="1069438"/>
            <a:ext cx="6284988" cy="1265988"/>
          </a:xfrm>
          <a:prstGeom prst="rect">
            <a:avLst/>
          </a:prstGeom>
          <a:ln>
            <a:solidFill>
              <a:srgbClr val="000090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Wingdings" charset="2"/>
              <a:buChar char="§"/>
            </a:pPr>
            <a:r>
              <a:rPr lang="en-US" sz="1600" i="1" dirty="0" smtClean="0">
                <a:solidFill>
                  <a:srgbClr val="000090"/>
                </a:solidFill>
                <a:latin typeface="Bookman Old Style"/>
                <a:cs typeface="Bookman Old Style"/>
              </a:rPr>
              <a:t>Si </a:t>
            </a:r>
            <a:r>
              <a:rPr lang="en-US" sz="1600" i="1" dirty="0">
                <a:solidFill>
                  <a:srgbClr val="000090"/>
                </a:solidFill>
                <a:latin typeface="Bookman Old Style"/>
                <a:cs typeface="Bookman Old Style"/>
              </a:rPr>
              <a:t>superficies </a:t>
            </a:r>
            <a:r>
              <a:rPr lang="en-US" sz="1600" i="1" dirty="0" err="1">
                <a:solidFill>
                  <a:srgbClr val="000090"/>
                </a:solidFill>
                <a:latin typeface="Bookman Old Style"/>
                <a:cs typeface="Bookman Old Style"/>
              </a:rPr>
              <a:t>curva</a:t>
            </a:r>
            <a:r>
              <a:rPr lang="en-US" sz="1600" i="1" dirty="0">
                <a:solidFill>
                  <a:srgbClr val="000090"/>
                </a:solidFill>
                <a:latin typeface="Bookman Old Style"/>
                <a:cs typeface="Bookman Old Style"/>
              </a:rPr>
              <a:t> in </a:t>
            </a:r>
            <a:r>
              <a:rPr lang="en-US" sz="1600" i="1" dirty="0" err="1">
                <a:solidFill>
                  <a:srgbClr val="000090"/>
                </a:solidFill>
                <a:latin typeface="Bookman Old Style"/>
                <a:cs typeface="Bookman Old Style"/>
              </a:rPr>
              <a:t>quamcumque</a:t>
            </a:r>
            <a:r>
              <a:rPr lang="en-US" sz="1600" i="1" dirty="0">
                <a:solidFill>
                  <a:srgbClr val="000090"/>
                </a:solidFill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solidFill>
                  <a:srgbClr val="000090"/>
                </a:solidFill>
                <a:latin typeface="Bookman Old Style"/>
                <a:cs typeface="Bookman Old Style"/>
              </a:rPr>
              <a:t>aliam</a:t>
            </a:r>
            <a:r>
              <a:rPr lang="en-US" sz="1600" i="1" dirty="0">
                <a:solidFill>
                  <a:srgbClr val="000090"/>
                </a:solidFill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solidFill>
                  <a:srgbClr val="000090"/>
                </a:solidFill>
                <a:latin typeface="Bookman Old Style"/>
                <a:cs typeface="Bookman Old Style"/>
              </a:rPr>
              <a:t>superficiem</a:t>
            </a:r>
            <a:r>
              <a:rPr lang="en-US" sz="1600" i="1" dirty="0">
                <a:solidFill>
                  <a:srgbClr val="000090"/>
                </a:solidFill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solidFill>
                  <a:srgbClr val="000090"/>
                </a:solidFill>
                <a:latin typeface="Bookman Old Style"/>
                <a:cs typeface="Bookman Old Style"/>
              </a:rPr>
              <a:t>explicatur</a:t>
            </a:r>
            <a:r>
              <a:rPr lang="en-US" sz="1600" i="1" dirty="0">
                <a:solidFill>
                  <a:srgbClr val="000090"/>
                </a:solidFill>
                <a:latin typeface="Bookman Old Style"/>
                <a:cs typeface="Bookman Old Style"/>
              </a:rPr>
              <a:t>, </a:t>
            </a:r>
            <a:r>
              <a:rPr lang="en-US" sz="1600" i="1" dirty="0" err="1">
                <a:solidFill>
                  <a:srgbClr val="000090"/>
                </a:solidFill>
                <a:latin typeface="Bookman Old Style"/>
                <a:cs typeface="Bookman Old Style"/>
              </a:rPr>
              <a:t>mensura</a:t>
            </a:r>
            <a:r>
              <a:rPr lang="en-US" sz="1600" i="1" dirty="0">
                <a:solidFill>
                  <a:srgbClr val="000090"/>
                </a:solidFill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solidFill>
                  <a:srgbClr val="000090"/>
                </a:solidFill>
                <a:latin typeface="Bookman Old Style"/>
                <a:cs typeface="Bookman Old Style"/>
              </a:rPr>
              <a:t>curvaturae</a:t>
            </a:r>
            <a:r>
              <a:rPr lang="en-US" sz="1600" i="1" dirty="0">
                <a:solidFill>
                  <a:srgbClr val="000090"/>
                </a:solidFill>
                <a:latin typeface="Bookman Old Style"/>
                <a:cs typeface="Bookman Old Style"/>
              </a:rPr>
              <a:t> in </a:t>
            </a:r>
            <a:r>
              <a:rPr lang="en-US" sz="1600" i="1" dirty="0" err="1">
                <a:solidFill>
                  <a:srgbClr val="000090"/>
                </a:solidFill>
                <a:latin typeface="Bookman Old Style"/>
                <a:cs typeface="Bookman Old Style"/>
              </a:rPr>
              <a:t>singulis</a:t>
            </a:r>
            <a:r>
              <a:rPr lang="en-US" sz="1600" i="1" dirty="0">
                <a:solidFill>
                  <a:srgbClr val="000090"/>
                </a:solidFill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solidFill>
                  <a:srgbClr val="000090"/>
                </a:solidFill>
                <a:latin typeface="Bookman Old Style"/>
                <a:cs typeface="Bookman Old Style"/>
              </a:rPr>
              <a:t>punctis</a:t>
            </a:r>
            <a:r>
              <a:rPr lang="en-US" sz="1600" i="1" dirty="0">
                <a:solidFill>
                  <a:srgbClr val="000090"/>
                </a:solidFill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solidFill>
                  <a:srgbClr val="000090"/>
                </a:solidFill>
                <a:latin typeface="Bookman Old Style"/>
                <a:cs typeface="Bookman Old Style"/>
              </a:rPr>
              <a:t>invariata</a:t>
            </a:r>
            <a:r>
              <a:rPr lang="en-US" sz="1600" i="1" dirty="0">
                <a:solidFill>
                  <a:srgbClr val="000090"/>
                </a:solidFill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solidFill>
                  <a:srgbClr val="000090"/>
                </a:solidFill>
                <a:latin typeface="Bookman Old Style"/>
                <a:cs typeface="Bookman Old Style"/>
              </a:rPr>
              <a:t>manet</a:t>
            </a:r>
            <a:r>
              <a:rPr lang="en-US" sz="1600" i="1" dirty="0">
                <a:solidFill>
                  <a:srgbClr val="000090"/>
                </a:solidFill>
                <a:latin typeface="Bookman Old Style"/>
                <a:cs typeface="Bookman Old Style"/>
              </a:rPr>
              <a:t>. </a:t>
            </a:r>
          </a:p>
          <a:p>
            <a:pPr>
              <a:lnSpc>
                <a:spcPct val="120000"/>
              </a:lnSpc>
            </a:pPr>
            <a:endParaRPr lang="en-US" sz="1600" i="1" dirty="0">
              <a:solidFill>
                <a:srgbClr val="000090"/>
              </a:solidFill>
              <a:latin typeface="Bookman Old Style"/>
              <a:cs typeface="Bookman Old Style"/>
              <a:hlinkClick r:id="rId3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0606" y="269780"/>
            <a:ext cx="43001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>
                <a:latin typeface="Bookman Old Style"/>
                <a:cs typeface="Bookman Old Style"/>
              </a:rPr>
              <a:t>Gauss: </a:t>
            </a:r>
            <a:r>
              <a:rPr lang="en-US" sz="2400" i="1" dirty="0" err="1" smtClean="0">
                <a:latin typeface="Bookman Old Style"/>
                <a:cs typeface="Bookman Old Style"/>
              </a:rPr>
              <a:t>Theorema</a:t>
            </a:r>
            <a:r>
              <a:rPr lang="en-US" sz="2400" i="1" dirty="0" smtClean="0">
                <a:latin typeface="Bookman Old Style"/>
                <a:cs typeface="Bookman Old Style"/>
              </a:rPr>
              <a:t> </a:t>
            </a:r>
            <a:r>
              <a:rPr lang="en-US" sz="2400" i="1" dirty="0" err="1">
                <a:latin typeface="Bookman Old Style"/>
                <a:cs typeface="Bookman Old Style"/>
              </a:rPr>
              <a:t>egregium</a:t>
            </a:r>
            <a:endParaRPr lang="en-US" sz="2400" i="1" dirty="0">
              <a:latin typeface="Bookman Old Style"/>
              <a:cs typeface="Bookman Old Styl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3604" y="3948342"/>
            <a:ext cx="4175144" cy="247116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6855" y="2533241"/>
            <a:ext cx="6544321" cy="675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1600" b="1" i="1" dirty="0">
                <a:latin typeface="Bookman Old Style"/>
                <a:cs typeface="Bookman Old Style"/>
              </a:rPr>
              <a:t>L</a:t>
            </a:r>
            <a:r>
              <a:rPr lang="en-US" sz="1600" b="1" i="1" dirty="0" smtClean="0">
                <a:latin typeface="Bookman Old Style"/>
                <a:cs typeface="Bookman Old Style"/>
              </a:rPr>
              <a:t>a </a:t>
            </a:r>
            <a:r>
              <a:rPr lang="en-US" sz="1600" b="1" i="1" dirty="0" err="1">
                <a:latin typeface="Bookman Old Style"/>
                <a:cs typeface="Bookman Old Style"/>
              </a:rPr>
              <a:t>curvatura</a:t>
            </a:r>
            <a:r>
              <a:rPr lang="en-US" sz="1600" b="1" i="1" dirty="0">
                <a:latin typeface="Bookman Old Style"/>
                <a:cs typeface="Bookman Old Style"/>
              </a:rPr>
              <a:t> </a:t>
            </a:r>
            <a:r>
              <a:rPr lang="en-US" sz="1600" b="1" i="1" dirty="0" err="1">
                <a:latin typeface="Bookman Old Style"/>
                <a:cs typeface="Bookman Old Style"/>
              </a:rPr>
              <a:t>è</a:t>
            </a:r>
            <a:r>
              <a:rPr lang="en-US" sz="1600" b="1" i="1" dirty="0">
                <a:latin typeface="Bookman Old Style"/>
                <a:cs typeface="Bookman Old Style"/>
              </a:rPr>
              <a:t> </a:t>
            </a:r>
            <a:r>
              <a:rPr lang="en-US" sz="1600" b="1" i="1" dirty="0" err="1">
                <a:latin typeface="Bookman Old Style"/>
                <a:cs typeface="Bookman Old Style"/>
              </a:rPr>
              <a:t>una</a:t>
            </a:r>
            <a:r>
              <a:rPr lang="en-US" sz="1600" b="1" i="1" dirty="0">
                <a:latin typeface="Bookman Old Style"/>
                <a:cs typeface="Bookman Old Style"/>
              </a:rPr>
              <a:t> </a:t>
            </a:r>
            <a:r>
              <a:rPr lang="en-US" sz="1600" b="1" i="1" dirty="0" err="1">
                <a:latin typeface="Bookman Old Style"/>
                <a:cs typeface="Bookman Old Style"/>
              </a:rPr>
              <a:t>proprietà</a:t>
            </a:r>
            <a:r>
              <a:rPr lang="en-US" sz="1600" b="1" i="1" dirty="0">
                <a:latin typeface="Bookman Old Style"/>
                <a:cs typeface="Bookman Old Style"/>
              </a:rPr>
              <a:t> </a:t>
            </a:r>
            <a:r>
              <a:rPr lang="en-US" sz="1600" b="1" i="1" dirty="0" err="1">
                <a:latin typeface="Bookman Old Style"/>
                <a:cs typeface="Bookman Old Style"/>
              </a:rPr>
              <a:t>intrinseca</a:t>
            </a:r>
            <a:r>
              <a:rPr lang="en-US" sz="1600" i="1" dirty="0">
                <a:latin typeface="Bookman Old Style"/>
                <a:cs typeface="Bookman Old Style"/>
              </a:rPr>
              <a:t>, </a:t>
            </a:r>
            <a:r>
              <a:rPr lang="en-US" sz="1600" i="1" dirty="0" err="1">
                <a:latin typeface="Bookman Old Style"/>
                <a:cs typeface="Bookman Old Style"/>
              </a:rPr>
              <a:t>cioè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può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essere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misurata</a:t>
            </a:r>
            <a:r>
              <a:rPr lang="en-US" sz="1600" i="1" dirty="0">
                <a:latin typeface="Bookman Old Style"/>
                <a:cs typeface="Bookman Old Style"/>
              </a:rPr>
              <a:t> "da </a:t>
            </a:r>
            <a:r>
              <a:rPr lang="en-US" sz="1600" i="1" dirty="0" err="1" smtClean="0">
                <a:latin typeface="Bookman Old Style"/>
                <a:cs typeface="Bookman Old Style"/>
              </a:rPr>
              <a:t>dentro</a:t>
            </a:r>
            <a:r>
              <a:rPr lang="en-US" sz="1600" i="1" dirty="0" smtClean="0">
                <a:latin typeface="Bookman Old Style"/>
                <a:cs typeface="Bookman Old Style"/>
              </a:rPr>
              <a:t>”.</a:t>
            </a:r>
            <a:endParaRPr lang="en-US" sz="1600" i="1" dirty="0">
              <a:latin typeface="Bookman Old Style"/>
              <a:cs typeface="Bookman Old Styl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85695" y="1979010"/>
            <a:ext cx="5019899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i="1" dirty="0" smtClean="0">
                <a:solidFill>
                  <a:srgbClr val="000090"/>
                </a:solidFill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solidFill>
                  <a:srgbClr val="000090"/>
                </a:solidFill>
                <a:latin typeface="Bookman Old Style"/>
                <a:cs typeface="Bookman Old Style"/>
              </a:rPr>
              <a:t>Disquisitiones</a:t>
            </a:r>
            <a:r>
              <a:rPr lang="en-US" sz="1600" i="1" dirty="0" smtClean="0">
                <a:solidFill>
                  <a:srgbClr val="000090"/>
                </a:solidFill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solidFill>
                  <a:srgbClr val="000090"/>
                </a:solidFill>
                <a:latin typeface="Bookman Old Style"/>
                <a:cs typeface="Bookman Old Style"/>
              </a:rPr>
              <a:t>generales</a:t>
            </a:r>
            <a:r>
              <a:rPr lang="en-US" sz="1600" i="1" dirty="0" smtClean="0">
                <a:solidFill>
                  <a:srgbClr val="000090"/>
                </a:solidFill>
                <a:latin typeface="Bookman Old Style"/>
                <a:cs typeface="Bookman Old Style"/>
              </a:rPr>
              <a:t> circa superficies (1827)</a:t>
            </a:r>
            <a:endParaRPr lang="en-US" sz="1600" i="1" dirty="0">
              <a:solidFill>
                <a:srgbClr val="000090"/>
              </a:solidFill>
              <a:latin typeface="Bookman Old Style"/>
              <a:cs typeface="Bookman Old Style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3220" y="3302969"/>
            <a:ext cx="6035838" cy="970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Wingdings" charset="2"/>
              <a:buChar char="§"/>
            </a:pPr>
            <a:r>
              <a:rPr lang="en-US" sz="1600" i="1" dirty="0" smtClean="0">
                <a:latin typeface="Bookman Old Style"/>
                <a:cs typeface="Bookman Old Style"/>
              </a:rPr>
              <a:t>Le </a:t>
            </a:r>
            <a:r>
              <a:rPr lang="en-US" sz="1600" i="1" dirty="0" err="1" smtClean="0">
                <a:latin typeface="Bookman Old Style"/>
                <a:cs typeface="Bookman Old Style"/>
              </a:rPr>
              <a:t>superfici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sono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b="1" i="1" dirty="0" err="1" smtClean="0">
                <a:latin typeface="Bookman Old Style"/>
                <a:cs typeface="Bookman Old Style"/>
              </a:rPr>
              <a:t>classificabili</a:t>
            </a:r>
            <a:r>
              <a:rPr lang="en-US" sz="1600" b="1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>
                <a:latin typeface="Bookman Old Style"/>
                <a:cs typeface="Bookman Old Style"/>
              </a:rPr>
              <a:t>in base </a:t>
            </a:r>
            <a:r>
              <a:rPr lang="en-US" sz="1600" i="1" dirty="0" err="1">
                <a:latin typeface="Bookman Old Style"/>
                <a:cs typeface="Bookman Old Style"/>
              </a:rPr>
              <a:t>alla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curvatura</a:t>
            </a:r>
            <a:r>
              <a:rPr lang="en-US" sz="1600" i="1" dirty="0">
                <a:latin typeface="Bookman Old Style"/>
                <a:cs typeface="Bookman Old Style"/>
              </a:rPr>
              <a:t> a </a:t>
            </a:r>
            <a:r>
              <a:rPr lang="en-US" sz="1600" i="1" dirty="0" err="1">
                <a:latin typeface="Bookman Old Style"/>
                <a:cs typeface="Bookman Old Style"/>
              </a:rPr>
              <a:t>seconda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che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abbiano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curvatura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costante</a:t>
            </a:r>
            <a:endParaRPr lang="en-US" sz="1600" i="1" dirty="0" smtClean="0">
              <a:latin typeface="Bookman Old Style"/>
              <a:cs typeface="Bookman Old Style"/>
            </a:endParaRPr>
          </a:p>
          <a:p>
            <a:pPr algn="just">
              <a:lnSpc>
                <a:spcPct val="120000"/>
              </a:lnSpc>
            </a:pP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smtClean="0">
                <a:latin typeface="Bookman Old Style"/>
                <a:cs typeface="Bookman Old Style"/>
              </a:rPr>
              <a:t>   </a:t>
            </a:r>
            <a:r>
              <a:rPr lang="en-US" sz="1600" i="1" dirty="0">
                <a:latin typeface="Bookman Old Style"/>
                <a:cs typeface="Bookman Old Style"/>
              </a:rPr>
              <a:t>(</a:t>
            </a:r>
            <a:r>
              <a:rPr lang="en-US" sz="1600" i="1" dirty="0" err="1">
                <a:latin typeface="Bookman Old Style"/>
                <a:cs typeface="Bookman Old Style"/>
              </a:rPr>
              <a:t>sfera</a:t>
            </a:r>
            <a:r>
              <a:rPr lang="en-US" sz="1600" i="1" dirty="0">
                <a:latin typeface="Bookman Old Style"/>
                <a:cs typeface="Bookman Old Style"/>
              </a:rPr>
              <a:t>, piano, </a:t>
            </a:r>
            <a:r>
              <a:rPr lang="en-US" sz="1600" i="1" dirty="0" err="1">
                <a:latin typeface="Bookman Old Style"/>
                <a:cs typeface="Bookman Old Style"/>
              </a:rPr>
              <a:t>cilindro</a:t>
            </a:r>
            <a:r>
              <a:rPr lang="en-US" sz="1600" i="1" dirty="0">
                <a:latin typeface="Bookman Old Style"/>
                <a:cs typeface="Bookman Old Style"/>
              </a:rPr>
              <a:t>) o </a:t>
            </a:r>
            <a:r>
              <a:rPr lang="en-US" sz="1600" i="1" dirty="0" err="1" smtClean="0">
                <a:latin typeface="Bookman Old Style"/>
                <a:cs typeface="Bookman Old Style"/>
              </a:rPr>
              <a:t>variabile</a:t>
            </a:r>
            <a:r>
              <a:rPr lang="en-US" sz="1600" i="1" dirty="0" smtClean="0">
                <a:latin typeface="Bookman Old Style"/>
                <a:cs typeface="Bookman Old Style"/>
              </a:rPr>
              <a:t>.</a:t>
            </a:r>
            <a:endParaRPr lang="en-US" sz="1600" i="1" dirty="0">
              <a:latin typeface="Bookman Old Style"/>
              <a:cs typeface="Bookman Old Style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2411" y="4519768"/>
            <a:ext cx="5896647" cy="379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1600" i="1" dirty="0" err="1" smtClean="0">
                <a:latin typeface="Bookman Old Style"/>
                <a:cs typeface="Bookman Old Style"/>
              </a:rPr>
              <a:t>Esistono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superfici</a:t>
            </a:r>
            <a:r>
              <a:rPr lang="en-US" sz="1600" i="1" dirty="0">
                <a:latin typeface="Bookman Old Style"/>
                <a:cs typeface="Bookman Old Style"/>
              </a:rPr>
              <a:t> a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b="1" i="1" dirty="0" err="1">
                <a:latin typeface="Bookman Old Style"/>
                <a:cs typeface="Bookman Old Style"/>
              </a:rPr>
              <a:t>curvatura</a:t>
            </a:r>
            <a:r>
              <a:rPr lang="en-US" sz="1600" b="1" i="1" dirty="0">
                <a:latin typeface="Bookman Old Style"/>
                <a:cs typeface="Bookman Old Style"/>
              </a:rPr>
              <a:t> </a:t>
            </a:r>
            <a:r>
              <a:rPr lang="en-US" sz="1600" b="1" i="1" dirty="0" err="1" smtClean="0">
                <a:latin typeface="Bookman Old Style"/>
                <a:cs typeface="Bookman Old Style"/>
              </a:rPr>
              <a:t>negativa</a:t>
            </a:r>
            <a:endParaRPr lang="en-US" sz="1600" i="1" dirty="0">
              <a:latin typeface="Bookman Old Style"/>
              <a:cs typeface="Bookman Old Style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85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1657" y="329476"/>
            <a:ext cx="5592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Bookman Old Style"/>
                <a:cs typeface="Bookman Old Style"/>
              </a:rPr>
              <a:t> Riemann: la </a:t>
            </a:r>
            <a:r>
              <a:rPr lang="en-US" sz="2400" i="1" dirty="0" err="1" smtClean="0">
                <a:latin typeface="Bookman Old Style"/>
                <a:cs typeface="Bookman Old Style"/>
              </a:rPr>
              <a:t>geometria</a:t>
            </a:r>
            <a:r>
              <a:rPr lang="en-US" sz="2400" i="1" dirty="0" smtClean="0">
                <a:latin typeface="Bookman Old Style"/>
                <a:cs typeface="Bookman Old Style"/>
              </a:rPr>
              <a:t> </a:t>
            </a:r>
            <a:r>
              <a:rPr lang="en-US" sz="2400" i="1" dirty="0" err="1" smtClean="0">
                <a:latin typeface="Bookman Old Style"/>
                <a:cs typeface="Bookman Old Style"/>
              </a:rPr>
              <a:t>differenziale</a:t>
            </a:r>
            <a:endParaRPr lang="en-US" sz="2400" i="1" dirty="0">
              <a:latin typeface="Bookman Old Style"/>
              <a:cs typeface="Bookman Old Styl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306" y="0"/>
            <a:ext cx="2341694" cy="25569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1657" y="1173610"/>
            <a:ext cx="6590649" cy="1265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it-IT" sz="1600" i="1" dirty="0">
                <a:latin typeface="Bookman Old Style"/>
                <a:cs typeface="Bookman Old Style"/>
              </a:rPr>
              <a:t>Nel </a:t>
            </a:r>
            <a:r>
              <a:rPr lang="it-IT" sz="1600" i="1" dirty="0" smtClean="0">
                <a:latin typeface="Bookman Old Style"/>
                <a:cs typeface="Bookman Old Style"/>
              </a:rPr>
              <a:t>1854, pubblica ”</a:t>
            </a:r>
            <a:r>
              <a:rPr lang="it-IT" sz="1600" i="1" dirty="0">
                <a:solidFill>
                  <a:srgbClr val="660066"/>
                </a:solidFill>
                <a:latin typeface="Bookman Old Style"/>
                <a:cs typeface="Bookman Old Style"/>
              </a:rPr>
              <a:t>Sulle ipotesi che stanno alla base della geometria</a:t>
            </a:r>
            <a:r>
              <a:rPr lang="it-IT" sz="1600" i="1" dirty="0">
                <a:latin typeface="Bookman Old Style"/>
                <a:cs typeface="Bookman Old Style"/>
              </a:rPr>
              <a:t>”, in </a:t>
            </a:r>
            <a:r>
              <a:rPr lang="it-IT" sz="1600" i="1" dirty="0" smtClean="0">
                <a:latin typeface="Bookman Old Style"/>
                <a:cs typeface="Bookman Old Style"/>
              </a:rPr>
              <a:t>cui </a:t>
            </a:r>
            <a:r>
              <a:rPr lang="it-IT" sz="1600" i="1" dirty="0">
                <a:latin typeface="Bookman Old Style"/>
                <a:cs typeface="Bookman Old Style"/>
              </a:rPr>
              <a:t>introduce </a:t>
            </a:r>
            <a:r>
              <a:rPr lang="it-IT" sz="1600" i="1" dirty="0" smtClean="0">
                <a:latin typeface="Bookman Old Style"/>
                <a:cs typeface="Bookman Old Style"/>
              </a:rPr>
              <a:t>la  </a:t>
            </a:r>
            <a:r>
              <a:rPr lang="it-IT" sz="1600" i="1" dirty="0">
                <a:latin typeface="Bookman Old Style"/>
                <a:cs typeface="Bookman Old Style"/>
              </a:rPr>
              <a:t>g</a:t>
            </a:r>
            <a:r>
              <a:rPr lang="it-IT" sz="1600" i="1" dirty="0" smtClean="0">
                <a:latin typeface="Bookman Old Style"/>
                <a:cs typeface="Bookman Old Style"/>
              </a:rPr>
              <a:t>eometria ellittica e   </a:t>
            </a:r>
            <a:r>
              <a:rPr lang="it-IT" sz="1600" i="1" dirty="0">
                <a:latin typeface="Bookman Old Style"/>
                <a:cs typeface="Bookman Old Style"/>
              </a:rPr>
              <a:t>rivoluziona la scelta dell’oggetto della g</a:t>
            </a:r>
            <a:r>
              <a:rPr lang="it-IT" sz="1600" i="1" dirty="0" smtClean="0">
                <a:latin typeface="Bookman Old Style"/>
                <a:cs typeface="Bookman Old Style"/>
              </a:rPr>
              <a:t>eometria introducendo la metrica. Nasce la geometria differenziale.</a:t>
            </a:r>
            <a:endParaRPr lang="it-IT" sz="1600" i="1" dirty="0">
              <a:latin typeface="Bookman Old Style"/>
              <a:cs typeface="Bookman Old Style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1656" y="3633443"/>
            <a:ext cx="8254633" cy="1265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1600" i="1" dirty="0" err="1" smtClean="0">
                <a:latin typeface="Bookman Old Style"/>
                <a:cs typeface="Bookman Old Style"/>
              </a:rPr>
              <a:t>L'applicazione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più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evidente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della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geometria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differenziale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è</a:t>
            </a:r>
            <a:r>
              <a:rPr lang="en-US" sz="1600" i="1" dirty="0" smtClean="0">
                <a:latin typeface="Bookman Old Style"/>
                <a:cs typeface="Bookman Old Style"/>
              </a:rPr>
              <a:t> la </a:t>
            </a:r>
            <a:r>
              <a:rPr lang="en-US" sz="1600" i="1" dirty="0" err="1">
                <a:latin typeface="Bookman Old Style"/>
                <a:cs typeface="Bookman Old Style"/>
              </a:rPr>
              <a:t>R</a:t>
            </a:r>
            <a:r>
              <a:rPr lang="en-US" sz="1600" i="1" dirty="0" err="1" smtClean="0">
                <a:latin typeface="Bookman Old Style"/>
                <a:cs typeface="Bookman Old Style"/>
              </a:rPr>
              <a:t>elatività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G</a:t>
            </a:r>
            <a:r>
              <a:rPr lang="en-US" sz="1600" i="1" dirty="0" err="1" smtClean="0">
                <a:latin typeface="Bookman Old Style"/>
                <a:cs typeface="Bookman Old Style"/>
              </a:rPr>
              <a:t>enerale</a:t>
            </a:r>
            <a:r>
              <a:rPr lang="en-US" sz="1600" i="1" dirty="0" smtClean="0">
                <a:latin typeface="Bookman Old Style"/>
                <a:cs typeface="Bookman Old Style"/>
              </a:rPr>
              <a:t>, a cui </a:t>
            </a:r>
            <a:r>
              <a:rPr lang="en-US" sz="1600" i="1" dirty="0" err="1" smtClean="0">
                <a:latin typeface="Bookman Old Style"/>
                <a:cs typeface="Bookman Old Style"/>
              </a:rPr>
              <a:t>fornisce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gli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strumenti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matematici</a:t>
            </a:r>
            <a:r>
              <a:rPr lang="en-US" sz="1600" i="1" dirty="0" smtClean="0">
                <a:latin typeface="Bookman Old Style"/>
                <a:cs typeface="Bookman Old Style"/>
              </a:rPr>
              <a:t>.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endParaRPr lang="en-US" sz="1600" i="1" dirty="0">
              <a:latin typeface="Bookman Old Style"/>
              <a:cs typeface="Bookman Old Style"/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Sono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fondamentali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anche</a:t>
            </a:r>
            <a:r>
              <a:rPr lang="en-US" sz="1600" i="1" dirty="0" smtClean="0">
                <a:latin typeface="Bookman Old Style"/>
                <a:cs typeface="Bookman Old Style"/>
              </a:rPr>
              <a:t> le </a:t>
            </a:r>
            <a:r>
              <a:rPr lang="en-US" sz="1600" i="1" dirty="0" err="1" smtClean="0">
                <a:latin typeface="Bookman Old Style"/>
                <a:cs typeface="Bookman Old Style"/>
              </a:rPr>
              <a:t>opere</a:t>
            </a:r>
            <a:r>
              <a:rPr lang="en-US" sz="1600" i="1" dirty="0" smtClean="0">
                <a:latin typeface="Bookman Old Style"/>
                <a:cs typeface="Bookman Old Style"/>
              </a:rPr>
              <a:t> di </a:t>
            </a:r>
            <a:r>
              <a:rPr lang="en-US" sz="1600" b="1" i="1" dirty="0" smtClean="0">
                <a:latin typeface="Bookman Old Style"/>
                <a:cs typeface="Bookman Old Style"/>
              </a:rPr>
              <a:t>Bianchi</a:t>
            </a:r>
            <a:r>
              <a:rPr lang="en-US" sz="1600" i="1" dirty="0" smtClean="0">
                <a:latin typeface="Bookman Old Style"/>
                <a:cs typeface="Bookman Old Style"/>
              </a:rPr>
              <a:t>, </a:t>
            </a:r>
            <a:r>
              <a:rPr lang="en-US" sz="1600" b="1" i="1" dirty="0" smtClean="0">
                <a:latin typeface="Bookman Old Style"/>
                <a:cs typeface="Bookman Old Style"/>
              </a:rPr>
              <a:t>Ricci </a:t>
            </a:r>
            <a:r>
              <a:rPr lang="en-US" sz="1600" b="1" i="1" dirty="0" err="1" smtClean="0">
                <a:latin typeface="Bookman Old Style"/>
                <a:cs typeface="Bookman Old Style"/>
              </a:rPr>
              <a:t>Curbastro</a:t>
            </a:r>
            <a:r>
              <a:rPr lang="en-US" sz="1600" b="1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smtClean="0">
                <a:latin typeface="Bookman Old Style"/>
                <a:cs typeface="Bookman Old Style"/>
              </a:rPr>
              <a:t>e </a:t>
            </a:r>
            <a:r>
              <a:rPr lang="en-US" sz="1600" b="1" i="1" dirty="0" smtClean="0">
                <a:latin typeface="Bookman Old Style"/>
                <a:cs typeface="Bookman Old Style"/>
              </a:rPr>
              <a:t>Levi-</a:t>
            </a:r>
            <a:r>
              <a:rPr lang="en-US" sz="1600" b="1" i="1" dirty="0" err="1" smtClean="0">
                <a:latin typeface="Bookman Old Style"/>
                <a:cs typeface="Bookman Old Style"/>
              </a:rPr>
              <a:t>Civita</a:t>
            </a:r>
            <a:r>
              <a:rPr lang="en-US" sz="1600" i="1" dirty="0" smtClean="0">
                <a:latin typeface="Bookman Old Style"/>
                <a:cs typeface="Bookman Old Style"/>
              </a:rPr>
              <a:t>.</a:t>
            </a:r>
            <a:endParaRPr lang="en-US" sz="1600" i="1" dirty="0">
              <a:latin typeface="Bookman Old Style"/>
              <a:cs typeface="Bookman Old Styl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1657" y="2782637"/>
            <a:ext cx="8726791" cy="675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1600" i="1" dirty="0" err="1" smtClean="0">
                <a:latin typeface="Bookman Old Style"/>
                <a:cs typeface="Bookman Old Style"/>
              </a:rPr>
              <a:t>Intuisce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che</a:t>
            </a:r>
            <a:r>
              <a:rPr lang="en-US" sz="1600" i="1" dirty="0" smtClean="0">
                <a:latin typeface="Bookman Old Style"/>
                <a:cs typeface="Bookman Old Style"/>
              </a:rPr>
              <a:t>:  “</a:t>
            </a:r>
            <a:r>
              <a:rPr lang="en-US" sz="1600" b="1" i="1" dirty="0" smtClean="0">
                <a:latin typeface="Bookman Old Style"/>
                <a:cs typeface="Bookman Old Style"/>
              </a:rPr>
              <a:t>La </a:t>
            </a:r>
            <a:r>
              <a:rPr lang="en-US" sz="1600" b="1" i="1" dirty="0" err="1" smtClean="0">
                <a:latin typeface="Bookman Old Style"/>
                <a:cs typeface="Bookman Old Style"/>
              </a:rPr>
              <a:t>geometria</a:t>
            </a:r>
            <a:r>
              <a:rPr lang="en-US" sz="1600" b="1" i="1" dirty="0" smtClean="0">
                <a:latin typeface="Bookman Old Style"/>
                <a:cs typeface="Bookman Old Style"/>
              </a:rPr>
              <a:t> </a:t>
            </a:r>
            <a:r>
              <a:rPr lang="en-US" sz="1600" b="1" i="1" dirty="0" err="1" smtClean="0">
                <a:latin typeface="Bookman Old Style"/>
                <a:cs typeface="Bookman Old Style"/>
              </a:rPr>
              <a:t>dell’Universo</a:t>
            </a:r>
            <a:r>
              <a:rPr lang="en-US" sz="1600" b="1" i="1" dirty="0" smtClean="0">
                <a:latin typeface="Bookman Old Style"/>
                <a:cs typeface="Bookman Old Style"/>
              </a:rPr>
              <a:t> </a:t>
            </a:r>
            <a:r>
              <a:rPr lang="en-US" sz="1600" b="1" i="1" dirty="0" err="1" smtClean="0">
                <a:latin typeface="Bookman Old Style"/>
                <a:cs typeface="Bookman Old Style"/>
              </a:rPr>
              <a:t>è</a:t>
            </a:r>
            <a:r>
              <a:rPr lang="en-US" sz="1600" b="1" i="1" dirty="0" smtClean="0">
                <a:latin typeface="Bookman Old Style"/>
                <a:cs typeface="Bookman Old Style"/>
              </a:rPr>
              <a:t> </a:t>
            </a:r>
            <a:r>
              <a:rPr lang="en-US" sz="1600" b="1" i="1" dirty="0" err="1" smtClean="0">
                <a:latin typeface="Bookman Old Style"/>
                <a:cs typeface="Bookman Old Style"/>
              </a:rPr>
              <a:t>determinata</a:t>
            </a:r>
            <a:r>
              <a:rPr lang="en-US" sz="1600" b="1" i="1" dirty="0" smtClean="0">
                <a:latin typeface="Bookman Old Style"/>
                <a:cs typeface="Bookman Old Style"/>
              </a:rPr>
              <a:t> </a:t>
            </a:r>
            <a:r>
              <a:rPr lang="en-US" sz="1600" b="1" i="1" dirty="0" err="1" smtClean="0">
                <a:latin typeface="Bookman Old Style"/>
                <a:cs typeface="Bookman Old Style"/>
              </a:rPr>
              <a:t>dalla</a:t>
            </a:r>
            <a:r>
              <a:rPr lang="en-US" sz="1600" b="1" i="1" dirty="0" smtClean="0">
                <a:latin typeface="Bookman Old Style"/>
                <a:cs typeface="Bookman Old Style"/>
              </a:rPr>
              <a:t> </a:t>
            </a:r>
            <a:r>
              <a:rPr lang="en-US" sz="1600" b="1" i="1" dirty="0" err="1" smtClean="0">
                <a:latin typeface="Bookman Old Style"/>
                <a:cs typeface="Bookman Old Style"/>
              </a:rPr>
              <a:t>distribuzione</a:t>
            </a:r>
            <a:r>
              <a:rPr lang="en-US" sz="1600" b="1" i="1" dirty="0" smtClean="0">
                <a:latin typeface="Bookman Old Style"/>
                <a:cs typeface="Bookman Old Style"/>
              </a:rPr>
              <a:t>  </a:t>
            </a:r>
            <a:r>
              <a:rPr lang="en-US" sz="1600" b="1" i="1" dirty="0" err="1" smtClean="0">
                <a:latin typeface="Bookman Old Style"/>
                <a:cs typeface="Bookman Old Style"/>
              </a:rPr>
              <a:t>degli</a:t>
            </a:r>
            <a:r>
              <a:rPr lang="en-US" sz="1600" b="1" i="1" dirty="0" smtClean="0">
                <a:latin typeface="Bookman Old Style"/>
                <a:cs typeface="Bookman Old Style"/>
              </a:rPr>
              <a:t> </a:t>
            </a:r>
            <a:r>
              <a:rPr lang="en-US" sz="1600" b="1" i="1" dirty="0" err="1" smtClean="0">
                <a:latin typeface="Bookman Old Style"/>
                <a:cs typeface="Bookman Old Style"/>
              </a:rPr>
              <a:t>oggetti</a:t>
            </a:r>
            <a:r>
              <a:rPr lang="en-US" sz="1600" b="1" i="1" dirty="0" smtClean="0">
                <a:latin typeface="Bookman Old Style"/>
                <a:cs typeface="Bookman Old Style"/>
              </a:rPr>
              <a:t> </a:t>
            </a:r>
            <a:r>
              <a:rPr lang="en-US" sz="1600" b="1" i="1" dirty="0" err="1" smtClean="0">
                <a:latin typeface="Bookman Old Style"/>
                <a:cs typeface="Bookman Old Style"/>
              </a:rPr>
              <a:t>astronomici</a:t>
            </a:r>
            <a:r>
              <a:rPr lang="en-US" sz="1600" i="1" dirty="0" smtClean="0">
                <a:latin typeface="Bookman Old Style"/>
                <a:cs typeface="Bookman Old Style"/>
              </a:rPr>
              <a:t>”</a:t>
            </a:r>
            <a:endParaRPr lang="en-US" sz="1600" i="1" dirty="0">
              <a:latin typeface="Bookman Old Style"/>
              <a:cs typeface="Bookman Old Style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49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70000"/>
            <a:ext cx="8229600" cy="4905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94743" y="399550"/>
            <a:ext cx="4847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Bookman Old Style"/>
                <a:cs typeface="Bookman Old Style"/>
              </a:rPr>
              <a:t>Prima </a:t>
            </a:r>
            <a:r>
              <a:rPr lang="en-US" sz="2400" i="1" dirty="0" err="1" smtClean="0">
                <a:latin typeface="Bookman Old Style"/>
                <a:cs typeface="Bookman Old Style"/>
              </a:rPr>
              <a:t>della</a:t>
            </a:r>
            <a:r>
              <a:rPr lang="en-US" sz="2400" i="1" dirty="0" smtClean="0">
                <a:latin typeface="Bookman Old Style"/>
                <a:cs typeface="Bookman Old Style"/>
              </a:rPr>
              <a:t> </a:t>
            </a:r>
            <a:r>
              <a:rPr lang="en-US" sz="2400" i="1" dirty="0" err="1" smtClean="0">
                <a:latin typeface="Bookman Old Style"/>
                <a:cs typeface="Bookman Old Style"/>
              </a:rPr>
              <a:t>Relatività</a:t>
            </a:r>
            <a:r>
              <a:rPr lang="en-US" sz="2400" i="1" dirty="0" smtClean="0">
                <a:latin typeface="Bookman Old Style"/>
                <a:cs typeface="Bookman Old Style"/>
              </a:rPr>
              <a:t> </a:t>
            </a:r>
            <a:r>
              <a:rPr lang="en-US" sz="2400" i="1" dirty="0" err="1" smtClean="0">
                <a:latin typeface="Bookman Old Style"/>
                <a:cs typeface="Bookman Old Style"/>
              </a:rPr>
              <a:t>Generale</a:t>
            </a:r>
            <a:endParaRPr lang="en-US" sz="2400" i="1" dirty="0">
              <a:latin typeface="Bookman Old Style"/>
              <a:cs typeface="Bookman Old Style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6228834"/>
            <a:ext cx="29240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rgbClr val="000090"/>
                </a:solidFill>
                <a:latin typeface="Bookman Old Style"/>
                <a:cs typeface="Bookman Old Style"/>
              </a:rPr>
              <a:t>Kandinsky, </a:t>
            </a:r>
            <a:r>
              <a:rPr lang="en-US" sz="1400" i="1" dirty="0">
                <a:solidFill>
                  <a:srgbClr val="000090"/>
                </a:solidFill>
                <a:latin typeface="Bookman Old Style"/>
                <a:cs typeface="Bookman Old Style"/>
              </a:rPr>
              <a:t>Blue </a:t>
            </a:r>
            <a:r>
              <a:rPr lang="en-US" sz="1400" i="1" dirty="0" smtClean="0">
                <a:solidFill>
                  <a:srgbClr val="000090"/>
                </a:solidFill>
                <a:latin typeface="Bookman Old Style"/>
                <a:cs typeface="Bookman Old Style"/>
              </a:rPr>
              <a:t>Painting 1924</a:t>
            </a:r>
            <a:endParaRPr lang="en-US" sz="1400" i="1" dirty="0">
              <a:solidFill>
                <a:srgbClr val="000090"/>
              </a:solidFill>
              <a:latin typeface="Bookman Old Style"/>
              <a:cs typeface="Bookman Old Style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5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500" y="0"/>
            <a:ext cx="2517500" cy="270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51" y="3463033"/>
            <a:ext cx="3048000" cy="254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878770" cy="25559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05206" y="276762"/>
            <a:ext cx="161059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latin typeface="Bookman Old Style"/>
                <a:cs typeface="Bookman Old Style"/>
              </a:rPr>
              <a:t>1915-16</a:t>
            </a:r>
            <a:endParaRPr lang="en-US" sz="2400" b="1" i="1" dirty="0">
              <a:latin typeface="Bookman Old Style"/>
              <a:cs typeface="Bookman Old Styl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41184" y="976807"/>
            <a:ext cx="300143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latin typeface="Bookman Old Style"/>
                <a:cs typeface="Bookman Old Style"/>
              </a:rPr>
              <a:t>Un </a:t>
            </a:r>
            <a:r>
              <a:rPr lang="en-US" sz="1600" b="1" i="1" dirty="0" err="1" smtClean="0">
                <a:latin typeface="Bookman Old Style"/>
                <a:cs typeface="Bookman Old Style"/>
              </a:rPr>
              <a:t>altro</a:t>
            </a:r>
            <a:r>
              <a:rPr lang="en-US" sz="1600" b="1" i="1" dirty="0" smtClean="0">
                <a:latin typeface="Bookman Old Style"/>
                <a:cs typeface="Bookman Old Style"/>
              </a:rPr>
              <a:t> </a:t>
            </a:r>
            <a:r>
              <a:rPr lang="en-US" sz="1600" b="1" i="1" dirty="0" err="1" smtClean="0">
                <a:latin typeface="Bookman Old Style"/>
                <a:cs typeface="Bookman Old Style"/>
              </a:rPr>
              <a:t>annus</a:t>
            </a:r>
            <a:r>
              <a:rPr lang="en-US" sz="1600" b="1" i="1" dirty="0" smtClean="0">
                <a:latin typeface="Bookman Old Style"/>
                <a:cs typeface="Bookman Old Style"/>
              </a:rPr>
              <a:t> mirabilis </a:t>
            </a:r>
          </a:p>
          <a:p>
            <a:r>
              <a:rPr lang="en-US" sz="1600" b="1" i="1" dirty="0" err="1" smtClean="0">
                <a:latin typeface="Bookman Old Style"/>
                <a:cs typeface="Bookman Old Style"/>
              </a:rPr>
              <a:t>dopo</a:t>
            </a:r>
            <a:r>
              <a:rPr lang="en-US" sz="1600" b="1" i="1" dirty="0" smtClean="0">
                <a:latin typeface="Bookman Old Style"/>
                <a:cs typeface="Bookman Old Style"/>
              </a:rPr>
              <a:t> </a:t>
            </a:r>
            <a:r>
              <a:rPr lang="en-US" sz="1600" b="1" i="1" dirty="0" err="1" smtClean="0">
                <a:latin typeface="Bookman Old Style"/>
                <a:cs typeface="Bookman Old Style"/>
              </a:rPr>
              <a:t>il</a:t>
            </a:r>
            <a:r>
              <a:rPr lang="en-US" sz="1600" b="1" i="1" dirty="0" smtClean="0">
                <a:latin typeface="Bookman Old Style"/>
                <a:cs typeface="Bookman Old Style"/>
              </a:rPr>
              <a:t> 1905!</a:t>
            </a:r>
            <a:endParaRPr lang="en-US" sz="1600" b="1" i="1" dirty="0">
              <a:latin typeface="Bookman Old Style"/>
              <a:cs typeface="Bookman Old Styl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2555980"/>
            <a:ext cx="41547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atin typeface="Bookman Old Style"/>
                <a:cs typeface="Bookman Old Style"/>
              </a:rPr>
              <a:t>Albert Einstein: </a:t>
            </a:r>
          </a:p>
          <a:p>
            <a:r>
              <a:rPr lang="en-US" sz="1600" b="1" i="1" dirty="0" err="1" smtClean="0">
                <a:latin typeface="Bookman Old Style"/>
                <a:cs typeface="Bookman Old Style"/>
              </a:rPr>
              <a:t>Equazioni</a:t>
            </a:r>
            <a:r>
              <a:rPr lang="en-US" sz="1600" b="1" i="1" dirty="0" smtClean="0">
                <a:latin typeface="Bookman Old Style"/>
                <a:cs typeface="Bookman Old Style"/>
              </a:rPr>
              <a:t> del campo </a:t>
            </a:r>
            <a:r>
              <a:rPr lang="en-US" sz="1600" b="1" i="1" dirty="0" err="1" smtClean="0">
                <a:latin typeface="Bookman Old Style"/>
                <a:cs typeface="Bookman Old Style"/>
              </a:rPr>
              <a:t>gravitazionale</a:t>
            </a:r>
            <a:endParaRPr lang="en-US" sz="1600" b="1" i="1" dirty="0">
              <a:latin typeface="Bookman Old Style"/>
              <a:cs typeface="Bookman Old Styl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83638" y="2702500"/>
            <a:ext cx="37853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atin typeface="Bookman Old Style"/>
                <a:cs typeface="Bookman Old Style"/>
              </a:rPr>
              <a:t>David Hilbert: </a:t>
            </a:r>
          </a:p>
          <a:p>
            <a:r>
              <a:rPr lang="en-US" sz="1600" b="1" i="1" dirty="0" err="1" smtClean="0">
                <a:latin typeface="Bookman Old Style"/>
                <a:cs typeface="Bookman Old Style"/>
              </a:rPr>
              <a:t>Azione</a:t>
            </a:r>
            <a:r>
              <a:rPr lang="en-US" sz="1600" b="1" i="1" dirty="0" smtClean="0">
                <a:latin typeface="Bookman Old Style"/>
                <a:cs typeface="Bookman Old Style"/>
              </a:rPr>
              <a:t> del campo </a:t>
            </a:r>
            <a:r>
              <a:rPr lang="en-US" sz="1600" b="1" i="1" dirty="0" err="1" smtClean="0">
                <a:latin typeface="Bookman Old Style"/>
                <a:cs typeface="Bookman Old Style"/>
              </a:rPr>
              <a:t>gravitazionale</a:t>
            </a:r>
            <a:endParaRPr lang="en-US" sz="1600" b="1" i="1" dirty="0">
              <a:latin typeface="Bookman Old Style"/>
              <a:cs typeface="Bookman Old Style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6456" y="6236185"/>
            <a:ext cx="27019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latin typeface="Bookman Old Style"/>
                <a:cs typeface="Bookman Old Style"/>
              </a:rPr>
              <a:t>Emmy </a:t>
            </a:r>
            <a:r>
              <a:rPr lang="en-US" sz="1600" b="1" i="1" dirty="0" err="1" smtClean="0">
                <a:latin typeface="Bookman Old Style"/>
                <a:cs typeface="Bookman Old Style"/>
              </a:rPr>
              <a:t>Noether</a:t>
            </a:r>
            <a:r>
              <a:rPr lang="en-US" sz="1600" b="1" i="1" dirty="0" smtClean="0">
                <a:latin typeface="Bookman Old Style"/>
                <a:cs typeface="Bookman Old Style"/>
              </a:rPr>
              <a:t>: </a:t>
            </a:r>
          </a:p>
          <a:p>
            <a:r>
              <a:rPr lang="en-US" sz="1600" b="1" i="1" dirty="0" err="1" smtClean="0">
                <a:latin typeface="Bookman Old Style"/>
                <a:cs typeface="Bookman Old Style"/>
              </a:rPr>
              <a:t>Leggi</a:t>
            </a:r>
            <a:r>
              <a:rPr lang="en-US" sz="1600" b="1" i="1" dirty="0" smtClean="0">
                <a:latin typeface="Bookman Old Style"/>
                <a:cs typeface="Bookman Old Style"/>
              </a:rPr>
              <a:t> di </a:t>
            </a:r>
            <a:r>
              <a:rPr lang="en-US" sz="1600" b="1" i="1" dirty="0" err="1" smtClean="0">
                <a:latin typeface="Bookman Old Style"/>
                <a:cs typeface="Bookman Old Style"/>
              </a:rPr>
              <a:t>conservazione</a:t>
            </a:r>
            <a:endParaRPr lang="en-US" sz="1600" b="1" i="1" dirty="0">
              <a:latin typeface="Bookman Old Style"/>
              <a:cs typeface="Bookman Old Style"/>
            </a:endParaRPr>
          </a:p>
        </p:txBody>
      </p:sp>
      <p:pic>
        <p:nvPicPr>
          <p:cNvPr id="2" name="Picture 1" descr="150px-Attilio_Palatini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283" y="3581922"/>
            <a:ext cx="1721169" cy="242111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42623" y="6096197"/>
            <a:ext cx="28084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err="1" smtClean="0">
                <a:latin typeface="Bookman Old Style"/>
                <a:cs typeface="Bookman Old Style"/>
              </a:rPr>
              <a:t>Attilio</a:t>
            </a:r>
            <a:r>
              <a:rPr lang="en-US" sz="1600" b="1" i="1" dirty="0" smtClean="0">
                <a:latin typeface="Bookman Old Style"/>
                <a:cs typeface="Bookman Old Style"/>
              </a:rPr>
              <a:t> </a:t>
            </a:r>
            <a:r>
              <a:rPr lang="en-US" sz="1600" b="1" i="1" dirty="0" err="1" smtClean="0">
                <a:latin typeface="Bookman Old Style"/>
                <a:cs typeface="Bookman Old Style"/>
              </a:rPr>
              <a:t>Palatini</a:t>
            </a:r>
            <a:r>
              <a:rPr lang="en-US" sz="1600" b="1" i="1" dirty="0" smtClean="0">
                <a:latin typeface="Bookman Old Style"/>
                <a:cs typeface="Bookman Old Style"/>
              </a:rPr>
              <a:t>: </a:t>
            </a:r>
          </a:p>
          <a:p>
            <a:r>
              <a:rPr lang="en-US" sz="1600" b="1" i="1" dirty="0" err="1" smtClean="0">
                <a:latin typeface="Bookman Old Style"/>
                <a:cs typeface="Bookman Old Style"/>
              </a:rPr>
              <a:t>Strutture</a:t>
            </a:r>
            <a:r>
              <a:rPr lang="en-US" sz="1600" b="1" i="1" dirty="0" smtClean="0">
                <a:latin typeface="Bookman Old Style"/>
                <a:cs typeface="Bookman Old Style"/>
              </a:rPr>
              <a:t> </a:t>
            </a:r>
            <a:r>
              <a:rPr lang="en-US" sz="1600" b="1" i="1" dirty="0" err="1" smtClean="0">
                <a:latin typeface="Bookman Old Style"/>
                <a:cs typeface="Bookman Old Style"/>
              </a:rPr>
              <a:t>metrico-affini</a:t>
            </a:r>
            <a:endParaRPr lang="en-US" sz="1600" b="1" i="1" dirty="0">
              <a:latin typeface="Bookman Old Style"/>
              <a:cs typeface="Bookman Old Style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4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02603" y="254897"/>
            <a:ext cx="2582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Bookman Old Style"/>
                <a:cs typeface="Bookman Old Style"/>
              </a:rPr>
              <a:t>Il principio di Mach</a:t>
            </a:r>
            <a:endParaRPr lang="en-US" sz="2000" i="1" dirty="0">
              <a:latin typeface="Bookman Old Style"/>
              <a:cs typeface="Bookman Old Style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6859" y="709432"/>
            <a:ext cx="6668985" cy="244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it-IT" sz="1600" b="1" i="1" dirty="0" smtClean="0">
                <a:latin typeface="Bookman Old Style"/>
                <a:cs typeface="Bookman Old Style"/>
              </a:rPr>
              <a:t>Mach osserva la necessità di descrivere le leggi fisiche in funzione di un qualsiasi osservatore</a:t>
            </a:r>
            <a:r>
              <a:rPr lang="it-IT" sz="1600" i="1" dirty="0" smtClean="0">
                <a:latin typeface="Bookman Old Style"/>
                <a:cs typeface="Bookman Old Style"/>
              </a:rPr>
              <a:t>, opponendosi alla pretesa d</a:t>
            </a:r>
            <a:r>
              <a:rPr lang="ja-JP" altLang="it-IT" sz="1600" i="1" dirty="0" smtClean="0">
                <a:latin typeface="Bookman Old Style"/>
                <a:cs typeface="Bookman Old Style"/>
              </a:rPr>
              <a:t>’</a:t>
            </a:r>
            <a:r>
              <a:rPr lang="it-IT" sz="1600" i="1" dirty="0" smtClean="0">
                <a:latin typeface="Bookman Old Style"/>
                <a:cs typeface="Bookman Old Style"/>
              </a:rPr>
              <a:t>introdurre uno spazio assoluto (il </a:t>
            </a:r>
            <a:r>
              <a:rPr lang="it-IT" sz="1600" i="1" dirty="0" err="1">
                <a:latin typeface="Bookman Old Style"/>
                <a:cs typeface="Bookman Old Style"/>
              </a:rPr>
              <a:t>S</a:t>
            </a:r>
            <a:r>
              <a:rPr lang="it-IT" sz="1600" i="1" dirty="0" err="1" smtClean="0">
                <a:latin typeface="Bookman Old Style"/>
                <a:cs typeface="Bookman Old Style"/>
              </a:rPr>
              <a:t>ensorium</a:t>
            </a:r>
            <a:r>
              <a:rPr lang="it-IT" sz="1600" i="1" dirty="0" smtClean="0">
                <a:latin typeface="Bookman Old Style"/>
                <a:cs typeface="Bookman Old Style"/>
              </a:rPr>
              <a:t> </a:t>
            </a:r>
            <a:r>
              <a:rPr lang="it-IT" sz="1600" i="1" dirty="0">
                <a:latin typeface="Bookman Old Style"/>
                <a:cs typeface="Bookman Old Style"/>
              </a:rPr>
              <a:t>D</a:t>
            </a:r>
            <a:r>
              <a:rPr lang="it-IT" sz="1600" i="1" dirty="0" smtClean="0">
                <a:latin typeface="Bookman Old Style"/>
                <a:cs typeface="Bookman Old Style"/>
              </a:rPr>
              <a:t>ei) che di fatto è presente nel modello newtoniano mediante il concetto di osservatore inerziale.</a:t>
            </a:r>
          </a:p>
          <a:p>
            <a:pPr algn="just">
              <a:lnSpc>
                <a:spcPct val="120000"/>
              </a:lnSpc>
            </a:pPr>
            <a:r>
              <a:rPr lang="it-IT" sz="1600" i="1" dirty="0" smtClean="0">
                <a:latin typeface="Bookman Old Style"/>
                <a:cs typeface="Bookman Old Style"/>
              </a:rPr>
              <a:t>Dal punto di vista cinematico, il movimento di un corpo è un concetto relativo: occorre precisare l</a:t>
            </a:r>
            <a:r>
              <a:rPr lang="ja-JP" altLang="it-IT" sz="1600" i="1" dirty="0" smtClean="0">
                <a:latin typeface="Bookman Old Style"/>
                <a:cs typeface="Bookman Old Style"/>
              </a:rPr>
              <a:t>’</a:t>
            </a:r>
            <a:r>
              <a:rPr lang="it-IT" sz="1600" i="1" dirty="0" smtClean="0">
                <a:latin typeface="Bookman Old Style"/>
                <a:cs typeface="Bookman Old Style"/>
              </a:rPr>
              <a:t>osservatore rispetto al quale il moto viene riferito. </a:t>
            </a:r>
          </a:p>
        </p:txBody>
      </p:sp>
      <p:pic>
        <p:nvPicPr>
          <p:cNvPr id="8" name="Segnaposto contenuto 6" descr="machbest.jpg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643" y="1"/>
            <a:ext cx="2060357" cy="297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0252" y="4256182"/>
            <a:ext cx="8857040" cy="2743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it-IT" sz="1600" i="1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Nel </a:t>
            </a:r>
            <a:r>
              <a:rPr lang="it-IT" sz="1600" i="1" dirty="0">
                <a:solidFill>
                  <a:srgbClr val="000000"/>
                </a:solidFill>
                <a:latin typeface="Bookman Old Style"/>
                <a:cs typeface="Bookman Old Style"/>
              </a:rPr>
              <a:t>sistema solare risulta più agevole e conveniente per la descrizione del moto dei pianeti, scegliere il riferimento solare e quindi la visione Copernicana del moto, ma non esiste una ragione di principio per preferire una scelta rispetto all</a:t>
            </a:r>
            <a:r>
              <a:rPr lang="ja-JP" altLang="it-IT" sz="1600" i="1" dirty="0">
                <a:solidFill>
                  <a:srgbClr val="000000"/>
                </a:solidFill>
                <a:latin typeface="Bookman Old Style"/>
                <a:cs typeface="Bookman Old Style"/>
              </a:rPr>
              <a:t>’</a:t>
            </a:r>
            <a:r>
              <a:rPr lang="it-IT" sz="1600" i="1" dirty="0">
                <a:solidFill>
                  <a:srgbClr val="000000"/>
                </a:solidFill>
                <a:latin typeface="Bookman Old Style"/>
                <a:cs typeface="Bookman Old Style"/>
              </a:rPr>
              <a:t>altra.</a:t>
            </a:r>
          </a:p>
          <a:p>
            <a:pPr algn="just">
              <a:lnSpc>
                <a:spcPct val="120000"/>
              </a:lnSpc>
            </a:pPr>
            <a:r>
              <a:rPr lang="it-IT" sz="1600" i="1" dirty="0">
                <a:solidFill>
                  <a:srgbClr val="000000"/>
                </a:solidFill>
                <a:latin typeface="Bookman Old Style"/>
                <a:cs typeface="Bookman Old Style"/>
              </a:rPr>
              <a:t>Non si può, dunque, affermare che sia  scientificamente errato, come affermato da Galileo nelle sue lettere, il passo della Bibbia in cui Giosué (1180 a.C.) esclama</a:t>
            </a:r>
            <a:r>
              <a:rPr lang="it-IT" sz="1600" i="1" dirty="0">
                <a:solidFill>
                  <a:srgbClr val="660066"/>
                </a:solidFill>
                <a:latin typeface="Bookman Old Style"/>
                <a:cs typeface="Bookman Old Style"/>
              </a:rPr>
              <a:t>: </a:t>
            </a:r>
            <a:r>
              <a:rPr lang="it-IT" sz="1600" b="1" i="1" dirty="0">
                <a:solidFill>
                  <a:srgbClr val="7D0000"/>
                </a:solidFill>
                <a:latin typeface="Bookman Old Style"/>
                <a:cs typeface="Bookman Old Style"/>
              </a:rPr>
              <a:t>«Fermati, o Sole, su Gabaon, e tu, Luna, sulla valle di Aialon! E il Sole si fermò e la Luna ristette, fino a che il popolo si fu vendicato dei suoi nemici» (Gs 10, 12). </a:t>
            </a:r>
            <a:r>
              <a:rPr lang="it-IT" sz="1600" b="1" i="1" dirty="0">
                <a:solidFill>
                  <a:schemeClr val="bg2">
                    <a:lumMod val="75000"/>
                  </a:schemeClr>
                </a:solidFill>
                <a:latin typeface="Bookman Old Style"/>
                <a:cs typeface="Bookman Old Style"/>
              </a:rPr>
              <a:t/>
            </a:r>
            <a:br>
              <a:rPr lang="it-IT" sz="1600" b="1" i="1" dirty="0">
                <a:solidFill>
                  <a:schemeClr val="bg2">
                    <a:lumMod val="75000"/>
                  </a:schemeClr>
                </a:solidFill>
                <a:latin typeface="Bookman Old Style"/>
                <a:cs typeface="Bookman Old Style"/>
              </a:rPr>
            </a:br>
            <a:endParaRPr lang="it-IT" sz="1600" b="1" i="1" dirty="0">
              <a:solidFill>
                <a:schemeClr val="bg2">
                  <a:lumMod val="75000"/>
                </a:schemeClr>
              </a:solidFill>
              <a:latin typeface="Bookman Old Style"/>
              <a:cs typeface="Bookman Old Styl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0252" y="3157282"/>
            <a:ext cx="8857040" cy="970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it-IT" sz="1600" b="1" i="1" dirty="0">
                <a:solidFill>
                  <a:srgbClr val="660066"/>
                </a:solidFill>
                <a:latin typeface="Bookman Old Style"/>
                <a:cs typeface="Bookman Old Style"/>
              </a:rPr>
              <a:t>Ad esempio, quando si parla di moto della Terra si intende rispetto al Sole, che sarà l</a:t>
            </a:r>
            <a:r>
              <a:rPr lang="ja-JP" altLang="it-IT" sz="1600" b="1" i="1" dirty="0">
                <a:solidFill>
                  <a:srgbClr val="660066"/>
                </a:solidFill>
                <a:latin typeface="Bookman Old Style"/>
                <a:cs typeface="Bookman Old Style"/>
              </a:rPr>
              <a:t>’</a:t>
            </a:r>
            <a:r>
              <a:rPr lang="it-IT" sz="1600" b="1" i="1" dirty="0">
                <a:solidFill>
                  <a:srgbClr val="660066"/>
                </a:solidFill>
                <a:latin typeface="Bookman Old Style"/>
                <a:cs typeface="Bookman Old Style"/>
              </a:rPr>
              <a:t>osservatore; ma risulta altrettanto lecito parlare di moto del Sole rispetto all</a:t>
            </a:r>
            <a:r>
              <a:rPr lang="ja-JP" altLang="it-IT" sz="1600" b="1" i="1" dirty="0">
                <a:solidFill>
                  <a:srgbClr val="660066"/>
                </a:solidFill>
                <a:latin typeface="Bookman Old Style"/>
                <a:cs typeface="Bookman Old Style"/>
              </a:rPr>
              <a:t>’</a:t>
            </a:r>
            <a:r>
              <a:rPr lang="it-IT" sz="1600" b="1" i="1" dirty="0">
                <a:solidFill>
                  <a:srgbClr val="660066"/>
                </a:solidFill>
                <a:latin typeface="Bookman Old Style"/>
                <a:cs typeface="Bookman Old Style"/>
              </a:rPr>
              <a:t>osservatore Terra.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40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2676" y="449785"/>
            <a:ext cx="6804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Bookman Old Style"/>
                <a:cs typeface="Bookman Old Style"/>
              </a:rPr>
              <a:t>La </a:t>
            </a:r>
            <a:r>
              <a:rPr lang="en-US" sz="2400" i="1" dirty="0" err="1" smtClean="0">
                <a:latin typeface="Bookman Old Style"/>
                <a:cs typeface="Bookman Old Style"/>
              </a:rPr>
              <a:t>teoria</a:t>
            </a:r>
            <a:r>
              <a:rPr lang="en-US" sz="2400" i="1" dirty="0" smtClean="0">
                <a:latin typeface="Bookman Old Style"/>
                <a:cs typeface="Bookman Old Style"/>
              </a:rPr>
              <a:t> </a:t>
            </a:r>
            <a:r>
              <a:rPr lang="en-US" sz="2400" i="1" dirty="0" err="1" smtClean="0">
                <a:latin typeface="Bookman Old Style"/>
                <a:cs typeface="Bookman Old Style"/>
              </a:rPr>
              <a:t>della</a:t>
            </a:r>
            <a:r>
              <a:rPr lang="en-US" sz="2400" i="1" dirty="0" smtClean="0">
                <a:latin typeface="Bookman Old Style"/>
                <a:cs typeface="Bookman Old Style"/>
              </a:rPr>
              <a:t> </a:t>
            </a:r>
            <a:r>
              <a:rPr lang="en-US" sz="2400" i="1" dirty="0" err="1" smtClean="0">
                <a:latin typeface="Bookman Old Style"/>
                <a:cs typeface="Bookman Old Style"/>
              </a:rPr>
              <a:t>Relatività</a:t>
            </a:r>
            <a:r>
              <a:rPr lang="en-US" sz="2400" i="1" dirty="0" smtClean="0">
                <a:latin typeface="Bookman Old Style"/>
                <a:cs typeface="Bookman Old Style"/>
              </a:rPr>
              <a:t> </a:t>
            </a:r>
            <a:r>
              <a:rPr lang="en-US" sz="2400" i="1" dirty="0" err="1" smtClean="0">
                <a:latin typeface="Bookman Old Style"/>
                <a:cs typeface="Bookman Old Style"/>
              </a:rPr>
              <a:t>Ristretta</a:t>
            </a:r>
            <a:r>
              <a:rPr lang="en-US" sz="2400" i="1" dirty="0" smtClean="0">
                <a:latin typeface="Bookman Old Style"/>
                <a:cs typeface="Bookman Old Style"/>
              </a:rPr>
              <a:t> o </a:t>
            </a:r>
            <a:r>
              <a:rPr lang="en-US" sz="2400" i="1" dirty="0" err="1" smtClean="0">
                <a:latin typeface="Bookman Old Style"/>
                <a:cs typeface="Bookman Old Style"/>
              </a:rPr>
              <a:t>Speciale</a:t>
            </a:r>
            <a:endParaRPr lang="en-US" sz="2400" i="1" dirty="0">
              <a:latin typeface="Bookman Old Style"/>
              <a:cs typeface="Bookman Old Style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677" y="1156105"/>
            <a:ext cx="7474518" cy="50163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12676" y="6172464"/>
            <a:ext cx="29706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rgbClr val="7D0000"/>
                </a:solidFill>
                <a:latin typeface="Bookman Old Style"/>
                <a:cs typeface="Bookman Old Style"/>
              </a:rPr>
              <a:t>Kandinsky, composition X 1938</a:t>
            </a:r>
            <a:endParaRPr lang="en-US" sz="1400" i="1" dirty="0">
              <a:solidFill>
                <a:srgbClr val="7D0000"/>
              </a:solidFill>
              <a:latin typeface="Bookman Old Style"/>
              <a:cs typeface="Bookman Old Style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5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85806" y="893467"/>
            <a:ext cx="8068923" cy="2427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90000"/>
              </a:lnSpc>
              <a:spcBef>
                <a:spcPts val="600"/>
              </a:spcBef>
              <a:buClr>
                <a:srgbClr val="666699"/>
              </a:buClr>
              <a:buSzPct val="90000"/>
              <a:buFont typeface="Wingdings" charset="2"/>
              <a:buChar char="§"/>
            </a:pPr>
            <a:r>
              <a:rPr lang="it-IT" i="1" dirty="0" smtClean="0">
                <a:latin typeface="Bookman Old Style"/>
                <a:cs typeface="Bookman Old Style"/>
              </a:rPr>
              <a:t>Einstein si pone  il problema di definire in maniera precisa e priva di ogni riferimento metafisico i concetti di spazio e tempo:</a:t>
            </a:r>
          </a:p>
          <a:p>
            <a:pPr marL="285750" indent="-285750" algn="just">
              <a:lnSpc>
                <a:spcPct val="90000"/>
              </a:lnSpc>
              <a:spcBef>
                <a:spcPts val="600"/>
              </a:spcBef>
              <a:buClr>
                <a:srgbClr val="666699"/>
              </a:buClr>
              <a:buSzPct val="90000"/>
              <a:buFont typeface="Wingdings" charset="2"/>
              <a:buChar char="§"/>
            </a:pPr>
            <a:endParaRPr lang="it-IT" i="1" dirty="0" smtClean="0">
              <a:latin typeface="Bookman Old Style"/>
              <a:cs typeface="Bookman Old Style"/>
            </a:endParaRPr>
          </a:p>
          <a:p>
            <a:pPr marL="685800" lvl="1" indent="-285750" algn="just">
              <a:lnSpc>
                <a:spcPct val="90000"/>
              </a:lnSpc>
              <a:spcBef>
                <a:spcPts val="600"/>
              </a:spcBef>
              <a:buClr>
                <a:srgbClr val="666699"/>
              </a:buClr>
              <a:buSzPct val="90000"/>
              <a:buFont typeface="Wingdings" charset="2"/>
              <a:buChar char="§"/>
            </a:pPr>
            <a:r>
              <a:rPr lang="it-IT" i="1" dirty="0" smtClean="0">
                <a:latin typeface="Bookman Old Style"/>
                <a:cs typeface="Bookman Old Style"/>
              </a:rPr>
              <a:t>Tutte le grandezze della fisica devono essere definite in modo univoco tramite un processo di misura. </a:t>
            </a:r>
          </a:p>
          <a:p>
            <a:pPr marL="685800" lvl="1" indent="-285750" algn="just">
              <a:lnSpc>
                <a:spcPct val="90000"/>
              </a:lnSpc>
              <a:spcBef>
                <a:spcPts val="600"/>
              </a:spcBef>
              <a:buClr>
                <a:srgbClr val="666699"/>
              </a:buClr>
              <a:buSzPct val="90000"/>
              <a:buFont typeface="Wingdings" charset="2"/>
              <a:buChar char="§"/>
            </a:pPr>
            <a:r>
              <a:rPr lang="it-IT" i="1" dirty="0" smtClean="0">
                <a:latin typeface="Bookman Old Style"/>
                <a:cs typeface="Bookman Old Style"/>
              </a:rPr>
              <a:t>Il tempo è ciò che misuriamo con un orologio.</a:t>
            </a:r>
          </a:p>
          <a:p>
            <a:pPr marL="685800" lvl="1" indent="-285750" algn="just">
              <a:lnSpc>
                <a:spcPct val="90000"/>
              </a:lnSpc>
              <a:spcBef>
                <a:spcPts val="600"/>
              </a:spcBef>
              <a:buClr>
                <a:srgbClr val="666699"/>
              </a:buClr>
              <a:buSzPct val="90000"/>
              <a:buFont typeface="Wingdings" charset="2"/>
              <a:buChar char="§"/>
            </a:pPr>
            <a:r>
              <a:rPr lang="it-IT" i="1" dirty="0" smtClean="0">
                <a:latin typeface="Bookman Old Style"/>
                <a:cs typeface="Bookman Old Style"/>
              </a:rPr>
              <a:t>Lo spazio è ciò che misuriamo con un sistema di determinazione delle distanze (es. raggi di luce</a:t>
            </a:r>
            <a:r>
              <a:rPr lang="it-IT" sz="2000" i="1" dirty="0" smtClean="0">
                <a:latin typeface="Bookman Old Style"/>
                <a:cs typeface="Bookman Old Style"/>
              </a:rPr>
              <a:t>).</a:t>
            </a:r>
            <a:endParaRPr lang="it-IT" sz="2000" i="1" dirty="0">
              <a:latin typeface="Bookman Old Style"/>
              <a:cs typeface="Bookman Old Styl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5806" y="4367290"/>
            <a:ext cx="6896668" cy="59554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12700" indent="-285750" algn="just">
              <a:lnSpc>
                <a:spcPct val="90000"/>
              </a:lnSpc>
              <a:spcBef>
                <a:spcPts val="600"/>
              </a:spcBef>
              <a:buClr>
                <a:srgbClr val="666699"/>
              </a:buClr>
              <a:buSzPct val="90000"/>
              <a:buFont typeface="Wingdings" charset="2"/>
              <a:buChar char="§"/>
            </a:pPr>
            <a:r>
              <a:rPr lang="it-IT" i="1" dirty="0" smtClean="0">
                <a:latin typeface="Bookman Old Style"/>
                <a:cs typeface="Bookman Old Style"/>
              </a:rPr>
              <a:t>due eventi, contemporanei per un osservatore, possono non essere tali per un altro.</a:t>
            </a:r>
            <a:endParaRPr lang="it-IT" i="1" dirty="0">
              <a:latin typeface="Bookman Old Style"/>
              <a:cs typeface="Bookman Old Style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5806" y="5386551"/>
            <a:ext cx="7254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charset="2"/>
              <a:buChar char="§"/>
            </a:pPr>
            <a:r>
              <a:rPr lang="it-IT" i="1" dirty="0">
                <a:latin typeface="Bookman Old Style"/>
                <a:cs typeface="Bookman Old Style"/>
              </a:rPr>
              <a:t>e</a:t>
            </a:r>
            <a:r>
              <a:rPr lang="it-IT" i="1" dirty="0" smtClean="0">
                <a:latin typeface="Bookman Old Style"/>
                <a:cs typeface="Bookman Old Style"/>
              </a:rPr>
              <a:t>venti che accadono nello stesso tempo, ma in luoghi diversi,   possono essere   giudicati accadere in tempi diversi</a:t>
            </a:r>
            <a:r>
              <a:rPr lang="it-IT" i="1" dirty="0">
                <a:latin typeface="Bookman Old Style"/>
                <a:cs typeface="Bookman Old Style"/>
              </a:rPr>
              <a:t> </a:t>
            </a:r>
            <a:r>
              <a:rPr lang="it-IT" i="1" dirty="0" smtClean="0">
                <a:latin typeface="Bookman Old Style"/>
                <a:cs typeface="Bookman Old Style"/>
              </a:rPr>
              <a:t>da un osservatore esterno in moto.</a:t>
            </a:r>
            <a:endParaRPr lang="en-US" i="1" dirty="0">
              <a:latin typeface="Bookman Old Style"/>
              <a:cs typeface="Bookman Old Styl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53856" y="3735857"/>
            <a:ext cx="383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i="1" dirty="0" smtClean="0">
                <a:latin typeface="Bookman Old Style"/>
                <a:cs typeface="Bookman Old Style"/>
              </a:rPr>
              <a:t>Si </a:t>
            </a:r>
            <a:r>
              <a:rPr lang="en-US" i="1" dirty="0" err="1" smtClean="0">
                <a:latin typeface="Bookman Old Style"/>
                <a:cs typeface="Bookman Old Style"/>
              </a:rPr>
              <a:t>giunge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latin typeface="Bookman Old Style"/>
                <a:cs typeface="Bookman Old Style"/>
              </a:rPr>
              <a:t>alla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latin typeface="Bookman Old Style"/>
                <a:cs typeface="Bookman Old Style"/>
              </a:rPr>
              <a:t>conclusione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latin typeface="Bookman Old Style"/>
                <a:cs typeface="Bookman Old Style"/>
              </a:rPr>
              <a:t>che</a:t>
            </a:r>
            <a:r>
              <a:rPr lang="en-US" i="1" dirty="0" smtClean="0">
                <a:latin typeface="Bookman Old Style"/>
                <a:cs typeface="Bookman Old Style"/>
              </a:rPr>
              <a:t>:</a:t>
            </a:r>
            <a:endParaRPr lang="en-US" i="1" dirty="0">
              <a:latin typeface="Bookman Old Style"/>
              <a:cs typeface="Bookman Old Style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6378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18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3" descr="hminkowski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468" y="0"/>
            <a:ext cx="1790532" cy="2403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651252" y="68636"/>
            <a:ext cx="654509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73050" algn="just">
              <a:spcBef>
                <a:spcPts val="600"/>
              </a:spcBef>
              <a:buClr>
                <a:schemeClr val="accent1"/>
              </a:buClr>
              <a:buSzPct val="70000"/>
              <a:buFont typeface="Wingdings" charset="0"/>
              <a:buNone/>
            </a:pPr>
            <a:r>
              <a:rPr lang="it-IT" sz="2400" i="1" dirty="0">
                <a:solidFill>
                  <a:srgbClr val="000000"/>
                </a:solidFill>
                <a:latin typeface="Bookman Old Style"/>
                <a:cs typeface="Bookman Old Style"/>
              </a:rPr>
              <a:t>Lo </a:t>
            </a:r>
            <a:r>
              <a:rPr lang="it-IT" sz="2400" i="1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spazio-tempo della Relatività Speciale </a:t>
            </a:r>
            <a:endParaRPr lang="it-IT" sz="2400" i="1" dirty="0">
              <a:solidFill>
                <a:srgbClr val="000000"/>
              </a:solidFill>
              <a:latin typeface="Bookman Old Style"/>
              <a:cs typeface="Bookman Old Style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2495" y="735450"/>
            <a:ext cx="6249563" cy="1265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ts val="600"/>
              </a:spcBef>
              <a:buClr>
                <a:srgbClr val="666699"/>
              </a:buClr>
              <a:buSzPct val="90000"/>
              <a:buFont typeface="Wingdings" charset="2"/>
              <a:buChar char="§"/>
            </a:pPr>
            <a:r>
              <a:rPr lang="it-IT" sz="1600" b="1" i="1" dirty="0">
                <a:latin typeface="Bookman Old Style"/>
                <a:cs typeface="Bookman Old Style"/>
              </a:rPr>
              <a:t>C</a:t>
            </a:r>
            <a:r>
              <a:rPr lang="it-IT" sz="1600" b="1" i="1" dirty="0" smtClean="0">
                <a:latin typeface="Bookman Old Style"/>
                <a:cs typeface="Bookman Old Style"/>
              </a:rPr>
              <a:t>ostanza della velocità della luce </a:t>
            </a:r>
            <a:r>
              <a:rPr lang="it-IT" sz="1600" i="1" dirty="0" smtClean="0">
                <a:latin typeface="Bookman Old Style"/>
                <a:cs typeface="Bookman Old Style"/>
              </a:rPr>
              <a:t>conduce  al valore relativo della contemporaneità: la distanza spaziale tra due eventi può dar luogo ad una separazione temporale tra gli eventi stessi.</a:t>
            </a:r>
            <a:endParaRPr lang="it-IT" sz="1600" i="1" dirty="0">
              <a:latin typeface="Bookman Old Style"/>
              <a:cs typeface="Bookman Old Style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5387" y="2108076"/>
            <a:ext cx="6254832" cy="675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ts val="600"/>
              </a:spcBef>
              <a:buClr>
                <a:srgbClr val="666699"/>
              </a:buClr>
              <a:buSzPct val="90000"/>
              <a:buFont typeface="Wingdings" charset="2"/>
              <a:buChar char="§"/>
            </a:pPr>
            <a:r>
              <a:rPr lang="it-IT" sz="1600" i="1" dirty="0">
                <a:latin typeface="Bookman Old Style"/>
                <a:cs typeface="Bookman Old Style"/>
              </a:rPr>
              <a:t>D</a:t>
            </a:r>
            <a:r>
              <a:rPr lang="it-IT" sz="1600" i="1" dirty="0" smtClean="0">
                <a:latin typeface="Bookman Old Style"/>
                <a:cs typeface="Bookman Old Style"/>
              </a:rPr>
              <a:t>iversa valutazione delle distanze e dei tempi da parte di due osservatori in moto  relativo.</a:t>
            </a:r>
            <a:endParaRPr lang="it-IT" sz="1600" i="1" dirty="0">
              <a:latin typeface="Bookman Old Style"/>
              <a:cs typeface="Bookman Old Style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65371" y="3743696"/>
            <a:ext cx="548449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i="1" dirty="0" smtClean="0">
                <a:latin typeface="Bookman Old Style"/>
                <a:cs typeface="Bookman Old Style"/>
              </a:rPr>
              <a:t> </a:t>
            </a:r>
            <a:r>
              <a:rPr lang="it-IT" sz="1600" i="1" dirty="0">
                <a:latin typeface="Bookman Old Style"/>
                <a:cs typeface="Bookman Old Style"/>
              </a:rPr>
              <a:t>I</a:t>
            </a:r>
            <a:r>
              <a:rPr lang="it-IT" sz="1600" i="1" dirty="0" smtClean="0">
                <a:latin typeface="Bookman Old Style"/>
                <a:cs typeface="Bookman Old Style"/>
              </a:rPr>
              <a:t>nterpretazione geometrica  è dovuta a</a:t>
            </a:r>
          </a:p>
          <a:p>
            <a:r>
              <a:rPr lang="it-IT" sz="1600" i="1" smtClean="0">
                <a:latin typeface="Bookman Old Style"/>
                <a:cs typeface="Bookman Old Style"/>
              </a:rPr>
              <a:t> </a:t>
            </a:r>
            <a:r>
              <a:rPr lang="it-IT" sz="1600" b="1" i="1" smtClean="0">
                <a:latin typeface="Bookman Old Style"/>
                <a:cs typeface="Bookman Old Style"/>
              </a:rPr>
              <a:t>Hermann </a:t>
            </a:r>
            <a:r>
              <a:rPr lang="it-IT" sz="1600" b="1" i="1" dirty="0" smtClean="0">
                <a:latin typeface="Bookman Old Style"/>
                <a:cs typeface="Bookman Old Style"/>
              </a:rPr>
              <a:t>Minkowski</a:t>
            </a:r>
            <a:endParaRPr lang="en-US" sz="1600" b="1" i="1" dirty="0">
              <a:latin typeface="Bookman Old Style"/>
              <a:cs typeface="Bookman Old Style"/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3514720" y="2836519"/>
            <a:ext cx="484632" cy="618644"/>
          </a:xfrm>
          <a:prstGeom prst="downArrow">
            <a:avLst>
              <a:gd name="adj1" fmla="val 100000"/>
              <a:gd name="adj2" fmla="val 50000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i="1">
              <a:latin typeface="Bookman Old Style"/>
              <a:cs typeface="Bookman Old Style"/>
            </a:endParaRPr>
          </a:p>
        </p:txBody>
      </p:sp>
      <p:pic>
        <p:nvPicPr>
          <p:cNvPr id="15" name="Immagine 5" descr="candel67_img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626"/>
            <a:ext cx="2065371" cy="3276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711850" y="4709962"/>
            <a:ext cx="3791238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sz="1600" i="1" dirty="0">
                <a:solidFill>
                  <a:srgbClr val="660066"/>
                </a:solidFill>
                <a:latin typeface="Bookman Old Style"/>
                <a:cs typeface="Bookman Old Style"/>
              </a:rPr>
              <a:t>A</a:t>
            </a:r>
            <a:r>
              <a:rPr lang="it-IT" sz="1600" i="1" dirty="0" smtClean="0">
                <a:solidFill>
                  <a:srgbClr val="660066"/>
                </a:solidFill>
                <a:latin typeface="Bookman Old Style"/>
                <a:cs typeface="Bookman Old Style"/>
              </a:rPr>
              <a:t>d ogni riferimento va associato un sistema di quattro coordinate, tre per lo spazio e una per il tempo</a:t>
            </a:r>
            <a:endParaRPr lang="en-US" sz="1600" i="1" dirty="0">
              <a:solidFill>
                <a:srgbClr val="660066"/>
              </a:solidFill>
              <a:latin typeface="Bookman Old Style"/>
              <a:cs typeface="Bookman Old Style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3300" y="4103336"/>
            <a:ext cx="3022600" cy="26924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94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2"/>
          <p:cNvSpPr>
            <a:spLocks noGrp="1"/>
          </p:cNvSpPr>
          <p:nvPr>
            <p:ph sz="quarter" idx="4294967295"/>
          </p:nvPr>
        </p:nvSpPr>
        <p:spPr bwMode="auto">
          <a:xfrm>
            <a:off x="281319" y="1054570"/>
            <a:ext cx="8280400" cy="5113338"/>
          </a:xfrm>
          <a:prstGeom prst="rect">
            <a:avLst/>
          </a:prstGeom>
          <a:ln algn="ctr"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just" eaLnBrk="1" hangingPunct="1">
              <a:lnSpc>
                <a:spcPct val="120000"/>
              </a:lnSpc>
              <a:spcBef>
                <a:spcPts val="600"/>
              </a:spcBef>
              <a:buClr>
                <a:srgbClr val="666699"/>
              </a:buClr>
              <a:buSzPct val="90000"/>
              <a:buFont typeface="Wingdings" charset="2"/>
              <a:buChar char="§"/>
            </a:pPr>
            <a:r>
              <a:rPr lang="it-IT" sz="1600" i="1" dirty="0" smtClean="0">
                <a:latin typeface="Bookman Old Style"/>
                <a:cs typeface="Bookman Old Style"/>
              </a:rPr>
              <a:t>Il </a:t>
            </a:r>
            <a:r>
              <a:rPr lang="it-IT" sz="1600" b="1" i="1" dirty="0" smtClean="0">
                <a:latin typeface="Bookman Old Style"/>
                <a:cs typeface="Bookman Old Style"/>
              </a:rPr>
              <a:t>principio di relatività di Galileo </a:t>
            </a:r>
            <a:r>
              <a:rPr lang="it-IT" sz="1600" i="1" dirty="0" smtClean="0">
                <a:latin typeface="Bookman Old Style"/>
                <a:cs typeface="Bookman Old Style"/>
              </a:rPr>
              <a:t>stabilisce l'equivalenza di tutti i sistemi di riferimento inerziali per  descrivere i  fenomeni meccanici. Un osservatore</a:t>
            </a:r>
            <a:r>
              <a:rPr lang="it-IT" sz="1600" i="1" dirty="0">
                <a:latin typeface="Bookman Old Style"/>
                <a:cs typeface="Bookman Old Style"/>
              </a:rPr>
              <a:t> </a:t>
            </a:r>
            <a:r>
              <a:rPr lang="it-IT" sz="1600" i="1" dirty="0" smtClean="0">
                <a:latin typeface="Bookman Old Style"/>
                <a:cs typeface="Bookman Old Style"/>
              </a:rPr>
              <a:t>su  un veicolo in moto con velocità costante  non ha alcuna possibilità di dire, in base ad esperimenti meccanici, se egli si trovi in uno stato di quiete o di moto.</a:t>
            </a:r>
          </a:p>
          <a:p>
            <a:pPr marL="0" indent="0" algn="just" eaLnBrk="1" hangingPunct="1">
              <a:lnSpc>
                <a:spcPct val="90000"/>
              </a:lnSpc>
              <a:spcBef>
                <a:spcPts val="600"/>
              </a:spcBef>
              <a:buClr>
                <a:srgbClr val="666699"/>
              </a:buClr>
              <a:buSzPct val="90000"/>
              <a:buNone/>
            </a:pPr>
            <a:endParaRPr lang="it-IT" sz="1600" i="1" dirty="0" smtClean="0">
              <a:latin typeface="Bookman Old Style"/>
              <a:cs typeface="Bookman Old Style"/>
            </a:endParaRP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buClr>
                <a:srgbClr val="666699"/>
              </a:buClr>
              <a:buSzPct val="90000"/>
              <a:buFont typeface="Wingdings" charset="2"/>
              <a:buChar char="§"/>
            </a:pPr>
            <a:r>
              <a:rPr lang="it-IT" sz="1600" i="1" dirty="0" smtClean="0">
                <a:latin typeface="Bookman Old Style"/>
                <a:cs typeface="Bookman Old Style"/>
              </a:rPr>
              <a:t>La </a:t>
            </a:r>
            <a:r>
              <a:rPr lang="it-IT" sz="1600" b="1" i="1" dirty="0" smtClean="0">
                <a:latin typeface="Bookman Old Style"/>
                <a:cs typeface="Bookman Old Style"/>
              </a:rPr>
              <a:t>relatività speciale </a:t>
            </a:r>
            <a:r>
              <a:rPr lang="it-IT" sz="1600" i="1" dirty="0" smtClean="0">
                <a:latin typeface="Bookman Old Style"/>
                <a:cs typeface="Bookman Old Style"/>
              </a:rPr>
              <a:t>estende l'equivalenza dei  riferimenti inerziali </a:t>
            </a:r>
            <a:r>
              <a:rPr lang="it-IT" sz="1600" i="1" dirty="0">
                <a:latin typeface="Bookman Old Style"/>
                <a:cs typeface="Bookman Old Style"/>
              </a:rPr>
              <a:t>a</a:t>
            </a:r>
            <a:r>
              <a:rPr lang="it-IT" sz="1600" i="1" dirty="0" smtClean="0">
                <a:latin typeface="Bookman Old Style"/>
                <a:cs typeface="Bookman Old Style"/>
              </a:rPr>
              <a:t> tutti i fenomeni fisici (</a:t>
            </a:r>
            <a:r>
              <a:rPr lang="it-IT" sz="1600" i="1" dirty="0" err="1" smtClean="0">
                <a:latin typeface="Bookman Old Style"/>
                <a:cs typeface="Bookman Old Style"/>
              </a:rPr>
              <a:t>e.s</a:t>
            </a:r>
            <a:r>
              <a:rPr lang="it-IT" sz="1600" i="1" dirty="0" smtClean="0">
                <a:latin typeface="Bookman Old Style"/>
                <a:cs typeface="Bookman Old Style"/>
              </a:rPr>
              <a:t>. quelli elettromagnetici).</a:t>
            </a: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buClr>
                <a:srgbClr val="666699"/>
              </a:buClr>
              <a:buSzPct val="90000"/>
              <a:buFont typeface="Wingdings" charset="2"/>
              <a:buChar char="§"/>
            </a:pPr>
            <a:endParaRPr lang="it-IT" sz="1600" i="1" dirty="0" smtClean="0">
              <a:latin typeface="Bookman Old Style"/>
              <a:cs typeface="Bookman Old Style"/>
            </a:endParaRP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buClr>
                <a:srgbClr val="666699"/>
              </a:buClr>
              <a:buSzPct val="90000"/>
              <a:buFont typeface="Wingdings" charset="2"/>
              <a:buChar char="§"/>
            </a:pPr>
            <a:r>
              <a:rPr lang="it-IT" sz="1600" b="1" i="1" dirty="0" smtClean="0">
                <a:latin typeface="Bookman Old Style"/>
                <a:cs typeface="Bookman Old Style"/>
              </a:rPr>
              <a:t>La velocità limite è quella della luce</a:t>
            </a:r>
            <a:r>
              <a:rPr lang="it-IT" sz="1600" i="1" dirty="0" smtClean="0">
                <a:latin typeface="Bookman Old Style"/>
                <a:cs typeface="Bookman Old Style"/>
              </a:rPr>
              <a:t>.</a:t>
            </a: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buClr>
                <a:srgbClr val="666699"/>
              </a:buClr>
              <a:buSzPct val="90000"/>
              <a:buFont typeface="Wingdings" charset="2"/>
              <a:buChar char="§"/>
            </a:pPr>
            <a:endParaRPr lang="it-IT" sz="1600" i="1" dirty="0" smtClean="0">
              <a:latin typeface="Bookman Old Style"/>
              <a:cs typeface="Bookman Old Style"/>
            </a:endParaRP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buClr>
                <a:srgbClr val="666699"/>
              </a:buClr>
              <a:buSzPct val="90000"/>
              <a:buFont typeface="Wingdings" charset="2"/>
              <a:buChar char="§"/>
            </a:pPr>
            <a:r>
              <a:rPr lang="it-IT" sz="1600" i="1" dirty="0" smtClean="0">
                <a:latin typeface="Bookman Old Style"/>
                <a:cs typeface="Bookman Old Style"/>
              </a:rPr>
              <a:t>La </a:t>
            </a:r>
            <a:r>
              <a:rPr lang="it-IT" sz="1600" b="1" i="1" dirty="0" smtClean="0">
                <a:latin typeface="Bookman Old Style"/>
                <a:cs typeface="Bookman Old Style"/>
              </a:rPr>
              <a:t>composizione delle velocità </a:t>
            </a:r>
            <a:r>
              <a:rPr lang="it-IT" sz="1600" i="1" dirty="0" smtClean="0">
                <a:latin typeface="Bookman Old Style"/>
                <a:cs typeface="Bookman Old Style"/>
              </a:rPr>
              <a:t>ha sempre quella della luce come velocità massima grazie alle </a:t>
            </a:r>
            <a:r>
              <a:rPr lang="it-IT" sz="1600" b="1" i="1" dirty="0" smtClean="0">
                <a:latin typeface="Bookman Old Style"/>
                <a:cs typeface="Bookman Old Style"/>
              </a:rPr>
              <a:t>trasformazioni di </a:t>
            </a:r>
            <a:r>
              <a:rPr lang="it-IT" sz="1600" b="1" i="1" dirty="0" err="1" smtClean="0">
                <a:latin typeface="Bookman Old Style"/>
                <a:cs typeface="Bookman Old Style"/>
              </a:rPr>
              <a:t>Lorentz</a:t>
            </a:r>
            <a:r>
              <a:rPr lang="it-IT" sz="1600" i="1" dirty="0" smtClean="0">
                <a:latin typeface="Bookman Old Style"/>
                <a:cs typeface="Bookman Old Style"/>
              </a:rPr>
              <a:t>.</a:t>
            </a: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buClr>
                <a:srgbClr val="666699"/>
              </a:buClr>
              <a:buSzPct val="90000"/>
              <a:buFont typeface="Wingdings" charset="2"/>
              <a:buChar char="§"/>
            </a:pPr>
            <a:endParaRPr lang="it-IT" sz="1600" i="1" dirty="0">
              <a:latin typeface="Bookman Old Style"/>
              <a:cs typeface="Bookman Old Style"/>
            </a:endParaRPr>
          </a:p>
          <a:p>
            <a:pPr marL="0" indent="0" algn="ctr" eaLnBrk="1" hangingPunct="1">
              <a:lnSpc>
                <a:spcPct val="90000"/>
              </a:lnSpc>
              <a:spcBef>
                <a:spcPts val="600"/>
              </a:spcBef>
              <a:buClr>
                <a:srgbClr val="666699"/>
              </a:buClr>
              <a:buSzPct val="90000"/>
              <a:buNone/>
            </a:pPr>
            <a:r>
              <a:rPr lang="it-IT" sz="1600" b="1" i="1" dirty="0" smtClean="0">
                <a:latin typeface="Bookman Old Style"/>
                <a:cs typeface="Bookman Old Style"/>
              </a:rPr>
              <a:t>PROBLEMA:</a:t>
            </a:r>
            <a:endParaRPr lang="it-IT" sz="1600" b="1" i="1" dirty="0">
              <a:latin typeface="Bookman Old Style"/>
              <a:cs typeface="Bookman Old Style"/>
            </a:endParaRPr>
          </a:p>
          <a:p>
            <a:pPr marL="0" indent="0" algn="ctr" eaLnBrk="1" hangingPunct="1">
              <a:lnSpc>
                <a:spcPct val="90000"/>
              </a:lnSpc>
              <a:spcBef>
                <a:spcPts val="600"/>
              </a:spcBef>
              <a:buClr>
                <a:srgbClr val="666699"/>
              </a:buClr>
              <a:buSzPct val="90000"/>
              <a:buNone/>
            </a:pPr>
            <a:r>
              <a:rPr lang="it-IT" sz="2000" b="1" i="1" dirty="0" smtClean="0">
                <a:solidFill>
                  <a:schemeClr val="accent4">
                    <a:lumMod val="75000"/>
                  </a:schemeClr>
                </a:solidFill>
                <a:latin typeface="Bookman Old Style"/>
                <a:cs typeface="Bookman Old Style"/>
              </a:rPr>
              <a:t>E SE C’E’  L’ ACCELERAZIONE?</a:t>
            </a:r>
          </a:p>
        </p:txBody>
      </p:sp>
      <p:sp>
        <p:nvSpPr>
          <p:cNvPr id="6" name="Rectangle 5"/>
          <p:cNvSpPr/>
          <p:nvPr/>
        </p:nvSpPr>
        <p:spPr>
          <a:xfrm>
            <a:off x="1885172" y="362753"/>
            <a:ext cx="49829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3050" indent="-273050" algn="just">
              <a:spcBef>
                <a:spcPts val="600"/>
              </a:spcBef>
              <a:buClr>
                <a:schemeClr val="accent1"/>
              </a:buClr>
              <a:buSzPct val="70000"/>
              <a:buFont typeface="Wingdings" charset="0"/>
              <a:buNone/>
            </a:pPr>
            <a:r>
              <a:rPr lang="it-IT" sz="2400" i="1" dirty="0" smtClean="0">
                <a:latin typeface="Bookman Old Style"/>
                <a:cs typeface="Bookman Old Style"/>
              </a:rPr>
              <a:t>Il Principio di Relatività Speciale</a:t>
            </a:r>
            <a:endParaRPr lang="it-IT" sz="2400" i="1" dirty="0">
              <a:latin typeface="Bookman Old Style"/>
              <a:cs typeface="Bookman Old Styl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63162"/>
            <a:ext cx="9143999" cy="109483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9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 noChangeArrowheads="1"/>
          </p:cNvSpPr>
          <p:nvPr>
            <p:ph sz="quarter" idx="4294967295"/>
          </p:nvPr>
        </p:nvSpPr>
        <p:spPr bwMode="auto">
          <a:xfrm>
            <a:off x="343230" y="1052512"/>
            <a:ext cx="8416123" cy="4319927"/>
          </a:xfrm>
          <a:prstGeom prst="rect">
            <a:avLst/>
          </a:prstGeom>
          <a:ln algn="ctr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just" eaLnBrk="1" hangingPunct="1">
              <a:lnSpc>
                <a:spcPct val="90000"/>
              </a:lnSpc>
              <a:spcBef>
                <a:spcPts val="600"/>
              </a:spcBef>
              <a:buClr>
                <a:srgbClr val="666699"/>
              </a:buClr>
              <a:buSzPct val="90000"/>
              <a:buFont typeface="Wingdings" charset="2"/>
              <a:buChar char="§"/>
            </a:pPr>
            <a:r>
              <a:rPr lang="it-IT" sz="1600" i="1" dirty="0">
                <a:latin typeface="Bookman Old Style"/>
                <a:cs typeface="Bookman Old Style"/>
              </a:rPr>
              <a:t>La distinzione fra moto accelerato e non accelerato non </a:t>
            </a:r>
            <a:r>
              <a:rPr lang="it-IT" sz="1600" i="1" dirty="0" smtClean="0">
                <a:latin typeface="Bookman Old Style"/>
                <a:cs typeface="Bookman Old Style"/>
              </a:rPr>
              <a:t>si può eliminare in qualche </a:t>
            </a:r>
            <a:r>
              <a:rPr lang="it-IT" sz="1600" i="1" dirty="0">
                <a:latin typeface="Bookman Old Style"/>
                <a:cs typeface="Bookman Old Style"/>
              </a:rPr>
              <a:t>modo</a:t>
            </a:r>
            <a:r>
              <a:rPr lang="it-IT" sz="1600" i="1" dirty="0" smtClean="0">
                <a:latin typeface="Bookman Old Style"/>
                <a:cs typeface="Bookman Old Style"/>
              </a:rPr>
              <a:t>?</a:t>
            </a: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buClr>
                <a:srgbClr val="666699"/>
              </a:buClr>
              <a:buSzPct val="90000"/>
              <a:buFont typeface="Wingdings" charset="2"/>
              <a:buChar char="§"/>
            </a:pPr>
            <a:endParaRPr lang="it-IT" sz="1600" i="1" dirty="0">
              <a:latin typeface="Bookman Old Style"/>
              <a:cs typeface="Bookman Old Style"/>
            </a:endParaRP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buClr>
                <a:srgbClr val="666699"/>
              </a:buClr>
              <a:buSzPct val="90000"/>
              <a:buFont typeface="Wingdings" charset="2"/>
              <a:buChar char="§"/>
            </a:pPr>
            <a:r>
              <a:rPr lang="it-IT" sz="1600" i="1" dirty="0" smtClean="0">
                <a:latin typeface="Bookman Old Style"/>
                <a:cs typeface="Bookman Old Style"/>
              </a:rPr>
              <a:t>Esiste un </a:t>
            </a:r>
            <a:r>
              <a:rPr lang="it-IT" sz="1600" i="1" dirty="0">
                <a:latin typeface="Bookman Old Style"/>
                <a:cs typeface="Bookman Old Style"/>
              </a:rPr>
              <a:t>modo univoco per distinguere un moto accelerato da un moto non </a:t>
            </a:r>
            <a:r>
              <a:rPr lang="it-IT" sz="1600" i="1" dirty="0" smtClean="0">
                <a:latin typeface="Bookman Old Style"/>
                <a:cs typeface="Bookman Old Style"/>
              </a:rPr>
              <a:t>accelerato?</a:t>
            </a: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buClr>
                <a:srgbClr val="666699"/>
              </a:buClr>
              <a:buSzPct val="90000"/>
              <a:buFont typeface="Wingdings" charset="2"/>
              <a:buChar char="§"/>
            </a:pPr>
            <a:endParaRPr lang="it-IT" sz="1600" i="1" dirty="0">
              <a:latin typeface="Bookman Old Style"/>
              <a:cs typeface="Bookman Old Style"/>
            </a:endParaRP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buClr>
                <a:srgbClr val="666699"/>
              </a:buClr>
              <a:buSzPct val="90000"/>
              <a:buFont typeface="Wingdings" charset="2"/>
              <a:buChar char="§"/>
            </a:pPr>
            <a:r>
              <a:rPr lang="it-IT" sz="1600" i="1" dirty="0" smtClean="0">
                <a:latin typeface="Bookman Old Style"/>
                <a:cs typeface="Bookman Old Style"/>
              </a:rPr>
              <a:t>Esiste </a:t>
            </a:r>
            <a:r>
              <a:rPr lang="it-IT" sz="1600" i="1" dirty="0">
                <a:latin typeface="Bookman Old Style"/>
                <a:cs typeface="Bookman Old Style"/>
              </a:rPr>
              <a:t>un criterio assoluto sulla base del quale tutti gli osservatori che si muovono </a:t>
            </a:r>
            <a:r>
              <a:rPr lang="it-IT" sz="1600" i="1" dirty="0" smtClean="0">
                <a:latin typeface="Bookman Old Style"/>
                <a:cs typeface="Bookman Old Style"/>
              </a:rPr>
              <a:t> </a:t>
            </a:r>
            <a:r>
              <a:rPr lang="it-IT" sz="1600" i="1" dirty="0">
                <a:latin typeface="Bookman Old Style"/>
                <a:cs typeface="Bookman Old Style"/>
              </a:rPr>
              <a:t>di moto rettilineo uniforme </a:t>
            </a:r>
            <a:r>
              <a:rPr lang="it-IT" sz="1600" i="1" dirty="0" smtClean="0">
                <a:latin typeface="Bookman Old Style"/>
                <a:cs typeface="Bookman Old Style"/>
              </a:rPr>
              <a:t>possano  stabilire se </a:t>
            </a:r>
            <a:r>
              <a:rPr lang="it-IT" sz="1600" i="1" dirty="0">
                <a:latin typeface="Bookman Old Style"/>
                <a:cs typeface="Bookman Old Style"/>
              </a:rPr>
              <a:t>un corpo acceleri o </a:t>
            </a:r>
            <a:r>
              <a:rPr lang="it-IT" sz="1600" i="1" dirty="0" smtClean="0">
                <a:latin typeface="Bookman Old Style"/>
                <a:cs typeface="Bookman Old Style"/>
              </a:rPr>
              <a:t>no?</a:t>
            </a: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buClr>
                <a:srgbClr val="666699"/>
              </a:buClr>
              <a:buSzPct val="90000"/>
              <a:buFont typeface="Wingdings" charset="2"/>
              <a:buChar char="§"/>
            </a:pPr>
            <a:endParaRPr lang="it-IT" sz="1600" i="1" dirty="0">
              <a:latin typeface="Bookman Old Style"/>
              <a:cs typeface="Bookman Old Style"/>
            </a:endParaRPr>
          </a:p>
          <a:p>
            <a:pPr algn="just">
              <a:lnSpc>
                <a:spcPct val="90000"/>
              </a:lnSpc>
              <a:spcBef>
                <a:spcPts val="600"/>
              </a:spcBef>
              <a:buClr>
                <a:srgbClr val="666699"/>
              </a:buClr>
              <a:buSzPct val="90000"/>
              <a:buFont typeface="Wingdings" charset="2"/>
              <a:buChar char="§"/>
            </a:pPr>
            <a:r>
              <a:rPr lang="it-IT" sz="1600" i="1" dirty="0" smtClean="0">
                <a:latin typeface="Bookman Old Style"/>
                <a:cs typeface="Bookman Old Style"/>
              </a:rPr>
              <a:t>Se la traiettoria seguita da un corpo nello spazio-tempo è una </a:t>
            </a:r>
            <a:r>
              <a:rPr lang="it-IT" sz="1600" b="1" i="1" dirty="0" smtClean="0">
                <a:latin typeface="Bookman Old Style"/>
                <a:cs typeface="Bookman Old Style"/>
              </a:rPr>
              <a:t>linea retta </a:t>
            </a:r>
            <a:r>
              <a:rPr lang="it-IT" sz="1600" i="1" dirty="0" smtClean="0">
                <a:latin typeface="Bookman Old Style"/>
                <a:cs typeface="Bookman Old Style"/>
              </a:rPr>
              <a:t>allora </a:t>
            </a:r>
            <a:r>
              <a:rPr lang="it-IT" sz="1600" b="1" i="1" dirty="0" smtClean="0">
                <a:latin typeface="Bookman Old Style"/>
                <a:cs typeface="Bookman Old Style"/>
              </a:rPr>
              <a:t>non c’è accelerazione</a:t>
            </a:r>
            <a:r>
              <a:rPr lang="it-IT" sz="1600" i="1" dirty="0" smtClean="0">
                <a:latin typeface="Bookman Old Style"/>
                <a:cs typeface="Bookman Old Style"/>
              </a:rPr>
              <a:t>.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  <a:buClr>
                <a:srgbClr val="666699"/>
              </a:buClr>
              <a:buSzPct val="90000"/>
              <a:buFont typeface="Wingdings" charset="2"/>
              <a:buChar char="§"/>
            </a:pPr>
            <a:r>
              <a:rPr lang="it-IT" sz="1600" i="1" dirty="0" smtClean="0">
                <a:latin typeface="Bookman Old Style"/>
                <a:cs typeface="Bookman Old Style"/>
              </a:rPr>
              <a:t>Se ha una </a:t>
            </a:r>
            <a:r>
              <a:rPr lang="it-IT" sz="1600" b="1" i="1" dirty="0" smtClean="0">
                <a:latin typeface="Bookman Old Style"/>
                <a:cs typeface="Bookman Old Style"/>
              </a:rPr>
              <a:t>  forma che non sia una linea retta </a:t>
            </a:r>
            <a:r>
              <a:rPr lang="it-IT" sz="1600" i="1" dirty="0" smtClean="0">
                <a:latin typeface="Bookman Old Style"/>
                <a:cs typeface="Bookman Old Style"/>
              </a:rPr>
              <a:t>allora </a:t>
            </a:r>
            <a:r>
              <a:rPr lang="it-IT" sz="1600" b="1" i="1" dirty="0" smtClean="0">
                <a:latin typeface="Bookman Old Style"/>
                <a:cs typeface="Bookman Old Style"/>
              </a:rPr>
              <a:t>c’è accelerazione</a:t>
            </a:r>
            <a:r>
              <a:rPr lang="it-IT" sz="1600" i="1" dirty="0" smtClean="0">
                <a:latin typeface="Bookman Old Style"/>
                <a:cs typeface="Bookman Old Style"/>
              </a:rPr>
              <a:t>.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  <a:buClr>
                <a:srgbClr val="666699"/>
              </a:buClr>
              <a:buSzPct val="90000"/>
              <a:buFont typeface="Wingdings" charset="2"/>
              <a:buChar char="§"/>
            </a:pPr>
            <a:endParaRPr lang="it-IT" sz="1600" i="1" dirty="0" smtClean="0">
              <a:latin typeface="Bookman Old Style"/>
              <a:cs typeface="Bookman Old Style"/>
            </a:endParaRPr>
          </a:p>
          <a:p>
            <a:pPr algn="just">
              <a:lnSpc>
                <a:spcPct val="90000"/>
              </a:lnSpc>
              <a:spcBef>
                <a:spcPts val="600"/>
              </a:spcBef>
              <a:buClr>
                <a:srgbClr val="666699"/>
              </a:buClr>
              <a:buSzPct val="90000"/>
              <a:buFont typeface="Wingdings" charset="2"/>
              <a:buChar char="§"/>
            </a:pPr>
            <a:r>
              <a:rPr lang="it-IT" sz="1600" b="1" i="1" dirty="0" smtClean="0">
                <a:latin typeface="Bookman Old Style"/>
                <a:cs typeface="Bookman Old Style"/>
              </a:rPr>
              <a:t>Le forme geometriche delle traiettorie nello spazio-tempo sono un  criterio assoluto per stabilire se qualcosa sta accelerando o no!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147358" y="58738"/>
            <a:ext cx="4593111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73050" algn="just">
              <a:spcBef>
                <a:spcPts val="600"/>
              </a:spcBef>
              <a:buClr>
                <a:schemeClr val="accent1"/>
              </a:buClr>
              <a:buSzPct val="70000"/>
              <a:buFont typeface="Wingdings" charset="0"/>
              <a:buNone/>
            </a:pPr>
            <a:r>
              <a:rPr lang="it-IT" sz="2400" i="1" dirty="0">
                <a:latin typeface="Bookman Old Style"/>
                <a:cs typeface="Bookman Old Style"/>
              </a:rPr>
              <a:t>Accelerazione e </a:t>
            </a:r>
            <a:r>
              <a:rPr lang="it-IT" sz="2400" i="1" dirty="0" smtClean="0">
                <a:latin typeface="Bookman Old Style"/>
                <a:cs typeface="Bookman Old Style"/>
              </a:rPr>
              <a:t>spazio-tempo</a:t>
            </a:r>
            <a:endParaRPr lang="it-IT" sz="2400" i="1" dirty="0">
              <a:latin typeface="Bookman Old Style"/>
              <a:cs typeface="Bookman Old Styl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63162"/>
            <a:ext cx="9143999" cy="109483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3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577512" y="68636"/>
            <a:ext cx="4202359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73050" algn="just">
              <a:spcBef>
                <a:spcPts val="600"/>
              </a:spcBef>
              <a:buClr>
                <a:schemeClr val="accent1"/>
              </a:buClr>
              <a:buSzPct val="70000"/>
              <a:buFont typeface="Wingdings" charset="0"/>
              <a:buNone/>
            </a:pPr>
            <a:r>
              <a:rPr lang="it-IT" sz="2400" i="1" dirty="0">
                <a:solidFill>
                  <a:srgbClr val="000000"/>
                </a:solidFill>
                <a:latin typeface="Bookman Old Style"/>
                <a:cs typeface="Bookman Old Style"/>
              </a:rPr>
              <a:t>Accelerazione</a:t>
            </a:r>
            <a:r>
              <a:rPr lang="it-IT" sz="2400" i="1" dirty="0">
                <a:solidFill>
                  <a:srgbClr val="000000"/>
                </a:solidFill>
                <a:latin typeface="Calibri" charset="0"/>
              </a:rPr>
              <a:t> e Gravità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sz="quarter" idx="4294967295"/>
          </p:nvPr>
        </p:nvSpPr>
        <p:spPr bwMode="auto">
          <a:xfrm>
            <a:off x="667535" y="1107517"/>
            <a:ext cx="8238351" cy="4690475"/>
          </a:xfrm>
          <a:prstGeom prst="rect">
            <a:avLst/>
          </a:prstGeom>
          <a:ln algn="ctr">
            <a:miter lim="800000"/>
            <a:headEnd/>
            <a:tailEnd/>
          </a:ln>
        </p:spPr>
        <p:txBody>
          <a:bodyPr>
            <a:noAutofit/>
          </a:bodyPr>
          <a:lstStyle/>
          <a:p>
            <a:pPr algn="just" eaLnBrk="1" hangingPunct="1">
              <a:lnSpc>
                <a:spcPct val="90000"/>
              </a:lnSpc>
              <a:spcBef>
                <a:spcPts val="600"/>
              </a:spcBef>
              <a:buClr>
                <a:srgbClr val="666699"/>
              </a:buClr>
              <a:buSzPct val="90000"/>
              <a:buFont typeface="Wingdings" charset="2"/>
              <a:buChar char="§"/>
            </a:pPr>
            <a:r>
              <a:rPr lang="it-IT" sz="1600" i="1" dirty="0" smtClean="0">
                <a:latin typeface="Bookman Old Style"/>
                <a:cs typeface="Bookman Old Style"/>
              </a:rPr>
              <a:t> </a:t>
            </a:r>
            <a:r>
              <a:rPr lang="it-IT" sz="1600" i="1" dirty="0">
                <a:latin typeface="Bookman Old Style"/>
                <a:cs typeface="Bookman Old Style"/>
              </a:rPr>
              <a:t>Einstein </a:t>
            </a:r>
            <a:r>
              <a:rPr lang="it-IT" sz="1600" i="1" dirty="0" smtClean="0">
                <a:latin typeface="Bookman Old Style"/>
                <a:cs typeface="Bookman Old Style"/>
              </a:rPr>
              <a:t>ha  un’ intuizione straordinaria.</a:t>
            </a: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buClr>
                <a:srgbClr val="666699"/>
              </a:buClr>
              <a:buSzPct val="90000"/>
              <a:buFont typeface="Wingdings" charset="2"/>
              <a:buChar char="§"/>
            </a:pPr>
            <a:endParaRPr lang="it-IT" sz="1600" i="1" dirty="0">
              <a:latin typeface="Bookman Old Style"/>
              <a:cs typeface="Bookman Old Style"/>
            </a:endParaRP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buClr>
                <a:srgbClr val="666699"/>
              </a:buClr>
              <a:buSzPct val="90000"/>
              <a:buFont typeface="Wingdings" charset="2"/>
              <a:buChar char="§"/>
            </a:pPr>
            <a:r>
              <a:rPr lang="it-IT" sz="1600" i="1" dirty="0" smtClean="0">
                <a:latin typeface="Bookman Old Style"/>
                <a:cs typeface="Bookman Old Style"/>
              </a:rPr>
              <a:t>        </a:t>
            </a:r>
            <a:r>
              <a:rPr lang="it-IT" sz="1600" i="1" dirty="0" smtClean="0">
                <a:solidFill>
                  <a:srgbClr val="7D0000"/>
                </a:solidFill>
                <a:latin typeface="Bookman Old Style"/>
                <a:cs typeface="Bookman Old Style"/>
              </a:rPr>
              <a:t>Gli </a:t>
            </a:r>
            <a:r>
              <a:rPr lang="it-IT" sz="1600" i="1" dirty="0">
                <a:solidFill>
                  <a:srgbClr val="7D0000"/>
                </a:solidFill>
                <a:latin typeface="Bookman Old Style"/>
                <a:cs typeface="Bookman Old Style"/>
              </a:rPr>
              <a:t>effetti </a:t>
            </a:r>
            <a:r>
              <a:rPr lang="it-IT" sz="1600" i="1" dirty="0" smtClean="0">
                <a:solidFill>
                  <a:srgbClr val="7D0000"/>
                </a:solidFill>
                <a:latin typeface="Bookman Old Style"/>
                <a:cs typeface="Bookman Old Style"/>
              </a:rPr>
              <a:t>dell’accelerazione sono </a:t>
            </a:r>
          </a:p>
          <a:p>
            <a:pPr marL="0" indent="0" algn="just" eaLnBrk="1" hangingPunct="1">
              <a:lnSpc>
                <a:spcPct val="90000"/>
              </a:lnSpc>
              <a:spcBef>
                <a:spcPts val="600"/>
              </a:spcBef>
              <a:buClr>
                <a:srgbClr val="666699"/>
              </a:buClr>
              <a:buSzPct val="90000"/>
              <a:buNone/>
            </a:pPr>
            <a:r>
              <a:rPr lang="it-IT" sz="1600" i="1" dirty="0">
                <a:solidFill>
                  <a:srgbClr val="7D0000"/>
                </a:solidFill>
                <a:latin typeface="Bookman Old Style"/>
                <a:cs typeface="Bookman Old Style"/>
              </a:rPr>
              <a:t> </a:t>
            </a:r>
            <a:r>
              <a:rPr lang="it-IT" sz="1600" i="1" dirty="0" smtClean="0">
                <a:solidFill>
                  <a:srgbClr val="7D0000"/>
                </a:solidFill>
                <a:latin typeface="Bookman Old Style"/>
                <a:cs typeface="Bookman Old Style"/>
              </a:rPr>
              <a:t>        indistinguibili </a:t>
            </a:r>
            <a:r>
              <a:rPr lang="it-IT" sz="1600" i="1" dirty="0">
                <a:solidFill>
                  <a:srgbClr val="7D0000"/>
                </a:solidFill>
                <a:latin typeface="Bookman Old Style"/>
                <a:cs typeface="Bookman Old Style"/>
              </a:rPr>
              <a:t>dagli effetti della </a:t>
            </a:r>
            <a:r>
              <a:rPr lang="it-IT" sz="1600" i="1" dirty="0" smtClean="0">
                <a:solidFill>
                  <a:srgbClr val="7D0000"/>
                </a:solidFill>
                <a:latin typeface="Bookman Old Style"/>
                <a:cs typeface="Bookman Old Style"/>
              </a:rPr>
              <a:t>gravità!</a:t>
            </a:r>
          </a:p>
          <a:p>
            <a:pPr marL="0" indent="0" algn="just" eaLnBrk="1" hangingPunct="1">
              <a:lnSpc>
                <a:spcPct val="90000"/>
              </a:lnSpc>
              <a:spcBef>
                <a:spcPts val="600"/>
              </a:spcBef>
              <a:buClr>
                <a:srgbClr val="666699"/>
              </a:buClr>
              <a:buSzPct val="90000"/>
              <a:buNone/>
            </a:pPr>
            <a:endParaRPr lang="it-IT" sz="1600" i="1" dirty="0">
              <a:latin typeface="Bookman Old Style"/>
              <a:cs typeface="Bookman Old Style"/>
            </a:endParaRP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buClr>
                <a:srgbClr val="666699"/>
              </a:buClr>
              <a:buSzPct val="90000"/>
              <a:buFont typeface="Wingdings" charset="2"/>
              <a:buChar char="§"/>
            </a:pPr>
            <a:r>
              <a:rPr lang="it-IT" sz="1600" i="1" dirty="0" smtClean="0">
                <a:latin typeface="Bookman Old Style"/>
                <a:cs typeface="Bookman Old Style"/>
              </a:rPr>
              <a:t>Viaggiatore lontano da campi gravitazionali, si muove su una  linea retta. </a:t>
            </a: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buClr>
                <a:srgbClr val="666699"/>
              </a:buClr>
              <a:buSzPct val="90000"/>
              <a:buFont typeface="Wingdings" charset="2"/>
              <a:buChar char="§"/>
            </a:pPr>
            <a:endParaRPr lang="it-IT" sz="1600" i="1" dirty="0">
              <a:latin typeface="Bookman Old Style"/>
              <a:cs typeface="Bookman Old Style"/>
            </a:endParaRP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buClr>
                <a:srgbClr val="666699"/>
              </a:buClr>
              <a:buSzPct val="90000"/>
              <a:buFont typeface="Wingdings" charset="2"/>
              <a:buChar char="§"/>
            </a:pPr>
            <a:r>
              <a:rPr lang="it-IT" sz="1600" i="1" dirty="0" smtClean="0">
                <a:latin typeface="Bookman Old Style"/>
                <a:cs typeface="Bookman Old Style"/>
              </a:rPr>
              <a:t>Viaggiatore che accelera è come se sentisse la presenza di un campo gravitazionale. </a:t>
            </a: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buClr>
                <a:srgbClr val="666699"/>
              </a:buClr>
              <a:buSzPct val="90000"/>
              <a:buFont typeface="Wingdings" charset="2"/>
              <a:buChar char="§"/>
            </a:pPr>
            <a:endParaRPr lang="it-IT" sz="1600" i="1" dirty="0" smtClean="0">
              <a:latin typeface="Bookman Old Style"/>
              <a:cs typeface="Bookman Old Style"/>
            </a:endParaRP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buClr>
                <a:srgbClr val="666699"/>
              </a:buClr>
              <a:buSzPct val="90000"/>
              <a:buFont typeface="Wingdings" charset="2"/>
              <a:buChar char="§"/>
            </a:pPr>
            <a:r>
              <a:rPr lang="it-IT" sz="1600" i="1" dirty="0" smtClean="0">
                <a:latin typeface="Bookman Old Style"/>
                <a:cs typeface="Bookman Old Style"/>
              </a:rPr>
              <a:t> Localmente</a:t>
            </a:r>
            <a:r>
              <a:rPr lang="it-IT" sz="1600" i="1" dirty="0" smtClean="0">
                <a:solidFill>
                  <a:srgbClr val="7D0000"/>
                </a:solidFill>
                <a:latin typeface="Bookman Old Style"/>
                <a:cs typeface="Bookman Old Style"/>
              </a:rPr>
              <a:t>, l’accelerazione equivale ad un campo gravitazionale</a:t>
            </a:r>
            <a:r>
              <a:rPr lang="it-IT" sz="1600" i="1" dirty="0" smtClean="0">
                <a:solidFill>
                  <a:srgbClr val="008000"/>
                </a:solidFill>
                <a:latin typeface="Bookman Old Style"/>
                <a:cs typeface="Bookman Old Style"/>
              </a:rPr>
              <a:t>!</a:t>
            </a: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buClr>
                <a:srgbClr val="666699"/>
              </a:buClr>
              <a:buSzPct val="90000"/>
              <a:buFont typeface="Wingdings" charset="2"/>
              <a:buChar char="§"/>
            </a:pPr>
            <a:endParaRPr lang="it-IT" sz="1600" i="1" dirty="0" smtClean="0">
              <a:latin typeface="Bookman Old Style"/>
              <a:cs typeface="Bookman Old Style"/>
            </a:endParaRP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buClr>
                <a:srgbClr val="666699"/>
              </a:buClr>
              <a:buSzPct val="90000"/>
              <a:buFont typeface="Wingdings" charset="2"/>
              <a:buChar char="§"/>
            </a:pPr>
            <a:r>
              <a:rPr lang="it-IT" sz="1600" i="1" dirty="0" smtClean="0">
                <a:latin typeface="Bookman Old Style"/>
                <a:cs typeface="Bookman Old Style"/>
              </a:rPr>
              <a:t>Questo fatto estende il </a:t>
            </a:r>
            <a:r>
              <a:rPr lang="it-IT" sz="1600" b="1" i="1" dirty="0" smtClean="0">
                <a:latin typeface="Bookman Old Style"/>
                <a:cs typeface="Bookman Old Style"/>
              </a:rPr>
              <a:t>Principio di Equivalenza di Galileo</a:t>
            </a: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buClr>
                <a:srgbClr val="666699"/>
              </a:buClr>
              <a:buSzPct val="90000"/>
              <a:buFont typeface="Wingdings" charset="2"/>
              <a:buChar char="§"/>
            </a:pPr>
            <a:endParaRPr lang="it-IT" sz="1600" i="1" dirty="0" smtClean="0">
              <a:latin typeface="Bookman Old Style"/>
              <a:cs typeface="Bookman Old Style"/>
            </a:endParaRP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buClr>
                <a:srgbClr val="666699"/>
              </a:buClr>
              <a:buSzPct val="90000"/>
              <a:buFont typeface="Wingdings" charset="2"/>
              <a:buChar char="§"/>
            </a:pPr>
            <a:r>
              <a:rPr lang="it-IT" sz="1600" i="1" dirty="0" smtClean="0">
                <a:latin typeface="Bookman Old Style"/>
                <a:cs typeface="Bookman Old Style"/>
              </a:rPr>
              <a:t>                                             </a:t>
            </a:r>
            <a:r>
              <a:rPr lang="it-IT" sz="1600" b="1" i="1" dirty="0" smtClean="0">
                <a:latin typeface="Bookman Old Style"/>
                <a:cs typeface="Bookman Old Style"/>
              </a:rPr>
              <a:t> m</a:t>
            </a:r>
            <a:r>
              <a:rPr lang="it-IT" sz="1600" b="1" i="1" baseline="-25000" dirty="0" smtClean="0">
                <a:latin typeface="Bookman Old Style"/>
                <a:cs typeface="Bookman Old Style"/>
              </a:rPr>
              <a:t>i</a:t>
            </a:r>
            <a:r>
              <a:rPr lang="it-IT" sz="1600" b="1" i="1" dirty="0" smtClean="0">
                <a:latin typeface="Bookman Old Style"/>
                <a:cs typeface="Bookman Old Style"/>
              </a:rPr>
              <a:t> = m</a:t>
            </a:r>
            <a:r>
              <a:rPr lang="it-IT" sz="1600" b="1" i="1" baseline="-25000" dirty="0" smtClean="0">
                <a:latin typeface="Bookman Old Style"/>
                <a:cs typeface="Bookman Old Style"/>
              </a:rPr>
              <a:t>g</a:t>
            </a:r>
            <a:endParaRPr lang="it-IT" sz="1600" b="1" i="1" dirty="0">
              <a:latin typeface="Bookman Old Style"/>
              <a:cs typeface="Bookman Old Style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252" y="-1"/>
            <a:ext cx="2126748" cy="22145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63162"/>
            <a:ext cx="9143999" cy="109483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rincipioEquivalenza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68413"/>
            <a:ext cx="3916362" cy="500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PrincipioEquivalenza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268413"/>
            <a:ext cx="4117975" cy="498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147358" y="254100"/>
            <a:ext cx="5667678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73050" algn="just">
              <a:spcBef>
                <a:spcPts val="600"/>
              </a:spcBef>
              <a:buClr>
                <a:schemeClr val="accent1"/>
              </a:buClr>
              <a:buSzPct val="70000"/>
              <a:buFont typeface="Wingdings" charset="0"/>
              <a:buNone/>
            </a:pPr>
            <a:r>
              <a:rPr lang="it-IT" sz="2400" i="1" dirty="0">
                <a:latin typeface="Bookman Old Style"/>
                <a:cs typeface="Bookman Old Style"/>
              </a:rPr>
              <a:t>Accelerazione e Gravità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39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766049" y="58738"/>
            <a:ext cx="376276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73050" algn="just">
              <a:spcBef>
                <a:spcPts val="600"/>
              </a:spcBef>
              <a:buClr>
                <a:schemeClr val="accent1"/>
              </a:buClr>
              <a:buSzPct val="70000"/>
              <a:buFont typeface="Wingdings" charset="0"/>
              <a:buNone/>
            </a:pPr>
            <a:r>
              <a:rPr lang="it-IT" sz="2400" i="1" dirty="0">
                <a:solidFill>
                  <a:srgbClr val="000000"/>
                </a:solidFill>
                <a:latin typeface="Bookman Old Style"/>
                <a:cs typeface="Bookman Old Style"/>
              </a:rPr>
              <a:t>Accelerazione e Gravità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sz="quarter" idx="4294967295"/>
          </p:nvPr>
        </p:nvSpPr>
        <p:spPr bwMode="auto">
          <a:xfrm>
            <a:off x="395288" y="5108575"/>
            <a:ext cx="8280400" cy="1273175"/>
          </a:xfrm>
          <a:prstGeom prst="rect">
            <a:avLst/>
          </a:prstGeom>
          <a:ln algn="ctr"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0" indent="0" algn="just" eaLnBrk="1" hangingPunct="1">
              <a:lnSpc>
                <a:spcPct val="90000"/>
              </a:lnSpc>
              <a:spcBef>
                <a:spcPts val="600"/>
              </a:spcBef>
              <a:buClr>
                <a:srgbClr val="666699"/>
              </a:buClr>
              <a:buSzPct val="90000"/>
              <a:buFont typeface="Wingdings" charset="0"/>
              <a:buNone/>
            </a:pPr>
            <a:r>
              <a:rPr lang="it-IT" sz="1800" i="1" dirty="0" smtClean="0">
                <a:latin typeface="Bookman Old Style"/>
                <a:cs typeface="Bookman Old Style"/>
              </a:rPr>
              <a:t>Se </a:t>
            </a:r>
            <a:r>
              <a:rPr lang="it-IT" sz="1800" i="1" dirty="0">
                <a:latin typeface="Bookman Old Style"/>
                <a:cs typeface="Bookman Old Style"/>
              </a:rPr>
              <a:t>l</a:t>
            </a:r>
            <a:r>
              <a:rPr lang="ja-JP" altLang="it-IT" sz="1800" i="1" dirty="0">
                <a:latin typeface="Bookman Old Style"/>
                <a:cs typeface="Bookman Old Style"/>
              </a:rPr>
              <a:t>’</a:t>
            </a:r>
            <a:r>
              <a:rPr lang="it-IT" sz="1800" i="1" dirty="0">
                <a:latin typeface="Bookman Old Style"/>
                <a:cs typeface="Bookman Old Style"/>
              </a:rPr>
              <a:t>astronave </a:t>
            </a:r>
            <a:r>
              <a:rPr lang="it-IT" sz="1800" i="1" dirty="0" smtClean="0">
                <a:latin typeface="Bookman Old Style"/>
                <a:cs typeface="Bookman Old Style"/>
              </a:rPr>
              <a:t>precipita  </a:t>
            </a:r>
            <a:r>
              <a:rPr lang="it-IT" sz="1800" i="1" dirty="0">
                <a:latin typeface="Bookman Old Style"/>
                <a:cs typeface="Bookman Old Style"/>
              </a:rPr>
              <a:t>in caduta </a:t>
            </a:r>
            <a:r>
              <a:rPr lang="it-IT" sz="1800" i="1" dirty="0" smtClean="0">
                <a:latin typeface="Bookman Old Style"/>
                <a:cs typeface="Bookman Old Style"/>
              </a:rPr>
              <a:t>libera,  </a:t>
            </a:r>
            <a:r>
              <a:rPr lang="it-IT" sz="1800" i="1" dirty="0">
                <a:latin typeface="Bookman Old Style"/>
                <a:cs typeface="Bookman Old Style"/>
              </a:rPr>
              <a:t>c</a:t>
            </a:r>
            <a:r>
              <a:rPr lang="it-IT" sz="1800" i="1" dirty="0" smtClean="0">
                <a:latin typeface="Bookman Old Style"/>
                <a:cs typeface="Bookman Old Style"/>
              </a:rPr>
              <a:t>hi </a:t>
            </a:r>
            <a:r>
              <a:rPr lang="it-IT" sz="1800" i="1" dirty="0">
                <a:latin typeface="Bookman Old Style"/>
                <a:cs typeface="Bookman Old Style"/>
              </a:rPr>
              <a:t>si trova nella cabina si sentirà senza peso, esattamente come si sentono gli astronauti nello spazio vuoto. In altre parole, l'accelerazione dell'astronave che precipita può annullare completamente gli effetti della gravità.</a:t>
            </a:r>
          </a:p>
        </p:txBody>
      </p:sp>
      <p:pic>
        <p:nvPicPr>
          <p:cNvPr id="8" name="Picture 5" descr="PrincipioEquivalenza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908050"/>
            <a:ext cx="2911475" cy="402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PrincipioEquivalenza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908050"/>
            <a:ext cx="2951162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2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424142" y="182597"/>
            <a:ext cx="37302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73050" algn="just">
              <a:spcBef>
                <a:spcPts val="600"/>
              </a:spcBef>
              <a:buClr>
                <a:schemeClr val="accent1"/>
              </a:buClr>
              <a:buSzPct val="70000"/>
              <a:buFont typeface="Wingdings" charset="0"/>
              <a:buNone/>
            </a:pPr>
            <a:r>
              <a:rPr lang="it-IT" sz="2400" i="1" dirty="0">
                <a:solidFill>
                  <a:srgbClr val="000000"/>
                </a:solidFill>
                <a:latin typeface="Bookman Old Style"/>
                <a:cs typeface="Bookman Old Style"/>
              </a:rPr>
              <a:t>Accelerazione e Gravità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269942" y="867059"/>
            <a:ext cx="7405745" cy="346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indent="0" algn="just" eaLnBrk="1" hangingPunct="1">
              <a:lnSpc>
                <a:spcPct val="90000"/>
              </a:lnSpc>
              <a:spcBef>
                <a:spcPts val="600"/>
              </a:spcBef>
              <a:buClr>
                <a:srgbClr val="666699"/>
              </a:buClr>
              <a:buSzPct val="90000"/>
            </a:pPr>
            <a:r>
              <a:rPr lang="it-IT" i="1" dirty="0" smtClean="0">
                <a:latin typeface="Bookman Old Style"/>
                <a:cs typeface="Bookman Old Style"/>
              </a:rPr>
              <a:t>Einstein  unifica </a:t>
            </a:r>
            <a:r>
              <a:rPr lang="it-IT" i="1" dirty="0">
                <a:latin typeface="Bookman Old Style"/>
                <a:cs typeface="Bookman Old Style"/>
              </a:rPr>
              <a:t>tutti i tipi di </a:t>
            </a:r>
            <a:r>
              <a:rPr lang="it-IT" i="1" dirty="0" smtClean="0">
                <a:latin typeface="Bookman Old Style"/>
                <a:cs typeface="Bookman Old Style"/>
              </a:rPr>
              <a:t>moto.</a:t>
            </a:r>
            <a:endParaRPr lang="it-IT" i="1" dirty="0">
              <a:latin typeface="Bookman Old Style"/>
              <a:cs typeface="Bookman Old Style"/>
            </a:endParaRPr>
          </a:p>
          <a:p>
            <a:pPr marL="285750" indent="-285750" algn="just" eaLnBrk="1" hangingPunct="1">
              <a:lnSpc>
                <a:spcPct val="90000"/>
              </a:lnSpc>
              <a:spcBef>
                <a:spcPts val="600"/>
              </a:spcBef>
              <a:buSzPct val="90000"/>
              <a:buFont typeface="Wingdings" charset="2"/>
              <a:buChar char="§"/>
            </a:pPr>
            <a:r>
              <a:rPr lang="it-IT" i="1" dirty="0">
                <a:latin typeface="Bookman Old Style"/>
                <a:cs typeface="Bookman Old Style"/>
              </a:rPr>
              <a:t>Lo stato di quiete è indistinguibile da quello di moto rettilineo </a:t>
            </a:r>
            <a:r>
              <a:rPr lang="it-IT" i="1" dirty="0" smtClean="0">
                <a:latin typeface="Bookman Old Style"/>
                <a:cs typeface="Bookman Old Style"/>
              </a:rPr>
              <a:t>uniforme.</a:t>
            </a:r>
            <a:endParaRPr lang="it-IT" i="1" dirty="0">
              <a:latin typeface="Bookman Old Style"/>
              <a:cs typeface="Bookman Old Style"/>
            </a:endParaRPr>
          </a:p>
          <a:p>
            <a:pPr marL="285750" indent="-285750" algn="just" eaLnBrk="1" hangingPunct="1">
              <a:lnSpc>
                <a:spcPct val="90000"/>
              </a:lnSpc>
              <a:spcBef>
                <a:spcPts val="600"/>
              </a:spcBef>
              <a:buSzPct val="90000"/>
              <a:buFont typeface="Wingdings" charset="2"/>
              <a:buChar char="§"/>
            </a:pPr>
            <a:r>
              <a:rPr lang="it-IT" i="1" dirty="0">
                <a:latin typeface="Bookman Old Style"/>
                <a:cs typeface="Bookman Old Style"/>
              </a:rPr>
              <a:t>L</a:t>
            </a:r>
            <a:r>
              <a:rPr lang="ja-JP" altLang="it-IT" i="1" dirty="0">
                <a:latin typeface="Bookman Old Style"/>
                <a:cs typeface="Bookman Old Style"/>
              </a:rPr>
              <a:t>’</a:t>
            </a:r>
            <a:r>
              <a:rPr lang="it-IT" i="1" dirty="0">
                <a:latin typeface="Bookman Old Style"/>
                <a:cs typeface="Bookman Old Style"/>
              </a:rPr>
              <a:t>accelerazione non è diversa dalla quiete se non per la presenza di un campo </a:t>
            </a:r>
            <a:r>
              <a:rPr lang="it-IT" i="1" dirty="0" smtClean="0">
                <a:latin typeface="Bookman Old Style"/>
                <a:cs typeface="Bookman Old Style"/>
              </a:rPr>
              <a:t>gravitazionale.</a:t>
            </a:r>
            <a:endParaRPr lang="it-IT" i="1" dirty="0">
              <a:latin typeface="Bookman Old Style"/>
              <a:cs typeface="Bookman Old Style"/>
            </a:endParaRPr>
          </a:p>
          <a:p>
            <a:pPr marL="0" indent="0" algn="just" eaLnBrk="1" hangingPunct="1">
              <a:lnSpc>
                <a:spcPct val="90000"/>
              </a:lnSpc>
              <a:spcBef>
                <a:spcPts val="600"/>
              </a:spcBef>
              <a:buClr>
                <a:srgbClr val="666699"/>
              </a:buClr>
              <a:buSzPct val="90000"/>
            </a:pPr>
            <a:endParaRPr lang="it-IT" sz="2000" dirty="0">
              <a:latin typeface="Calibri" charset="0"/>
            </a:endParaRP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buClr>
                <a:srgbClr val="666699"/>
              </a:buClr>
              <a:buSzPct val="90000"/>
            </a:pPr>
            <a:r>
              <a:rPr lang="ja-JP" altLang="it-IT" i="1" dirty="0">
                <a:solidFill>
                  <a:srgbClr val="3333CC"/>
                </a:solidFill>
                <a:latin typeface="Bookman Old Style"/>
                <a:cs typeface="Bookman Old Style"/>
              </a:rPr>
              <a:t>“</a:t>
            </a:r>
            <a:r>
              <a:rPr lang="it-IT" i="1" dirty="0">
                <a:solidFill>
                  <a:srgbClr val="3333CC"/>
                </a:solidFill>
                <a:latin typeface="Bookman Old Style"/>
                <a:cs typeface="Bookman Old Style"/>
              </a:rPr>
              <a:t>Tutti gli osservatori inerziali (cioè tutti gli osservatori che non sperimentano l</a:t>
            </a:r>
            <a:r>
              <a:rPr lang="ja-JP" altLang="it-IT" i="1" dirty="0">
                <a:solidFill>
                  <a:srgbClr val="3333CC"/>
                </a:solidFill>
                <a:latin typeface="Bookman Old Style"/>
                <a:cs typeface="Bookman Old Style"/>
              </a:rPr>
              <a:t>’</a:t>
            </a:r>
            <a:r>
              <a:rPr lang="it-IT" i="1" dirty="0">
                <a:solidFill>
                  <a:srgbClr val="3333CC"/>
                </a:solidFill>
                <a:latin typeface="Bookman Old Style"/>
                <a:cs typeface="Bookman Old Style"/>
              </a:rPr>
              <a:t>effetto di alcun tipo di forza) si muovono lungo le geodetiche dello </a:t>
            </a:r>
            <a:r>
              <a:rPr lang="it-IT" i="1" dirty="0" err="1">
                <a:solidFill>
                  <a:srgbClr val="3333CC"/>
                </a:solidFill>
                <a:latin typeface="Bookman Old Style"/>
                <a:cs typeface="Bookman Old Style"/>
              </a:rPr>
              <a:t>spaziotempo</a:t>
            </a:r>
            <a:r>
              <a:rPr lang="ja-JP" altLang="it-IT" i="1" dirty="0" smtClean="0">
                <a:solidFill>
                  <a:srgbClr val="3333CC"/>
                </a:solidFill>
                <a:latin typeface="Bookman Old Style"/>
                <a:cs typeface="Bookman Old Style"/>
              </a:rPr>
              <a:t>”</a:t>
            </a:r>
            <a:r>
              <a:rPr lang="it-IT" altLang="ja-JP" i="1" dirty="0" smtClean="0">
                <a:solidFill>
                  <a:srgbClr val="3333CC"/>
                </a:solidFill>
                <a:latin typeface="Bookman Old Style"/>
                <a:cs typeface="Bookman Old Style"/>
              </a:rPr>
              <a:t>.</a:t>
            </a:r>
            <a:endParaRPr lang="it-IT" i="1" dirty="0">
              <a:solidFill>
                <a:srgbClr val="3333CC"/>
              </a:solidFill>
              <a:latin typeface="Bookman Old Style"/>
              <a:cs typeface="Bookman Old Style"/>
            </a:endParaRP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buClr>
                <a:srgbClr val="666699"/>
              </a:buClr>
              <a:buSzPct val="90000"/>
            </a:pPr>
            <a:endParaRPr lang="it-IT" sz="2000" dirty="0">
              <a:solidFill>
                <a:srgbClr val="3333CC"/>
              </a:solidFill>
              <a:latin typeface="Calibri" charset="0"/>
            </a:endParaRPr>
          </a:p>
          <a:p>
            <a:pPr marL="342900" indent="-342900" algn="just" eaLnBrk="1" hangingPunct="1">
              <a:lnSpc>
                <a:spcPct val="90000"/>
              </a:lnSpc>
              <a:spcBef>
                <a:spcPts val="600"/>
              </a:spcBef>
              <a:buSzPct val="90000"/>
              <a:buFont typeface="Wingdings" charset="2"/>
              <a:buChar char="§"/>
            </a:pPr>
            <a:r>
              <a:rPr lang="it-IT" i="1" dirty="0">
                <a:solidFill>
                  <a:srgbClr val="000000"/>
                </a:solidFill>
                <a:latin typeface="Bookman Old Style"/>
                <a:cs typeface="Bookman Old Style"/>
              </a:rPr>
              <a:t>Il primo osservatore però percorre una linea retta nello </a:t>
            </a:r>
            <a:r>
              <a:rPr lang="it-IT" i="1" dirty="0" err="1">
                <a:solidFill>
                  <a:srgbClr val="000000"/>
                </a:solidFill>
                <a:latin typeface="Bookman Old Style"/>
                <a:cs typeface="Bookman Old Style"/>
              </a:rPr>
              <a:t>spaziotempo</a:t>
            </a:r>
            <a:r>
              <a:rPr lang="it-IT" i="1" dirty="0">
                <a:solidFill>
                  <a:srgbClr val="000000"/>
                </a:solidFill>
                <a:latin typeface="Bookman Old Style"/>
                <a:cs typeface="Bookman Old Style"/>
              </a:rPr>
              <a:t> mentre il secondo percorre una traiettoria curva</a:t>
            </a: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buClr>
                <a:srgbClr val="666699"/>
              </a:buClr>
              <a:buSzPct val="90000"/>
              <a:buFont typeface="Wingdings" charset="0"/>
              <a:buChar char="Ø"/>
            </a:pPr>
            <a:endParaRPr lang="it-IT" sz="2000" dirty="0">
              <a:solidFill>
                <a:srgbClr val="000000"/>
              </a:solidFill>
              <a:latin typeface="Bookman Old Style"/>
              <a:cs typeface="Bookman Old Style"/>
            </a:endParaRPr>
          </a:p>
          <a:p>
            <a:pPr marL="0" indent="0" algn="just" eaLnBrk="1" hangingPunct="1">
              <a:lnSpc>
                <a:spcPct val="90000"/>
              </a:lnSpc>
              <a:spcBef>
                <a:spcPts val="600"/>
              </a:spcBef>
              <a:buClr>
                <a:srgbClr val="666699"/>
              </a:buClr>
              <a:buSzPct val="90000"/>
            </a:pPr>
            <a:endParaRPr lang="it-IT" sz="2000" dirty="0">
              <a:latin typeface="Calibri" charset="0"/>
            </a:endParaRPr>
          </a:p>
          <a:p>
            <a:pPr marL="342900" indent="-342900" algn="just" eaLnBrk="1" hangingPunct="1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90000"/>
              <a:buFont typeface="Wingdings" charset="2"/>
              <a:buChar char="§"/>
            </a:pPr>
            <a:r>
              <a:rPr lang="it-IT" sz="2000" i="1" dirty="0">
                <a:solidFill>
                  <a:srgbClr val="800000"/>
                </a:solidFill>
                <a:latin typeface="Bookman Old Style"/>
                <a:cs typeface="Bookman Old Style"/>
              </a:rPr>
              <a:t>Ma la linea più breve fra due punti è sempre una linea retta ??</a:t>
            </a:r>
          </a:p>
          <a:p>
            <a:pPr marL="342900" indent="-342900" algn="just" eaLnBrk="1" hangingPunct="1">
              <a:lnSpc>
                <a:spcPct val="90000"/>
              </a:lnSpc>
              <a:spcBef>
                <a:spcPts val="600"/>
              </a:spcBef>
              <a:buSzPct val="90000"/>
              <a:buFont typeface="Wingdings" charset="2"/>
              <a:buChar char="§"/>
            </a:pPr>
            <a:r>
              <a:rPr lang="it-IT" sz="2000" i="1" dirty="0">
                <a:solidFill>
                  <a:srgbClr val="800000"/>
                </a:solidFill>
                <a:latin typeface="Bookman Old Style"/>
                <a:cs typeface="Bookman Old Style"/>
              </a:rPr>
              <a:t> NO, se siamo in presenza di un campo gravitazionale, </a:t>
            </a:r>
            <a:r>
              <a:rPr lang="en-US" sz="2000" i="1" dirty="0">
                <a:solidFill>
                  <a:srgbClr val="800000"/>
                </a:solidFill>
                <a:latin typeface="Bookman Old Style"/>
                <a:cs typeface="Bookman Old Style"/>
              </a:rPr>
              <a:t>la </a:t>
            </a:r>
            <a:r>
              <a:rPr lang="en-US" sz="2000" i="1" dirty="0" err="1">
                <a:solidFill>
                  <a:srgbClr val="800000"/>
                </a:solidFill>
                <a:latin typeface="Bookman Old Style"/>
                <a:cs typeface="Bookman Old Style"/>
              </a:rPr>
              <a:t>geometria</a:t>
            </a:r>
            <a:r>
              <a:rPr lang="en-US" sz="2000" i="1" dirty="0">
                <a:solidFill>
                  <a:srgbClr val="800000"/>
                </a:solidFill>
                <a:latin typeface="Bookman Old Style"/>
                <a:cs typeface="Bookman Old Style"/>
              </a:rPr>
              <a:t> </a:t>
            </a:r>
            <a:r>
              <a:rPr lang="en-US" sz="2000" i="1" dirty="0" err="1">
                <a:solidFill>
                  <a:srgbClr val="800000"/>
                </a:solidFill>
                <a:latin typeface="Bookman Old Style"/>
                <a:cs typeface="Bookman Old Style"/>
              </a:rPr>
              <a:t>può</a:t>
            </a:r>
            <a:r>
              <a:rPr lang="en-US" sz="2000" i="1" dirty="0">
                <a:solidFill>
                  <a:srgbClr val="800000"/>
                </a:solidFill>
                <a:latin typeface="Bookman Old Style"/>
                <a:cs typeface="Bookman Old Style"/>
              </a:rPr>
              <a:t> NON ESSERE EUCLIDEA!</a:t>
            </a:r>
            <a:endParaRPr lang="it-IT" sz="2000" i="1" dirty="0">
              <a:solidFill>
                <a:srgbClr val="800000"/>
              </a:solidFill>
              <a:latin typeface="Bookman Old Style"/>
              <a:cs typeface="Bookman Old Style"/>
            </a:endParaRP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buClr>
                <a:srgbClr val="666699"/>
              </a:buClr>
              <a:buSzPct val="90000"/>
              <a:buFont typeface="Wingdings" charset="0"/>
              <a:buNone/>
            </a:pPr>
            <a:endParaRPr lang="it-IT" sz="2000" dirty="0">
              <a:latin typeface="Calibri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881581" y="2881581"/>
            <a:ext cx="6858002" cy="109483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18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7989" y="83079"/>
            <a:ext cx="55681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latin typeface="Bookman Old Style"/>
                <a:cs typeface="Bookman Old Style"/>
              </a:rPr>
              <a:t>A. Einstein (1879-1955), </a:t>
            </a:r>
            <a:r>
              <a:rPr lang="en-US" sz="2400" i="1" dirty="0" err="1">
                <a:latin typeface="Bookman Old Style"/>
                <a:cs typeface="Bookman Old Style"/>
              </a:rPr>
              <a:t>formazione</a:t>
            </a:r>
            <a:endParaRPr lang="en-US" sz="2400" i="1" dirty="0">
              <a:latin typeface="Bookman Old Style"/>
              <a:cs typeface="Bookman Old Style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7990" y="573637"/>
            <a:ext cx="6046162" cy="2743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1600" i="1" dirty="0">
                <a:latin typeface="Bookman Old Style"/>
                <a:cs typeface="Bookman Old Style"/>
              </a:rPr>
              <a:t>14 </a:t>
            </a:r>
            <a:r>
              <a:rPr lang="en-US" sz="1600" i="1" dirty="0" err="1">
                <a:latin typeface="Bookman Old Style"/>
                <a:cs typeface="Bookman Old Style"/>
              </a:rPr>
              <a:t>marzo</a:t>
            </a:r>
            <a:r>
              <a:rPr lang="en-US" sz="1600" i="1" dirty="0">
                <a:latin typeface="Bookman Old Style"/>
                <a:cs typeface="Bookman Old Style"/>
              </a:rPr>
              <a:t> 1879 </a:t>
            </a:r>
            <a:r>
              <a:rPr lang="en-US" sz="1600" i="1" dirty="0" err="1">
                <a:latin typeface="Bookman Old Style"/>
                <a:cs typeface="Bookman Old Style"/>
              </a:rPr>
              <a:t>nasce</a:t>
            </a:r>
            <a:r>
              <a:rPr lang="en-US" sz="1600" i="1" dirty="0">
                <a:latin typeface="Bookman Old Style"/>
                <a:cs typeface="Bookman Old Style"/>
              </a:rPr>
              <a:t> a Ulm (</a:t>
            </a:r>
            <a:r>
              <a:rPr lang="en-US" sz="1600" i="1" dirty="0" err="1">
                <a:latin typeface="Bookman Old Style"/>
                <a:cs typeface="Bookman Old Style"/>
              </a:rPr>
              <a:t>Baden</a:t>
            </a:r>
            <a:r>
              <a:rPr lang="en-US" sz="1600" i="1" dirty="0" err="1" smtClean="0">
                <a:latin typeface="Bookman Old Style"/>
                <a:cs typeface="Bookman Old Style"/>
              </a:rPr>
              <a:t>-Württemberg</a:t>
            </a:r>
            <a:r>
              <a:rPr lang="en-US" sz="1600" i="1" dirty="0">
                <a:latin typeface="Bookman Old Style"/>
                <a:cs typeface="Bookman Old Style"/>
              </a:rPr>
              <a:t>); </a:t>
            </a:r>
            <a:r>
              <a:rPr lang="en-US" sz="1600" i="1" dirty="0" err="1">
                <a:latin typeface="Bookman Old Style"/>
                <a:cs typeface="Bookman Old Style"/>
              </a:rPr>
              <a:t>cresce</a:t>
            </a:r>
            <a:r>
              <a:rPr lang="en-US" sz="1600" i="1" dirty="0">
                <a:latin typeface="Bookman Old Style"/>
                <a:cs typeface="Bookman Old Style"/>
              </a:rPr>
              <a:t> a </a:t>
            </a:r>
            <a:r>
              <a:rPr lang="en-US" sz="1600" i="1" dirty="0" smtClean="0">
                <a:latin typeface="Bookman Old Style"/>
                <a:cs typeface="Bookman Old Style"/>
              </a:rPr>
              <a:t>Monaco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1600" i="1" dirty="0">
                <a:latin typeface="Bookman Old Style"/>
                <a:cs typeface="Bookman Old Style"/>
              </a:rPr>
              <a:t>Padre</a:t>
            </a:r>
            <a:r>
              <a:rPr lang="en-US" sz="1600" i="1" dirty="0" smtClean="0">
                <a:latin typeface="Bookman Old Style"/>
                <a:cs typeface="Bookman Old Style"/>
              </a:rPr>
              <a:t>: Hermann </a:t>
            </a:r>
            <a:r>
              <a:rPr lang="en-US" sz="1600" i="1" dirty="0" err="1">
                <a:latin typeface="Bookman Old Style"/>
                <a:cs typeface="Bookman Old Style"/>
              </a:rPr>
              <a:t>imprenditore</a:t>
            </a:r>
            <a:r>
              <a:rPr lang="en-US" sz="1600" i="1" dirty="0">
                <a:latin typeface="Bookman Old Style"/>
                <a:cs typeface="Bookman Old Style"/>
              </a:rPr>
              <a:t> (</a:t>
            </a:r>
            <a:r>
              <a:rPr lang="en-US" sz="1600" i="1" dirty="0" err="1">
                <a:latin typeface="Bookman Old Style"/>
                <a:cs typeface="Bookman Old Style"/>
              </a:rPr>
              <a:t>elettrochimica</a:t>
            </a:r>
            <a:r>
              <a:rPr lang="en-US" sz="1600" i="1" dirty="0" smtClean="0">
                <a:latin typeface="Bookman Old Style"/>
                <a:cs typeface="Bookman Old Style"/>
              </a:rPr>
              <a:t>)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1600" i="1" dirty="0">
                <a:latin typeface="Bookman Old Style"/>
                <a:cs typeface="Bookman Old Style"/>
              </a:rPr>
              <a:t>Madre</a:t>
            </a:r>
            <a:r>
              <a:rPr lang="en-US" sz="1600" i="1" dirty="0" smtClean="0">
                <a:latin typeface="Bookman Old Style"/>
                <a:cs typeface="Bookman Old Style"/>
              </a:rPr>
              <a:t>: Pauline  </a:t>
            </a:r>
            <a:r>
              <a:rPr lang="en-US" sz="1600" i="1" dirty="0" err="1">
                <a:latin typeface="Bookman Old Style"/>
                <a:cs typeface="Bookman Old Style"/>
              </a:rPr>
              <a:t>passione</a:t>
            </a:r>
            <a:r>
              <a:rPr lang="en-US" sz="1600" i="1" dirty="0">
                <a:latin typeface="Bookman Old Style"/>
                <a:cs typeface="Bookman Old Style"/>
              </a:rPr>
              <a:t> per la </a:t>
            </a:r>
            <a:r>
              <a:rPr lang="en-US" sz="1600" i="1" dirty="0" err="1" smtClean="0">
                <a:latin typeface="Bookman Old Style"/>
                <a:cs typeface="Bookman Old Style"/>
              </a:rPr>
              <a:t>musica</a:t>
            </a:r>
            <a:endParaRPr lang="en-US" sz="1600" i="1" dirty="0" smtClean="0">
              <a:latin typeface="Bookman Old Style"/>
              <a:cs typeface="Bookman Old Style"/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1600" i="1" dirty="0" smtClean="0">
                <a:latin typeface="Bookman Old Style"/>
                <a:cs typeface="Bookman Old Style"/>
              </a:rPr>
              <a:t>Legato  </a:t>
            </a:r>
            <a:r>
              <a:rPr lang="en-US" sz="1600" i="1" dirty="0">
                <a:latin typeface="Bookman Old Style"/>
                <a:cs typeface="Bookman Old Style"/>
              </a:rPr>
              <a:t>in </a:t>
            </a:r>
            <a:r>
              <a:rPr lang="en-US" sz="1600" i="1" dirty="0" err="1">
                <a:latin typeface="Bookman Old Style"/>
                <a:cs typeface="Bookman Old Style"/>
              </a:rPr>
              <a:t>particolare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alla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sorella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Maja</a:t>
            </a:r>
            <a:endParaRPr lang="en-US" sz="1600" i="1" dirty="0" smtClean="0">
              <a:latin typeface="Bookman Old Style"/>
              <a:cs typeface="Bookman Old Style"/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1600" i="1" dirty="0" err="1">
                <a:latin typeface="Bookman Old Style"/>
                <a:cs typeface="Bookman Old Style"/>
              </a:rPr>
              <a:t>Frequenta</a:t>
            </a:r>
            <a:r>
              <a:rPr lang="en-US" sz="1600" i="1" dirty="0">
                <a:latin typeface="Bookman Old Style"/>
                <a:cs typeface="Bookman Old Style"/>
              </a:rPr>
              <a:t> con </a:t>
            </a:r>
            <a:r>
              <a:rPr lang="en-US" sz="1600" i="1" dirty="0" err="1">
                <a:latin typeface="Bookman Old Style"/>
                <a:cs typeface="Bookman Old Style"/>
              </a:rPr>
              <a:t>poca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soddisfazione</a:t>
            </a:r>
            <a:r>
              <a:rPr lang="en-US" sz="1600" i="1" dirty="0">
                <a:latin typeface="Bookman Old Style"/>
                <a:cs typeface="Bookman Old Style"/>
              </a:rPr>
              <a:t> la </a:t>
            </a:r>
            <a:r>
              <a:rPr lang="en-US" sz="1600" i="1" dirty="0" err="1" smtClean="0">
                <a:latin typeface="Bookman Old Style"/>
                <a:cs typeface="Bookman Old Style"/>
              </a:rPr>
              <a:t>scuola</a:t>
            </a:r>
            <a:endParaRPr lang="en-US" sz="1600" i="1" dirty="0">
              <a:latin typeface="Bookman Old Style"/>
              <a:cs typeface="Bookman Old Style"/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1600" i="1" dirty="0" smtClean="0">
                <a:latin typeface="Bookman Old Style"/>
                <a:cs typeface="Bookman Old Style"/>
              </a:rPr>
              <a:t>1894</a:t>
            </a:r>
            <a:r>
              <a:rPr lang="en-US" sz="1600" i="1" dirty="0">
                <a:latin typeface="Bookman Old Style"/>
                <a:cs typeface="Bookman Old Style"/>
              </a:rPr>
              <a:t>: la </a:t>
            </a:r>
            <a:r>
              <a:rPr lang="en-US" sz="1600" i="1" dirty="0" err="1">
                <a:latin typeface="Bookman Old Style"/>
                <a:cs typeface="Bookman Old Style"/>
              </a:rPr>
              <a:t>famiglia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si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trasferisce</a:t>
            </a:r>
            <a:r>
              <a:rPr lang="en-US" sz="1600" i="1" dirty="0">
                <a:latin typeface="Bookman Old Style"/>
                <a:cs typeface="Bookman Old Style"/>
              </a:rPr>
              <a:t> in Italia: Milano</a:t>
            </a:r>
            <a:r>
              <a:rPr lang="en-US" sz="1600" i="1" dirty="0" smtClean="0">
                <a:latin typeface="Bookman Old Style"/>
                <a:cs typeface="Bookman Old Style"/>
              </a:rPr>
              <a:t>, Pavia</a:t>
            </a:r>
            <a:r>
              <a:rPr lang="en-US" sz="1600" i="1" dirty="0">
                <a:latin typeface="Bookman Old Style"/>
                <a:cs typeface="Bookman Old Style"/>
              </a:rPr>
              <a:t>, </a:t>
            </a:r>
            <a:r>
              <a:rPr lang="en-US" sz="1600" i="1" dirty="0" err="1">
                <a:latin typeface="Bookman Old Style"/>
                <a:cs typeface="Bookman Old Style"/>
              </a:rPr>
              <a:t>Isola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della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Scala</a:t>
            </a:r>
            <a:r>
              <a:rPr lang="en-US" sz="1600" i="1" dirty="0" smtClean="0">
                <a:latin typeface="Bookman Old Style"/>
                <a:cs typeface="Bookman Old Style"/>
              </a:rPr>
              <a:t>…</a:t>
            </a:r>
            <a:r>
              <a:rPr lang="en-US" sz="1600" i="1" dirty="0" err="1" smtClean="0">
                <a:latin typeface="Bookman Old Style"/>
                <a:cs typeface="Bookman Old Style"/>
              </a:rPr>
              <a:t>resta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>
                <a:latin typeface="Bookman Old Style"/>
                <a:cs typeface="Bookman Old Style"/>
              </a:rPr>
              <a:t>a Monaco </a:t>
            </a:r>
            <a:r>
              <a:rPr lang="en-US" sz="1600" i="1" dirty="0" smtClean="0">
                <a:latin typeface="Bookman Old Style"/>
                <a:cs typeface="Bookman Old Style"/>
              </a:rPr>
              <a:t>in </a:t>
            </a:r>
            <a:r>
              <a:rPr lang="en-US" sz="1600" i="1" dirty="0" err="1" smtClean="0">
                <a:latin typeface="Bookman Old Style"/>
                <a:cs typeface="Bookman Old Style"/>
              </a:rPr>
              <a:t>collegio</a:t>
            </a:r>
            <a:r>
              <a:rPr lang="en-US" sz="1600" i="1" dirty="0" smtClean="0">
                <a:latin typeface="Bookman Old Style"/>
                <a:cs typeface="Bookman Old Style"/>
              </a:rPr>
              <a:t> ma </a:t>
            </a:r>
            <a:r>
              <a:rPr lang="en-US" sz="1600" i="1" dirty="0" err="1" smtClean="0">
                <a:latin typeface="Bookman Old Style"/>
                <a:cs typeface="Bookman Old Style"/>
              </a:rPr>
              <a:t>va</a:t>
            </a:r>
            <a:r>
              <a:rPr lang="en-US" sz="1600" i="1" dirty="0" smtClean="0">
                <a:latin typeface="Bookman Old Style"/>
                <a:cs typeface="Bookman Old Style"/>
              </a:rPr>
              <a:t> in </a:t>
            </a:r>
            <a:r>
              <a:rPr lang="en-US" sz="1600" i="1" dirty="0" err="1" smtClean="0">
                <a:latin typeface="Bookman Old Style"/>
                <a:cs typeface="Bookman Old Style"/>
              </a:rPr>
              <a:t>vacanza</a:t>
            </a:r>
            <a:r>
              <a:rPr lang="en-US" sz="1600" i="1" dirty="0" smtClean="0">
                <a:latin typeface="Bookman Old Style"/>
                <a:cs typeface="Bookman Old Style"/>
              </a:rPr>
              <a:t> in Italia</a:t>
            </a:r>
            <a:endParaRPr lang="en-US" sz="1600" i="1" dirty="0">
              <a:latin typeface="Bookman Old Style"/>
              <a:cs typeface="Bookman Old Style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449" y="3744427"/>
            <a:ext cx="2198733" cy="30892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1876" y="3597906"/>
            <a:ext cx="2322124" cy="32600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153" y="1"/>
            <a:ext cx="2889848" cy="19536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2097" y="4495485"/>
            <a:ext cx="1531598" cy="22814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1885" y="3923509"/>
            <a:ext cx="2394615" cy="28569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0851" y="1849318"/>
            <a:ext cx="1893149" cy="194448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5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PrincipioEquivalenza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565400"/>
            <a:ext cx="2867025" cy="39592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rincipioEquivalenza_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33375"/>
            <a:ext cx="2847975" cy="388937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716338"/>
            <a:ext cx="2979738" cy="2827337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Object 8"/>
          <p:cNvGraphicFramePr>
            <a:graphicFrameLocks noGrp="1" noChangeAspect="1"/>
          </p:cNvGraphicFramePr>
          <p:nvPr>
            <p:ph/>
          </p:nvPr>
        </p:nvGraphicFramePr>
        <p:xfrm>
          <a:off x="1835150" y="836613"/>
          <a:ext cx="3333750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65" name="Grafico" r:id="rId6" imgW="2979544" imgH="2674703" progId="Excel.Chart.8">
                  <p:embed/>
                </p:oleObj>
              </mc:Choice>
              <mc:Fallback>
                <p:oleObj name="Grafico" r:id="rId6" imgW="2979544" imgH="2674703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836613"/>
                        <a:ext cx="3333750" cy="25146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909977" y="58738"/>
            <a:ext cx="3925576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73050" algn="just">
              <a:spcBef>
                <a:spcPts val="600"/>
              </a:spcBef>
              <a:buClr>
                <a:schemeClr val="accent1"/>
              </a:buClr>
              <a:buSzPct val="70000"/>
              <a:buFont typeface="Wingdings" charset="0"/>
              <a:buNone/>
            </a:pPr>
            <a:r>
              <a:rPr lang="it-IT" sz="2400" i="1" dirty="0">
                <a:solidFill>
                  <a:srgbClr val="000000"/>
                </a:solidFill>
                <a:latin typeface="Bookman Old Style"/>
                <a:cs typeface="Bookman Old Style"/>
              </a:rPr>
              <a:t>Geometria e Gravità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3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766049" y="142339"/>
            <a:ext cx="3681356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73050" algn="just">
              <a:spcBef>
                <a:spcPts val="600"/>
              </a:spcBef>
              <a:buClr>
                <a:schemeClr val="accent1"/>
              </a:buClr>
              <a:buSzPct val="70000"/>
              <a:buFont typeface="Wingdings" charset="0"/>
              <a:buNone/>
            </a:pPr>
            <a:r>
              <a:rPr lang="it-IT" sz="2400" i="1" dirty="0">
                <a:solidFill>
                  <a:srgbClr val="000000"/>
                </a:solidFill>
                <a:latin typeface="Bookman Old Style"/>
                <a:cs typeface="Bookman Old Style"/>
              </a:rPr>
              <a:t>Geometria e Gravità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11570" y="981698"/>
            <a:ext cx="7240654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285750" indent="-285750" algn="just" eaLnBrk="1" hangingPunct="1">
              <a:lnSpc>
                <a:spcPct val="90000"/>
              </a:lnSpc>
              <a:spcBef>
                <a:spcPts val="600"/>
              </a:spcBef>
              <a:buSzPct val="90000"/>
              <a:buFont typeface="Wingdings" charset="2"/>
              <a:buChar char="§"/>
            </a:pPr>
            <a:r>
              <a:rPr lang="it-IT" i="1" dirty="0" smtClean="0">
                <a:latin typeface="Bookman Old Style"/>
                <a:cs typeface="Bookman Old Style"/>
              </a:rPr>
              <a:t>Einstein  interpreta </a:t>
            </a:r>
            <a:r>
              <a:rPr lang="it-IT" i="1" dirty="0">
                <a:latin typeface="Bookman Old Style"/>
                <a:cs typeface="Bookman Old Style"/>
              </a:rPr>
              <a:t>la presenza del </a:t>
            </a:r>
            <a:r>
              <a:rPr lang="it-IT" i="1" dirty="0">
                <a:solidFill>
                  <a:schemeClr val="accent6">
                    <a:lumMod val="75000"/>
                  </a:schemeClr>
                </a:solidFill>
                <a:latin typeface="Bookman Old Style"/>
                <a:cs typeface="Bookman Old Style"/>
              </a:rPr>
              <a:t>campo gravitazionale </a:t>
            </a:r>
            <a:r>
              <a:rPr lang="it-IT" i="1" dirty="0" smtClean="0">
                <a:latin typeface="Bookman Old Style"/>
                <a:cs typeface="Bookman Old Style"/>
              </a:rPr>
              <a:t>non come </a:t>
            </a:r>
            <a:r>
              <a:rPr lang="it-IT" i="1" dirty="0">
                <a:latin typeface="Bookman Old Style"/>
                <a:cs typeface="Bookman Old Style"/>
              </a:rPr>
              <a:t>dovuto </a:t>
            </a:r>
            <a:r>
              <a:rPr lang="it-IT" i="1" dirty="0" smtClean="0">
                <a:latin typeface="Bookman Old Style"/>
                <a:cs typeface="Bookman Old Style"/>
              </a:rPr>
              <a:t> </a:t>
            </a:r>
            <a:r>
              <a:rPr lang="it-IT" i="1" dirty="0">
                <a:latin typeface="Bookman Old Style"/>
                <a:cs typeface="Bookman Old Style"/>
              </a:rPr>
              <a:t>ad un effettivo campo di forza, ma </a:t>
            </a:r>
            <a:r>
              <a:rPr lang="it-IT" i="1" dirty="0" smtClean="0">
                <a:latin typeface="Bookman Old Style"/>
                <a:cs typeface="Bookman Old Style"/>
              </a:rPr>
              <a:t> ad </a:t>
            </a:r>
            <a:r>
              <a:rPr lang="it-IT" i="1" dirty="0">
                <a:latin typeface="Bookman Old Style"/>
                <a:cs typeface="Bookman Old Style"/>
              </a:rPr>
              <a:t>una </a:t>
            </a:r>
            <a:r>
              <a:rPr lang="it-IT" i="1" dirty="0">
                <a:solidFill>
                  <a:schemeClr val="accent3">
                    <a:lumMod val="75000"/>
                  </a:schemeClr>
                </a:solidFill>
                <a:latin typeface="Bookman Old Style"/>
                <a:cs typeface="Bookman Old Style"/>
              </a:rPr>
              <a:t>curvatura</a:t>
            </a:r>
            <a:r>
              <a:rPr lang="it-IT" i="1" dirty="0">
                <a:latin typeface="Bookman Old Style"/>
                <a:cs typeface="Bookman Old Style"/>
              </a:rPr>
              <a:t> </a:t>
            </a:r>
            <a:r>
              <a:rPr lang="it-IT" i="1" dirty="0" smtClean="0">
                <a:latin typeface="Bookman Old Style"/>
                <a:cs typeface="Bookman Old Style"/>
              </a:rPr>
              <a:t> dello </a:t>
            </a:r>
            <a:r>
              <a:rPr lang="it-IT" i="1" dirty="0" err="1" smtClean="0">
                <a:latin typeface="Bookman Old Style"/>
                <a:cs typeface="Bookman Old Style"/>
              </a:rPr>
              <a:t>spaziotempo</a:t>
            </a:r>
            <a:r>
              <a:rPr lang="it-IT" i="1" dirty="0" smtClean="0">
                <a:latin typeface="Bookman Old Style"/>
                <a:cs typeface="Bookman Old Style"/>
              </a:rPr>
              <a:t>. </a:t>
            </a:r>
            <a:endParaRPr lang="it-IT" i="1" dirty="0">
              <a:latin typeface="Bookman Old Style"/>
              <a:cs typeface="Bookman Old Style"/>
            </a:endParaRPr>
          </a:p>
          <a:p>
            <a:pPr marL="285750" indent="-285750" algn="just" eaLnBrk="1" hangingPunct="1">
              <a:lnSpc>
                <a:spcPct val="90000"/>
              </a:lnSpc>
              <a:spcBef>
                <a:spcPts val="600"/>
              </a:spcBef>
              <a:buSzPct val="90000"/>
              <a:buFont typeface="Wingdings" charset="2"/>
              <a:buChar char="§"/>
            </a:pPr>
            <a:r>
              <a:rPr lang="it-IT" i="1" dirty="0">
                <a:latin typeface="Bookman Old Style"/>
                <a:cs typeface="Bookman Old Style"/>
              </a:rPr>
              <a:t>G</a:t>
            </a:r>
            <a:r>
              <a:rPr lang="it-IT" i="1" dirty="0" smtClean="0">
                <a:latin typeface="Bookman Old Style"/>
                <a:cs typeface="Bookman Old Style"/>
              </a:rPr>
              <a:t>li </a:t>
            </a:r>
            <a:r>
              <a:rPr lang="it-IT" i="1" dirty="0">
                <a:solidFill>
                  <a:schemeClr val="accent5">
                    <a:lumMod val="75000"/>
                  </a:schemeClr>
                </a:solidFill>
                <a:latin typeface="Bookman Old Style"/>
                <a:cs typeface="Bookman Old Style"/>
              </a:rPr>
              <a:t>osservatori inerziali </a:t>
            </a:r>
            <a:r>
              <a:rPr lang="it-IT" i="1" dirty="0">
                <a:latin typeface="Bookman Old Style"/>
                <a:cs typeface="Bookman Old Style"/>
              </a:rPr>
              <a:t>si muovono sempre secondo le linee più brevi dello </a:t>
            </a:r>
            <a:r>
              <a:rPr lang="it-IT" i="1" dirty="0" err="1">
                <a:latin typeface="Bookman Old Style"/>
                <a:cs typeface="Bookman Old Style"/>
              </a:rPr>
              <a:t>spaziotempo</a:t>
            </a:r>
            <a:r>
              <a:rPr lang="it-IT" i="1" dirty="0">
                <a:latin typeface="Bookman Old Style"/>
                <a:cs typeface="Bookman Old Style"/>
              </a:rPr>
              <a:t> (</a:t>
            </a:r>
            <a:r>
              <a:rPr lang="it-IT" i="1" dirty="0">
                <a:solidFill>
                  <a:srgbClr val="21764F"/>
                </a:solidFill>
                <a:latin typeface="Bookman Old Style"/>
                <a:cs typeface="Bookman Old Style"/>
              </a:rPr>
              <a:t>geodetiche</a:t>
            </a:r>
            <a:r>
              <a:rPr lang="it-IT" i="1" dirty="0">
                <a:latin typeface="Bookman Old Style"/>
                <a:cs typeface="Bookman Old Style"/>
              </a:rPr>
              <a:t>), ma i risultati delle misure si discostano da quelli previsti dalla geometria euclidea a causa di un'intrinseca curvatura dello </a:t>
            </a:r>
            <a:r>
              <a:rPr lang="it-IT" i="1" dirty="0" err="1">
                <a:latin typeface="Bookman Old Style"/>
                <a:cs typeface="Bookman Old Style"/>
              </a:rPr>
              <a:t>spaziotempo</a:t>
            </a:r>
            <a:r>
              <a:rPr lang="it-IT" i="1" dirty="0">
                <a:latin typeface="Bookman Old Style"/>
                <a:cs typeface="Bookman Old Style"/>
              </a:rPr>
              <a:t>, provocata dalla presenza di una massa gravitazionale</a:t>
            </a:r>
            <a:r>
              <a:rPr lang="it-IT" i="1" dirty="0" smtClean="0">
                <a:latin typeface="Bookman Old Style"/>
                <a:cs typeface="Bookman Old Style"/>
              </a:rPr>
              <a:t>.</a:t>
            </a:r>
            <a:endParaRPr lang="it-IT" i="1" dirty="0">
              <a:latin typeface="Bookman Old Style"/>
              <a:cs typeface="Bookman Old Style"/>
            </a:endParaRPr>
          </a:p>
          <a:p>
            <a:pPr marL="285750" indent="-285750" algn="just" eaLnBrk="1" hangingPunct="1">
              <a:lnSpc>
                <a:spcPct val="90000"/>
              </a:lnSpc>
              <a:spcBef>
                <a:spcPts val="600"/>
              </a:spcBef>
              <a:buSzPct val="90000"/>
              <a:buFont typeface="Wingdings" charset="2"/>
              <a:buChar char="§"/>
            </a:pPr>
            <a:r>
              <a:rPr lang="it-IT" i="1" dirty="0">
                <a:latin typeface="Bookman Old Style"/>
                <a:cs typeface="Bookman Old Style"/>
              </a:rPr>
              <a:t>L</a:t>
            </a:r>
            <a:r>
              <a:rPr lang="it-IT" i="1" dirty="0" smtClean="0">
                <a:latin typeface="Bookman Old Style"/>
                <a:cs typeface="Bookman Old Style"/>
              </a:rPr>
              <a:t>'azione </a:t>
            </a:r>
            <a:r>
              <a:rPr lang="it-IT" i="1" dirty="0">
                <a:latin typeface="Bookman Old Style"/>
                <a:cs typeface="Bookman Old Style"/>
              </a:rPr>
              <a:t>gravitazionale, ad esempio, del Sole o della Terra non si esplica attraverso un' azione fisica sui corpi materiali, bensì  sotto forma di una </a:t>
            </a:r>
            <a:r>
              <a:rPr lang="it-IT" i="1" dirty="0" smtClean="0">
                <a:latin typeface="Bookman Old Style"/>
                <a:cs typeface="Bookman Old Style"/>
              </a:rPr>
              <a:t>modifica </a:t>
            </a:r>
            <a:r>
              <a:rPr lang="it-IT" i="1" dirty="0">
                <a:latin typeface="Bookman Old Style"/>
                <a:cs typeface="Bookman Old Style"/>
              </a:rPr>
              <a:t>geometrica dello </a:t>
            </a:r>
            <a:r>
              <a:rPr lang="it-IT" i="1" dirty="0" err="1">
                <a:latin typeface="Bookman Old Style"/>
                <a:cs typeface="Bookman Old Style"/>
              </a:rPr>
              <a:t>spaziotempo</a:t>
            </a:r>
            <a:r>
              <a:rPr lang="it-IT" i="1" dirty="0">
                <a:latin typeface="Bookman Old Style"/>
                <a:cs typeface="Bookman Old Style"/>
              </a:rPr>
              <a:t>.</a:t>
            </a:r>
          </a:p>
          <a:p>
            <a:pPr marL="285750" indent="-285750" algn="just" eaLnBrk="1" hangingPunct="1">
              <a:lnSpc>
                <a:spcPct val="90000"/>
              </a:lnSpc>
              <a:spcBef>
                <a:spcPts val="600"/>
              </a:spcBef>
              <a:buSzPct val="90000"/>
              <a:buFont typeface="Wingdings" charset="2"/>
              <a:buChar char="§"/>
            </a:pPr>
            <a:r>
              <a:rPr lang="it-IT" i="1" dirty="0">
                <a:latin typeface="Bookman Old Style"/>
                <a:cs typeface="Bookman Old Style"/>
              </a:rPr>
              <a:t>Le </a:t>
            </a:r>
            <a:r>
              <a:rPr lang="it-IT" i="1" dirty="0" smtClean="0">
                <a:latin typeface="Bookman Old Style"/>
                <a:cs typeface="Bookman Old Style"/>
              </a:rPr>
              <a:t>modifiche </a:t>
            </a:r>
            <a:r>
              <a:rPr lang="it-IT" i="1" dirty="0">
                <a:latin typeface="Bookman Old Style"/>
                <a:cs typeface="Bookman Old Style"/>
              </a:rPr>
              <a:t>indotte nello </a:t>
            </a:r>
            <a:r>
              <a:rPr lang="it-IT" i="1" dirty="0" err="1">
                <a:latin typeface="Bookman Old Style"/>
                <a:cs typeface="Bookman Old Style"/>
              </a:rPr>
              <a:t>spaziotempo</a:t>
            </a:r>
            <a:r>
              <a:rPr lang="it-IT" i="1" dirty="0">
                <a:latin typeface="Bookman Old Style"/>
                <a:cs typeface="Bookman Old Style"/>
              </a:rPr>
              <a:t> dalla presenza delle masse gravitazionali ci consentono di </a:t>
            </a:r>
            <a:r>
              <a:rPr lang="it-IT" i="1" dirty="0">
                <a:solidFill>
                  <a:schemeClr val="bg2">
                    <a:lumMod val="50000"/>
                  </a:schemeClr>
                </a:solidFill>
                <a:latin typeface="Bookman Old Style"/>
                <a:cs typeface="Bookman Old Style"/>
              </a:rPr>
              <a:t>interpretare geometricamente </a:t>
            </a:r>
            <a:r>
              <a:rPr lang="it-IT" i="1" dirty="0" smtClean="0">
                <a:solidFill>
                  <a:schemeClr val="bg2">
                    <a:lumMod val="50000"/>
                  </a:schemeClr>
                </a:solidFill>
                <a:latin typeface="Bookman Old Style"/>
                <a:cs typeface="Bookman Old Style"/>
              </a:rPr>
              <a:t>la </a:t>
            </a:r>
            <a:r>
              <a:rPr lang="it-IT" i="1" dirty="0">
                <a:solidFill>
                  <a:schemeClr val="bg2">
                    <a:lumMod val="50000"/>
                  </a:schemeClr>
                </a:solidFill>
                <a:latin typeface="Bookman Old Style"/>
                <a:cs typeface="Bookman Old Style"/>
              </a:rPr>
              <a:t>gravitazione</a:t>
            </a:r>
            <a:r>
              <a:rPr lang="it-IT" i="1" dirty="0" smtClean="0">
                <a:solidFill>
                  <a:schemeClr val="bg2">
                    <a:lumMod val="50000"/>
                  </a:schemeClr>
                </a:solidFill>
                <a:latin typeface="Bookman Old Style"/>
                <a:cs typeface="Bookman Old Style"/>
              </a:rPr>
              <a:t>.</a:t>
            </a:r>
          </a:p>
          <a:p>
            <a:pPr marL="285750" indent="-285750" algn="just" eaLnBrk="1" hangingPunct="1">
              <a:lnSpc>
                <a:spcPct val="90000"/>
              </a:lnSpc>
              <a:spcBef>
                <a:spcPts val="600"/>
              </a:spcBef>
              <a:buSzPct val="90000"/>
              <a:buFont typeface="Wingdings" charset="2"/>
              <a:buChar char="§"/>
            </a:pPr>
            <a:r>
              <a:rPr lang="it-IT" i="1" dirty="0" smtClean="0">
                <a:latin typeface="Bookman Old Style"/>
                <a:cs typeface="Bookman Old Style"/>
              </a:rPr>
              <a:t>Tutto ciò è valido grazie al</a:t>
            </a:r>
            <a:r>
              <a:rPr lang="it-IT" i="1" dirty="0" smtClean="0">
                <a:solidFill>
                  <a:srgbClr val="9B415E"/>
                </a:solidFill>
                <a:latin typeface="Bookman Old Style"/>
                <a:cs typeface="Bookman Old Style"/>
              </a:rPr>
              <a:t>  PRINCIPIO di EQUIVALENZA</a:t>
            </a:r>
            <a:endParaRPr lang="it-IT" i="1" dirty="0">
              <a:solidFill>
                <a:srgbClr val="9B415E"/>
              </a:solidFill>
              <a:latin typeface="Bookman Old Style"/>
              <a:cs typeface="Bookman Old Style"/>
            </a:endParaRPr>
          </a:p>
          <a:p>
            <a:pPr marL="285750" indent="-285750" algn="just" eaLnBrk="1" hangingPunct="1">
              <a:lnSpc>
                <a:spcPct val="90000"/>
              </a:lnSpc>
              <a:spcBef>
                <a:spcPts val="600"/>
              </a:spcBef>
              <a:buSzPct val="90000"/>
              <a:buFont typeface="Wingdings" charset="2"/>
              <a:buChar char="§"/>
            </a:pPr>
            <a:r>
              <a:rPr lang="it-IT" i="1" dirty="0" smtClean="0">
                <a:solidFill>
                  <a:srgbClr val="9B415E"/>
                </a:solidFill>
                <a:latin typeface="Bookman Old Style"/>
                <a:cs typeface="Bookman Old Style"/>
              </a:rPr>
              <a:t>La struttura geodetica e la struttura metrica dello </a:t>
            </a:r>
            <a:r>
              <a:rPr lang="it-IT" i="1" dirty="0" err="1" smtClean="0">
                <a:solidFill>
                  <a:srgbClr val="9B415E"/>
                </a:solidFill>
                <a:latin typeface="Bookman Old Style"/>
                <a:cs typeface="Bookman Old Style"/>
              </a:rPr>
              <a:t>spaziotempo</a:t>
            </a:r>
            <a:r>
              <a:rPr lang="it-IT" i="1" dirty="0" smtClean="0">
                <a:solidFill>
                  <a:srgbClr val="9B415E"/>
                </a:solidFill>
                <a:latin typeface="Bookman Old Style"/>
                <a:cs typeface="Bookman Old Style"/>
              </a:rPr>
              <a:t> coincidono!!!</a:t>
            </a:r>
            <a:endParaRPr lang="it-IT" i="1" dirty="0">
              <a:solidFill>
                <a:srgbClr val="9B415E"/>
              </a:solidFill>
              <a:latin typeface="Bookman Old Style"/>
              <a:cs typeface="Bookman Old Style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167579" y="2881582"/>
            <a:ext cx="6858002" cy="109483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3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tessuto-spazio-temporale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87325"/>
            <a:ext cx="4286250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96106" y="68636"/>
            <a:ext cx="4535488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73050" algn="just">
              <a:spcBef>
                <a:spcPts val="600"/>
              </a:spcBef>
              <a:buClr>
                <a:schemeClr val="accent1"/>
              </a:buClr>
              <a:buSzPct val="70000"/>
              <a:buFont typeface="Wingdings" charset="0"/>
              <a:buNone/>
            </a:pPr>
            <a:r>
              <a:rPr lang="it-IT" sz="2400" i="1" dirty="0">
                <a:latin typeface="Bookman Old Style"/>
                <a:cs typeface="Bookman Old Style"/>
              </a:rPr>
              <a:t>Geometria e Gravità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17550" y="1368425"/>
            <a:ext cx="4249738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342900" indent="-342900" algn="just" eaLnBrk="1" hangingPunct="1">
              <a:lnSpc>
                <a:spcPct val="90000"/>
              </a:lnSpc>
              <a:spcBef>
                <a:spcPts val="600"/>
              </a:spcBef>
              <a:buSzPct val="90000"/>
              <a:buFont typeface="Wingdings" charset="2"/>
              <a:buChar char="§"/>
            </a:pPr>
            <a:r>
              <a:rPr lang="it-IT" sz="2000" i="1" dirty="0" smtClean="0">
                <a:latin typeface="Bookman Old Style"/>
                <a:cs typeface="Bookman Old Style"/>
              </a:rPr>
              <a:t>L</a:t>
            </a:r>
            <a:r>
              <a:rPr lang="it-IT" sz="2000" i="1" dirty="0">
                <a:latin typeface="Bookman Old Style"/>
                <a:cs typeface="Bookman Old Style"/>
              </a:rPr>
              <a:t>a</a:t>
            </a:r>
            <a:r>
              <a:rPr lang="it-IT" sz="2000" i="1" dirty="0" smtClean="0">
                <a:latin typeface="Bookman Old Style"/>
                <a:cs typeface="Bookman Old Style"/>
              </a:rPr>
              <a:t> </a:t>
            </a:r>
            <a:r>
              <a:rPr lang="it-IT" sz="2000" i="1" dirty="0" smtClean="0">
                <a:solidFill>
                  <a:srgbClr val="800000"/>
                </a:solidFill>
                <a:latin typeface="Bookman Old Style"/>
                <a:cs typeface="Bookman Old Style"/>
              </a:rPr>
              <a:t>forza</a:t>
            </a:r>
            <a:r>
              <a:rPr lang="it-IT" sz="2000" i="1" dirty="0" smtClean="0">
                <a:latin typeface="Bookman Old Style"/>
                <a:cs typeface="Bookman Old Style"/>
              </a:rPr>
              <a:t> di Newton è sostituita dalla curvatura. </a:t>
            </a:r>
          </a:p>
          <a:p>
            <a:pPr marL="0" indent="0" algn="just" eaLnBrk="1" hangingPunct="1">
              <a:lnSpc>
                <a:spcPct val="90000"/>
              </a:lnSpc>
              <a:spcBef>
                <a:spcPts val="600"/>
              </a:spcBef>
              <a:buClr>
                <a:srgbClr val="666699"/>
              </a:buClr>
              <a:buSzPct val="90000"/>
            </a:pPr>
            <a:endParaRPr lang="it-IT" sz="2000" i="1" dirty="0">
              <a:latin typeface="Bookman Old Style"/>
              <a:cs typeface="Bookman Old Style"/>
            </a:endParaRP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buClr>
                <a:srgbClr val="666699"/>
              </a:buClr>
              <a:buSzPct val="90000"/>
              <a:buFont typeface="Wingdings" charset="0"/>
              <a:buChar char="Ø"/>
            </a:pPr>
            <a:endParaRPr lang="it-IT" sz="2000" i="1" dirty="0" smtClean="0">
              <a:latin typeface="Bookman Old Style"/>
              <a:cs typeface="Bookman Old Style"/>
            </a:endParaRP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buClr>
                <a:srgbClr val="666699"/>
              </a:buClr>
              <a:buSzPct val="90000"/>
              <a:buFont typeface="Wingdings" charset="0"/>
              <a:buChar char="Ø"/>
            </a:pPr>
            <a:endParaRPr lang="it-IT" sz="2000" i="1" dirty="0">
              <a:latin typeface="Bookman Old Style"/>
              <a:cs typeface="Bookman Old Style"/>
            </a:endParaRP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buClr>
                <a:srgbClr val="666699"/>
              </a:buClr>
              <a:buSzPct val="90000"/>
              <a:buFont typeface="Wingdings" charset="0"/>
              <a:buChar char="Ø"/>
            </a:pPr>
            <a:endParaRPr lang="it-IT" sz="2000" i="1" dirty="0" smtClean="0">
              <a:latin typeface="Bookman Old Style"/>
              <a:cs typeface="Bookman Old Style"/>
            </a:endParaRP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buClr>
                <a:srgbClr val="666699"/>
              </a:buClr>
              <a:buSzPct val="90000"/>
              <a:buFont typeface="Wingdings" charset="0"/>
              <a:buChar char="Ø"/>
            </a:pPr>
            <a:endParaRPr lang="it-IT" sz="2000" i="1" dirty="0">
              <a:latin typeface="Bookman Old Style"/>
              <a:cs typeface="Bookman Old Style"/>
            </a:endParaRPr>
          </a:p>
          <a:p>
            <a:pPr marL="342900" indent="-342900" algn="just" eaLnBrk="1" hangingPunct="1">
              <a:lnSpc>
                <a:spcPct val="90000"/>
              </a:lnSpc>
              <a:spcBef>
                <a:spcPts val="600"/>
              </a:spcBef>
              <a:buSzPct val="90000"/>
              <a:buFont typeface="Wingdings" charset="2"/>
              <a:buChar char="§"/>
            </a:pPr>
            <a:r>
              <a:rPr lang="it-IT" sz="2000" i="1" dirty="0">
                <a:latin typeface="Bookman Old Style"/>
                <a:cs typeface="Bookman Old Style"/>
              </a:rPr>
              <a:t>I</a:t>
            </a:r>
            <a:r>
              <a:rPr lang="it-IT" sz="2000" i="1" dirty="0" smtClean="0">
                <a:latin typeface="Bookman Old Style"/>
                <a:cs typeface="Bookman Old Style"/>
              </a:rPr>
              <a:t>n </a:t>
            </a:r>
            <a:r>
              <a:rPr lang="it-IT" sz="2000" i="1" dirty="0">
                <a:latin typeface="Bookman Old Style"/>
                <a:cs typeface="Bookman Old Style"/>
              </a:rPr>
              <a:t>uno </a:t>
            </a:r>
            <a:r>
              <a:rPr lang="it-IT" sz="2000" i="1" dirty="0">
                <a:solidFill>
                  <a:srgbClr val="800000"/>
                </a:solidFill>
                <a:latin typeface="Bookman Old Style"/>
                <a:cs typeface="Bookman Old Style"/>
              </a:rPr>
              <a:t>spaziotempo incurvato </a:t>
            </a:r>
            <a:r>
              <a:rPr lang="it-IT" sz="2000" i="1" dirty="0" smtClean="0">
                <a:solidFill>
                  <a:srgbClr val="800000"/>
                </a:solidFill>
                <a:latin typeface="Bookman Old Style"/>
                <a:cs typeface="Bookman Old Style"/>
              </a:rPr>
              <a:t> </a:t>
            </a:r>
            <a:r>
              <a:rPr lang="it-IT" sz="2000" i="1" dirty="0" smtClean="0">
                <a:latin typeface="Bookman Old Style"/>
                <a:cs typeface="Bookman Old Style"/>
              </a:rPr>
              <a:t>dalle masse, i corpi </a:t>
            </a:r>
            <a:r>
              <a:rPr lang="it-IT" sz="2000" i="1" dirty="0">
                <a:latin typeface="Bookman Old Style"/>
                <a:cs typeface="Bookman Old Style"/>
              </a:rPr>
              <a:t>si </a:t>
            </a:r>
            <a:r>
              <a:rPr lang="it-IT" sz="2000" i="1" dirty="0" smtClean="0">
                <a:latin typeface="Bookman Old Style"/>
                <a:cs typeface="Bookman Old Style"/>
              </a:rPr>
              <a:t>muovono per la </a:t>
            </a:r>
            <a:r>
              <a:rPr lang="it-IT" sz="2000" i="1" dirty="0" smtClean="0">
                <a:solidFill>
                  <a:srgbClr val="800000"/>
                </a:solidFill>
                <a:latin typeface="Bookman Old Style"/>
                <a:cs typeface="Bookman Old Style"/>
              </a:rPr>
              <a:t>legge </a:t>
            </a:r>
            <a:r>
              <a:rPr lang="it-IT" sz="2000" i="1" dirty="0">
                <a:solidFill>
                  <a:srgbClr val="800000"/>
                </a:solidFill>
                <a:latin typeface="Bookman Old Style"/>
                <a:cs typeface="Bookman Old Style"/>
              </a:rPr>
              <a:t>d</a:t>
            </a:r>
            <a:r>
              <a:rPr lang="ja-JP" altLang="it-IT" sz="2000" i="1" dirty="0">
                <a:solidFill>
                  <a:srgbClr val="800000"/>
                </a:solidFill>
                <a:latin typeface="Bookman Old Style"/>
                <a:cs typeface="Bookman Old Style"/>
              </a:rPr>
              <a:t>’</a:t>
            </a:r>
            <a:r>
              <a:rPr lang="it-IT" sz="2000" i="1" dirty="0">
                <a:solidFill>
                  <a:srgbClr val="800000"/>
                </a:solidFill>
                <a:latin typeface="Bookman Old Style"/>
                <a:cs typeface="Bookman Old Style"/>
              </a:rPr>
              <a:t>inerzia </a:t>
            </a:r>
            <a:r>
              <a:rPr lang="it-IT" sz="2000" i="1" dirty="0">
                <a:latin typeface="Bookman Old Style"/>
                <a:cs typeface="Bookman Old Style"/>
              </a:rPr>
              <a:t>e </a:t>
            </a:r>
            <a:r>
              <a:rPr lang="it-IT" sz="2000" i="1" dirty="0" smtClean="0">
                <a:latin typeface="Bookman Old Style"/>
                <a:cs typeface="Bookman Old Style"/>
              </a:rPr>
              <a:t>seguono  </a:t>
            </a:r>
          </a:p>
          <a:p>
            <a:pPr marL="0" indent="0" algn="just" eaLnBrk="1" hangingPunct="1">
              <a:lnSpc>
                <a:spcPct val="90000"/>
              </a:lnSpc>
              <a:spcBef>
                <a:spcPts val="600"/>
              </a:spcBef>
              <a:buClr>
                <a:srgbClr val="666699"/>
              </a:buClr>
              <a:buSzPct val="90000"/>
            </a:pPr>
            <a:r>
              <a:rPr lang="it-IT" sz="2000" i="1" dirty="0">
                <a:latin typeface="Bookman Old Style"/>
                <a:cs typeface="Bookman Old Style"/>
              </a:rPr>
              <a:t> </a:t>
            </a:r>
            <a:r>
              <a:rPr lang="it-IT" sz="2000" i="1" dirty="0" smtClean="0">
                <a:latin typeface="Bookman Old Style"/>
                <a:cs typeface="Bookman Old Style"/>
              </a:rPr>
              <a:t>  </a:t>
            </a:r>
            <a:r>
              <a:rPr lang="it-IT" sz="2000" i="1" dirty="0" smtClean="0">
                <a:solidFill>
                  <a:srgbClr val="008000"/>
                </a:solidFill>
                <a:latin typeface="Bookman Old Style"/>
                <a:cs typeface="Bookman Old Style"/>
              </a:rPr>
              <a:t>  </a:t>
            </a:r>
            <a:r>
              <a:rPr lang="it-IT" sz="2000" i="1" dirty="0" smtClean="0">
                <a:solidFill>
                  <a:srgbClr val="800000"/>
                </a:solidFill>
                <a:latin typeface="Bookman Old Style"/>
                <a:cs typeface="Bookman Old Style"/>
              </a:rPr>
              <a:t>linee </a:t>
            </a:r>
            <a:r>
              <a:rPr lang="it-IT" sz="2000" i="1" dirty="0">
                <a:solidFill>
                  <a:srgbClr val="800000"/>
                </a:solidFill>
                <a:latin typeface="Bookman Old Style"/>
                <a:cs typeface="Bookman Old Style"/>
              </a:rPr>
              <a:t>geodetiche</a:t>
            </a:r>
            <a:r>
              <a:rPr lang="it-IT" sz="2000" i="1" dirty="0">
                <a:latin typeface="Bookman Old Style"/>
                <a:cs typeface="Bookman Old Style"/>
              </a:rPr>
              <a:t>.</a:t>
            </a:r>
          </a:p>
        </p:txBody>
      </p:sp>
      <p:pic>
        <p:nvPicPr>
          <p:cNvPr id="7" name="Immagine 4" descr="image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898" y="4022725"/>
            <a:ext cx="3999101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3102183" y="3102183"/>
            <a:ext cx="6858000" cy="65363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66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8750" y="269875"/>
            <a:ext cx="5882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Bookman Old Style"/>
                <a:cs typeface="Bookman Old Style"/>
              </a:rPr>
              <a:t>Le </a:t>
            </a:r>
            <a:r>
              <a:rPr lang="en-US" sz="2400" i="1" dirty="0" err="1" smtClean="0">
                <a:latin typeface="Bookman Old Style"/>
                <a:cs typeface="Bookman Old Style"/>
              </a:rPr>
              <a:t>equazioni</a:t>
            </a:r>
            <a:r>
              <a:rPr lang="en-US" sz="2400" i="1" dirty="0" smtClean="0">
                <a:latin typeface="Bookman Old Style"/>
                <a:cs typeface="Bookman Old Style"/>
              </a:rPr>
              <a:t> del campo </a:t>
            </a:r>
            <a:r>
              <a:rPr lang="en-US" sz="2400" i="1" dirty="0" err="1" smtClean="0">
                <a:latin typeface="Bookman Old Style"/>
                <a:cs typeface="Bookman Old Style"/>
              </a:rPr>
              <a:t>gravitazionale</a:t>
            </a:r>
            <a:endParaRPr lang="en-US" sz="2400" i="1" dirty="0">
              <a:latin typeface="Bookman Old Style"/>
              <a:cs typeface="Bookman Old Styl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035" y="1330598"/>
            <a:ext cx="7440567" cy="47448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8035" y="6180860"/>
            <a:ext cx="27371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2">
                    <a:lumMod val="75000"/>
                  </a:schemeClr>
                </a:solidFill>
                <a:latin typeface="Bookman Old Style"/>
                <a:cs typeface="Bookman Old Style"/>
              </a:rPr>
              <a:t>Kandinsky, Gravitation 1935</a:t>
            </a:r>
            <a:endParaRPr lang="en-US" sz="1400" i="1" dirty="0">
              <a:solidFill>
                <a:schemeClr val="bg2">
                  <a:lumMod val="75000"/>
                </a:schemeClr>
              </a:solidFill>
              <a:latin typeface="Bookman Old Style"/>
              <a:cs typeface="Bookman Old Style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4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8288010"/>
              </p:ext>
            </p:extLst>
          </p:nvPr>
        </p:nvGraphicFramePr>
        <p:xfrm>
          <a:off x="2095500" y="3011488"/>
          <a:ext cx="4654550" cy="1139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5" name="Equation" r:id="rId3" imgW="1524000" imgH="393700" progId="Equation.3">
                  <p:embed/>
                </p:oleObj>
              </mc:Choice>
              <mc:Fallback>
                <p:oleObj name="Equation" r:id="rId3" imgW="15240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5500" y="3011488"/>
                        <a:ext cx="4654550" cy="1139825"/>
                      </a:xfrm>
                      <a:prstGeom prst="rect">
                        <a:avLst/>
                      </a:prstGeom>
                      <a:noFill/>
                      <a:ln w="38100" cmpd="sng">
                        <a:solidFill>
                          <a:schemeClr val="accent4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7142" y="1304846"/>
            <a:ext cx="88496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i="1" dirty="0" smtClean="0">
                <a:latin typeface="Bookman Old Style"/>
                <a:cs typeface="Bookman Old Style"/>
              </a:rPr>
              <a:t> </a:t>
            </a:r>
            <a:r>
              <a:rPr lang="it-IT" sz="2000" i="1" dirty="0" smtClean="0">
                <a:latin typeface="Bookman Old Style"/>
                <a:cs typeface="Bookman Old Style"/>
              </a:rPr>
              <a:t>Tra il 1915 e il 1916,  gli </a:t>
            </a:r>
            <a:r>
              <a:rPr lang="it-IT" sz="2000" i="1" dirty="0" err="1" smtClean="0">
                <a:solidFill>
                  <a:srgbClr val="800000"/>
                </a:solidFill>
                <a:latin typeface="Bookman Old Style"/>
                <a:cs typeface="Bookman Old Style"/>
              </a:rPr>
              <a:t>Annalen</a:t>
            </a:r>
            <a:r>
              <a:rPr lang="it-IT" sz="2000" i="1" dirty="0" smtClean="0">
                <a:solidFill>
                  <a:srgbClr val="800000"/>
                </a:solidFill>
                <a:latin typeface="Bookman Old Style"/>
                <a:cs typeface="Bookman Old Style"/>
              </a:rPr>
              <a:t> </a:t>
            </a:r>
            <a:r>
              <a:rPr lang="it-IT" sz="2000" i="1" dirty="0" err="1" smtClean="0">
                <a:solidFill>
                  <a:srgbClr val="800000"/>
                </a:solidFill>
                <a:latin typeface="Bookman Old Style"/>
                <a:cs typeface="Bookman Old Style"/>
              </a:rPr>
              <a:t>der</a:t>
            </a:r>
            <a:r>
              <a:rPr lang="it-IT" sz="2000" i="1" dirty="0" smtClean="0">
                <a:solidFill>
                  <a:srgbClr val="800000"/>
                </a:solidFill>
                <a:latin typeface="Bookman Old Style"/>
                <a:cs typeface="Bookman Old Style"/>
              </a:rPr>
              <a:t> </a:t>
            </a:r>
            <a:r>
              <a:rPr lang="it-IT" sz="2000" i="1" dirty="0" err="1" smtClean="0">
                <a:solidFill>
                  <a:srgbClr val="800000"/>
                </a:solidFill>
                <a:latin typeface="Bookman Old Style"/>
                <a:cs typeface="Bookman Old Style"/>
              </a:rPr>
              <a:t>Physik</a:t>
            </a:r>
            <a:r>
              <a:rPr lang="it-IT" sz="2000" i="1" dirty="0" smtClean="0">
                <a:solidFill>
                  <a:srgbClr val="800000"/>
                </a:solidFill>
                <a:latin typeface="Bookman Old Style"/>
                <a:cs typeface="Bookman Old Style"/>
              </a:rPr>
              <a:t> </a:t>
            </a:r>
            <a:r>
              <a:rPr lang="it-IT" sz="2000" i="1" dirty="0">
                <a:solidFill>
                  <a:srgbClr val="800000"/>
                </a:solidFill>
                <a:latin typeface="Bookman Old Style"/>
                <a:cs typeface="Bookman Old Style"/>
              </a:rPr>
              <a:t> </a:t>
            </a:r>
            <a:r>
              <a:rPr lang="it-IT" sz="2000" i="1" dirty="0" smtClean="0">
                <a:latin typeface="Bookman Old Style"/>
                <a:cs typeface="Bookman Old Style"/>
              </a:rPr>
              <a:t>pubblicano la teoria geometrica del campo gravitazionale che generalizza quella di Newton per qualsiasi sistema di riferimento </a:t>
            </a:r>
            <a:endParaRPr lang="en-US" sz="2000" i="1" dirty="0">
              <a:latin typeface="Bookman Old Style"/>
              <a:cs typeface="Bookman Old Style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35357" y="4845417"/>
            <a:ext cx="6025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Bookman Old Style"/>
                <a:cs typeface="Bookman Old Style"/>
              </a:rPr>
              <a:t>CURVATURA = MASSA-ENERGIA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5845627"/>
            <a:ext cx="9144000" cy="10123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" y="0"/>
            <a:ext cx="9144000" cy="101237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62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54" y="1148074"/>
            <a:ext cx="7724016" cy="48010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6091" y="382691"/>
            <a:ext cx="6712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Bookman Old Style"/>
                <a:cs typeface="Bookman Old Style"/>
              </a:rPr>
              <a:t>Prove </a:t>
            </a:r>
            <a:r>
              <a:rPr lang="en-US" sz="2400" i="1" dirty="0" err="1" smtClean="0">
                <a:latin typeface="Bookman Old Style"/>
                <a:cs typeface="Bookman Old Style"/>
              </a:rPr>
              <a:t>sperimentali</a:t>
            </a:r>
            <a:r>
              <a:rPr lang="en-US" sz="2400" i="1" dirty="0" smtClean="0">
                <a:latin typeface="Bookman Old Style"/>
                <a:cs typeface="Bookman Old Style"/>
              </a:rPr>
              <a:t> </a:t>
            </a:r>
            <a:r>
              <a:rPr lang="en-US" sz="2400" i="1" dirty="0" err="1" smtClean="0">
                <a:latin typeface="Bookman Old Style"/>
                <a:cs typeface="Bookman Old Style"/>
              </a:rPr>
              <a:t>della</a:t>
            </a:r>
            <a:r>
              <a:rPr lang="en-US" sz="2400" i="1" dirty="0" smtClean="0">
                <a:latin typeface="Bookman Old Style"/>
                <a:cs typeface="Bookman Old Style"/>
              </a:rPr>
              <a:t> </a:t>
            </a:r>
            <a:r>
              <a:rPr lang="en-US" sz="2400" i="1" dirty="0" err="1" smtClean="0">
                <a:latin typeface="Bookman Old Style"/>
                <a:cs typeface="Bookman Old Style"/>
              </a:rPr>
              <a:t>Relatività</a:t>
            </a:r>
            <a:r>
              <a:rPr lang="en-US" sz="2400" i="1" dirty="0" smtClean="0">
                <a:latin typeface="Bookman Old Style"/>
                <a:cs typeface="Bookman Old Style"/>
              </a:rPr>
              <a:t> </a:t>
            </a:r>
            <a:r>
              <a:rPr lang="en-US" sz="2400" i="1" dirty="0" err="1" smtClean="0">
                <a:latin typeface="Bookman Old Style"/>
                <a:cs typeface="Bookman Old Style"/>
              </a:rPr>
              <a:t>Generale</a:t>
            </a:r>
            <a:endParaRPr lang="en-US" sz="2400" i="1" dirty="0">
              <a:latin typeface="Bookman Old Style"/>
              <a:cs typeface="Bookman Old Style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3254" y="5970817"/>
            <a:ext cx="35199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rgbClr val="21764F"/>
                </a:solidFill>
                <a:latin typeface="Bookman Old Style"/>
                <a:cs typeface="Bookman Old Style"/>
              </a:rPr>
              <a:t>Kandinsky, </a:t>
            </a:r>
            <a:r>
              <a:rPr lang="en-US" sz="1400" i="1" dirty="0" err="1" smtClean="0">
                <a:solidFill>
                  <a:srgbClr val="21764F"/>
                </a:solidFill>
                <a:latin typeface="Bookman Old Style"/>
                <a:cs typeface="Bookman Old Style"/>
              </a:rPr>
              <a:t>Cerchi</a:t>
            </a:r>
            <a:r>
              <a:rPr lang="en-US" sz="1400" i="1" dirty="0" smtClean="0">
                <a:solidFill>
                  <a:srgbClr val="21764F"/>
                </a:solidFill>
                <a:latin typeface="Bookman Old Style"/>
                <a:cs typeface="Bookman Old Style"/>
              </a:rPr>
              <a:t> </a:t>
            </a:r>
            <a:r>
              <a:rPr lang="en-US" sz="1400" i="1" dirty="0">
                <a:solidFill>
                  <a:srgbClr val="21764F"/>
                </a:solidFill>
                <a:latin typeface="Bookman Old Style"/>
                <a:cs typeface="Bookman Old Style"/>
              </a:rPr>
              <a:t>in un </a:t>
            </a:r>
            <a:r>
              <a:rPr lang="en-US" sz="1400" i="1" dirty="0" err="1" smtClean="0">
                <a:solidFill>
                  <a:srgbClr val="21764F"/>
                </a:solidFill>
                <a:latin typeface="Bookman Old Style"/>
                <a:cs typeface="Bookman Old Style"/>
              </a:rPr>
              <a:t>cerchio</a:t>
            </a:r>
            <a:r>
              <a:rPr lang="en-US" sz="1400" i="1" dirty="0">
                <a:solidFill>
                  <a:srgbClr val="21764F"/>
                </a:solidFill>
                <a:latin typeface="Bookman Old Style"/>
                <a:cs typeface="Bookman Old Style"/>
              </a:rPr>
              <a:t> </a:t>
            </a:r>
            <a:r>
              <a:rPr lang="en-US" sz="1400" i="1" dirty="0" smtClean="0">
                <a:solidFill>
                  <a:srgbClr val="21764F"/>
                </a:solidFill>
                <a:latin typeface="Bookman Old Style"/>
                <a:cs typeface="Bookman Old Style"/>
              </a:rPr>
              <a:t>1923</a:t>
            </a:r>
            <a:endParaRPr lang="en-US" sz="1400" i="1" dirty="0">
              <a:solidFill>
                <a:srgbClr val="21764F"/>
              </a:solidFill>
              <a:latin typeface="Bookman Old Style"/>
              <a:cs typeface="Bookman Old Style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9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73749"/>
            <a:ext cx="9144000" cy="9842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46273" y="291584"/>
            <a:ext cx="5432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latin typeface="Bookman Old Style"/>
                <a:cs typeface="Bookman Old Style"/>
              </a:rPr>
              <a:t>Precessione</a:t>
            </a:r>
            <a:r>
              <a:rPr lang="en-US" sz="2400" i="1" dirty="0" smtClean="0">
                <a:latin typeface="Bookman Old Style"/>
                <a:cs typeface="Bookman Old Style"/>
              </a:rPr>
              <a:t> del </a:t>
            </a:r>
            <a:r>
              <a:rPr lang="en-US" sz="2400" i="1" dirty="0" err="1" smtClean="0">
                <a:latin typeface="Bookman Old Style"/>
                <a:cs typeface="Bookman Old Style"/>
              </a:rPr>
              <a:t>perielio</a:t>
            </a:r>
            <a:r>
              <a:rPr lang="en-US" sz="2400" i="1" dirty="0" smtClean="0">
                <a:latin typeface="Bookman Old Style"/>
                <a:cs typeface="Bookman Old Style"/>
              </a:rPr>
              <a:t> di </a:t>
            </a:r>
            <a:r>
              <a:rPr lang="en-US" sz="2400" i="1" dirty="0" err="1" smtClean="0">
                <a:latin typeface="Bookman Old Style"/>
                <a:cs typeface="Bookman Old Style"/>
              </a:rPr>
              <a:t>Mercurio</a:t>
            </a:r>
            <a:endParaRPr lang="en-US" sz="2400" i="1" dirty="0">
              <a:latin typeface="Bookman Old Style"/>
              <a:cs typeface="Bookman Old Style"/>
            </a:endParaRPr>
          </a:p>
        </p:txBody>
      </p:sp>
      <p:pic>
        <p:nvPicPr>
          <p:cNvPr id="8" name="Picture 7" descr="Precessing_Kepler_orbit_280frames_e0.6_smalle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031" y="2762249"/>
            <a:ext cx="3559969" cy="30956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7500" y="968693"/>
            <a:ext cx="3698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Bookman Old Style"/>
                <a:cs typeface="Bookman Old Style"/>
              </a:rPr>
              <a:t>Il </a:t>
            </a:r>
            <a:r>
              <a:rPr lang="en-US" sz="1600" i="1" dirty="0" err="1" smtClean="0">
                <a:latin typeface="Bookman Old Style"/>
                <a:cs typeface="Bookman Old Style"/>
              </a:rPr>
              <a:t>perielio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avanza</a:t>
            </a:r>
            <a:r>
              <a:rPr lang="en-US" sz="1600" i="1" dirty="0" smtClean="0">
                <a:latin typeface="Bookman Old Style"/>
                <a:cs typeface="Bookman Old Style"/>
              </a:rPr>
              <a:t> di 574’’ al </a:t>
            </a:r>
            <a:r>
              <a:rPr lang="en-US" sz="1600" i="1" dirty="0" err="1" smtClean="0">
                <a:latin typeface="Bookman Old Style"/>
                <a:cs typeface="Bookman Old Style"/>
              </a:rPr>
              <a:t>secolo</a:t>
            </a:r>
            <a:r>
              <a:rPr lang="en-US" sz="1600" i="1" dirty="0" smtClean="0">
                <a:latin typeface="Bookman Old Style"/>
                <a:cs typeface="Bookman Old Style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7500" y="2066051"/>
            <a:ext cx="66611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Bookman Old Style"/>
                <a:cs typeface="Bookman Old Style"/>
              </a:rPr>
              <a:t>La </a:t>
            </a:r>
            <a:r>
              <a:rPr lang="en-US" sz="1600" i="1" dirty="0" err="1" smtClean="0">
                <a:latin typeface="Bookman Old Style"/>
                <a:cs typeface="Bookman Old Style"/>
              </a:rPr>
              <a:t>differenza</a:t>
            </a:r>
            <a:r>
              <a:rPr lang="en-US" sz="1600" i="1" dirty="0" smtClean="0">
                <a:latin typeface="Bookman Old Style"/>
                <a:cs typeface="Bookman Old Style"/>
              </a:rPr>
              <a:t>, 43’’ al </a:t>
            </a:r>
            <a:r>
              <a:rPr lang="en-US" sz="1600" i="1" dirty="0" err="1" smtClean="0">
                <a:latin typeface="Bookman Old Style"/>
                <a:cs typeface="Bookman Old Style"/>
              </a:rPr>
              <a:t>secolo</a:t>
            </a:r>
            <a:r>
              <a:rPr lang="en-US" sz="1600" i="1" dirty="0" smtClean="0">
                <a:latin typeface="Bookman Old Style"/>
                <a:cs typeface="Bookman Old Style"/>
              </a:rPr>
              <a:t>, </a:t>
            </a:r>
            <a:r>
              <a:rPr lang="en-US" sz="1600" i="1" dirty="0" err="1">
                <a:latin typeface="Bookman Old Style"/>
                <a:cs typeface="Bookman Old Style"/>
              </a:rPr>
              <a:t>è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spiegata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dalla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Relatività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Generale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endParaRPr lang="en-US" sz="1600" i="1" dirty="0">
              <a:latin typeface="Bookman Old Style"/>
              <a:cs typeface="Bookman Old Style"/>
            </a:endParaRPr>
          </a:p>
          <a:p>
            <a:endParaRPr lang="en-US" sz="1600" i="1" dirty="0">
              <a:latin typeface="Bookman Old Style"/>
              <a:cs typeface="Bookman Old Style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2124" y="2825748"/>
            <a:ext cx="490537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Bookman Old Style"/>
                <a:cs typeface="Bookman Old Style"/>
              </a:rPr>
              <a:t>In </a:t>
            </a:r>
            <a:r>
              <a:rPr lang="en-US" sz="1600" i="1" dirty="0" err="1">
                <a:latin typeface="Bookman Old Style"/>
                <a:cs typeface="Bookman Old Style"/>
              </a:rPr>
              <a:t>una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lettera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che</a:t>
            </a:r>
            <a:r>
              <a:rPr lang="en-US" sz="1600" i="1" dirty="0">
                <a:latin typeface="Bookman Old Style"/>
                <a:cs typeface="Bookman Old Style"/>
              </a:rPr>
              <a:t> Einstein </a:t>
            </a:r>
            <a:r>
              <a:rPr lang="en-US" sz="1600" i="1" dirty="0" err="1" smtClean="0">
                <a:latin typeface="Bookman Old Style"/>
                <a:cs typeface="Bookman Old Style"/>
              </a:rPr>
              <a:t>scrive</a:t>
            </a:r>
            <a:r>
              <a:rPr lang="en-US" sz="1600" i="1" dirty="0" smtClean="0">
                <a:latin typeface="Bookman Old Style"/>
                <a:cs typeface="Bookman Old Style"/>
              </a:rPr>
              <a:t>,  </a:t>
            </a:r>
            <a:r>
              <a:rPr lang="en-US" sz="1600" i="1" dirty="0">
                <a:latin typeface="Bookman Old Style"/>
                <a:cs typeface="Bookman Old Style"/>
              </a:rPr>
              <a:t>verso </a:t>
            </a:r>
            <a:endParaRPr lang="en-US" sz="1600" i="1" dirty="0" smtClean="0">
              <a:effectLst/>
              <a:latin typeface="Bookman Old Style"/>
              <a:cs typeface="Bookman Old Style"/>
            </a:endParaRPr>
          </a:p>
          <a:p>
            <a:r>
              <a:rPr lang="it-IT" sz="1600" i="1" dirty="0" smtClean="0">
                <a:latin typeface="Bookman Old Style"/>
                <a:cs typeface="Bookman Old Style"/>
              </a:rPr>
              <a:t>la </a:t>
            </a:r>
            <a:r>
              <a:rPr lang="it-IT" sz="1600" i="1" dirty="0">
                <a:latin typeface="Bookman Old Style"/>
                <a:cs typeface="Bookman Old Style"/>
              </a:rPr>
              <a:t>fine del </a:t>
            </a:r>
            <a:r>
              <a:rPr lang="it-IT" sz="1600" i="1" dirty="0" smtClean="0">
                <a:latin typeface="Bookman Old Style"/>
                <a:cs typeface="Bookman Old Style"/>
              </a:rPr>
              <a:t>1915, </a:t>
            </a:r>
            <a:r>
              <a:rPr lang="it-IT" sz="1600" i="1" dirty="0">
                <a:latin typeface="Bookman Old Style"/>
                <a:cs typeface="Bookman Old Style"/>
              </a:rPr>
              <a:t>a </a:t>
            </a:r>
            <a:r>
              <a:rPr lang="it-IT" sz="1600" i="1" dirty="0" err="1" smtClean="0">
                <a:latin typeface="Bookman Old Style"/>
                <a:cs typeface="Bookman Old Style"/>
              </a:rPr>
              <a:t>Sommerfeld</a:t>
            </a:r>
            <a:r>
              <a:rPr lang="it-IT" sz="1600" i="1" dirty="0" smtClean="0">
                <a:latin typeface="Bookman Old Style"/>
                <a:cs typeface="Bookman Old Style"/>
              </a:rPr>
              <a:t> dice: </a:t>
            </a:r>
            <a:endParaRPr lang="it-IT" sz="1600" i="1" dirty="0" smtClean="0">
              <a:effectLst/>
              <a:latin typeface="Bookman Old Style"/>
              <a:cs typeface="Bookman Old Style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2124" y="3762375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it-IT" sz="1600" i="1" dirty="0" smtClean="0">
                <a:solidFill>
                  <a:srgbClr val="21764F"/>
                </a:solidFill>
                <a:latin typeface="Bookman Old Style"/>
                <a:cs typeface="Bookman Old Style"/>
              </a:rPr>
              <a:t>“L’ultimo mese è stato uno dei più intensi della mia vita. Quello che mi rende così felice non è solo il fatto  che la teoria di Newton si ottiene come prima approssimazione, ma che la precessione del perielio di Mercurio si ottiene come seconda approssimazione”</a:t>
            </a:r>
            <a:endParaRPr lang="it-IT" sz="1600" i="1" dirty="0">
              <a:solidFill>
                <a:srgbClr val="21764F"/>
              </a:solidFill>
              <a:latin typeface="Bookman Old Style"/>
              <a:cs typeface="Bookman Old Style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17499" y="1419720"/>
            <a:ext cx="855662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>
                <a:latin typeface="Bookman Old Style"/>
                <a:cs typeface="Bookman Old Style"/>
              </a:rPr>
              <a:t>Di </a:t>
            </a:r>
            <a:r>
              <a:rPr lang="en-US" sz="1600" i="1" dirty="0" err="1" smtClean="0">
                <a:latin typeface="Bookman Old Style"/>
                <a:cs typeface="Bookman Old Style"/>
              </a:rPr>
              <a:t>questi</a:t>
            </a:r>
            <a:r>
              <a:rPr lang="en-US" sz="1600" i="1" dirty="0" smtClean="0">
                <a:latin typeface="Bookman Old Style"/>
                <a:cs typeface="Bookman Old Style"/>
              </a:rPr>
              <a:t>, 531’’ </a:t>
            </a:r>
            <a:r>
              <a:rPr lang="en-US" sz="1600" i="1" dirty="0" err="1" smtClean="0">
                <a:latin typeface="Bookman Old Style"/>
                <a:cs typeface="Bookman Old Style"/>
              </a:rPr>
              <a:t>sono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dovuti</a:t>
            </a:r>
            <a:r>
              <a:rPr lang="en-US" sz="1600" i="1" dirty="0" smtClean="0">
                <a:latin typeface="Bookman Old Style"/>
                <a:cs typeface="Bookman Old Style"/>
              </a:rPr>
              <a:t> a </a:t>
            </a:r>
            <a:r>
              <a:rPr lang="en-US" sz="1600" i="1" dirty="0" err="1" smtClean="0">
                <a:latin typeface="Bookman Old Style"/>
                <a:cs typeface="Bookman Old Style"/>
              </a:rPr>
              <a:t>perturbazioni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</a:p>
          <a:p>
            <a:r>
              <a:rPr lang="en-US" sz="1600" i="1" dirty="0" err="1">
                <a:latin typeface="Bookman Old Style"/>
                <a:cs typeface="Bookman Old Style"/>
              </a:rPr>
              <a:t>g</a:t>
            </a:r>
            <a:r>
              <a:rPr lang="en-US" sz="1600" i="1" dirty="0" err="1" smtClean="0">
                <a:latin typeface="Bookman Old Style"/>
                <a:cs typeface="Bookman Old Style"/>
              </a:rPr>
              <a:t>ravitazionali</a:t>
            </a:r>
            <a:r>
              <a:rPr lang="en-US" sz="1600" i="1" dirty="0" smtClean="0">
                <a:latin typeface="Bookman Old Style"/>
                <a:cs typeface="Bookman Old Style"/>
              </a:rPr>
              <a:t> da parte di </a:t>
            </a:r>
            <a:r>
              <a:rPr lang="en-US" sz="1600" i="1" dirty="0" err="1" smtClean="0">
                <a:latin typeface="Bookman Old Style"/>
                <a:cs typeface="Bookman Old Style"/>
              </a:rPr>
              <a:t>altri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pianeti</a:t>
            </a:r>
            <a:r>
              <a:rPr lang="en-US" sz="1600" i="1" dirty="0" smtClean="0">
                <a:latin typeface="Bookman Old Style"/>
                <a:cs typeface="Bookman Old Style"/>
              </a:rPr>
              <a:t>, </a:t>
            </a:r>
            <a:r>
              <a:rPr lang="en-US" sz="1600" i="1" dirty="0" err="1" smtClean="0">
                <a:latin typeface="Bookman Old Style"/>
                <a:cs typeface="Bookman Old Style"/>
              </a:rPr>
              <a:t>sopratutto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Venere</a:t>
            </a:r>
            <a:r>
              <a:rPr lang="en-US" sz="1600" i="1" dirty="0" smtClean="0">
                <a:latin typeface="Bookman Old Style"/>
                <a:cs typeface="Bookman Old Style"/>
              </a:rPr>
              <a:t>,  Terra e </a:t>
            </a:r>
            <a:r>
              <a:rPr lang="en-US" sz="1600" i="1" dirty="0" err="1" smtClean="0">
                <a:latin typeface="Bookman Old Style"/>
                <a:cs typeface="Bookman Old Style"/>
              </a:rPr>
              <a:t>Giove</a:t>
            </a:r>
            <a:endParaRPr lang="en-US" sz="1600" i="1" dirty="0">
              <a:latin typeface="Bookman Old Style"/>
              <a:cs typeface="Bookman Old Style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85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943002" y="2942998"/>
            <a:ext cx="6858002" cy="971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33674" y="291584"/>
            <a:ext cx="3555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latin typeface="Bookman Old Style"/>
                <a:cs typeface="Bookman Old Style"/>
              </a:rPr>
              <a:t>Deflessione</a:t>
            </a:r>
            <a:r>
              <a:rPr lang="en-US" sz="2400" i="1" dirty="0" smtClean="0">
                <a:latin typeface="Bookman Old Style"/>
                <a:cs typeface="Bookman Old Style"/>
              </a:rPr>
              <a:t> </a:t>
            </a:r>
            <a:r>
              <a:rPr lang="en-US" sz="2400" i="1" dirty="0" err="1" smtClean="0">
                <a:latin typeface="Bookman Old Style"/>
                <a:cs typeface="Bookman Old Style"/>
              </a:rPr>
              <a:t>della</a:t>
            </a:r>
            <a:r>
              <a:rPr lang="en-US" sz="2400" i="1" dirty="0" smtClean="0">
                <a:latin typeface="Bookman Old Style"/>
                <a:cs typeface="Bookman Old Style"/>
              </a:rPr>
              <a:t> </a:t>
            </a:r>
            <a:r>
              <a:rPr lang="en-US" sz="2400" i="1" dirty="0" err="1" smtClean="0">
                <a:latin typeface="Bookman Old Style"/>
                <a:cs typeface="Bookman Old Style"/>
              </a:rPr>
              <a:t>luce</a:t>
            </a:r>
            <a:endParaRPr lang="en-US" sz="2400" i="1" dirty="0">
              <a:latin typeface="Bookman Old Style"/>
              <a:cs typeface="Bookman Old Styl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72722" y="958334"/>
            <a:ext cx="7696653" cy="11716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0000"/>
              </a:lnSpc>
              <a:buFont typeface="Wingdings" charset="2"/>
              <a:buChar char="§"/>
            </a:pPr>
            <a:r>
              <a:rPr lang="en-US" sz="1600" i="1" dirty="0" err="1" smtClean="0">
                <a:latin typeface="Bookman Old Style"/>
                <a:cs typeface="Bookman Old Style"/>
              </a:rPr>
              <a:t>Nel</a:t>
            </a:r>
            <a:r>
              <a:rPr lang="en-US" sz="1600" i="1" dirty="0" smtClean="0">
                <a:latin typeface="Bookman Old Style"/>
                <a:cs typeface="Bookman Old Style"/>
              </a:rPr>
              <a:t> 1919, </a:t>
            </a:r>
            <a:r>
              <a:rPr lang="en-US" sz="1600" i="1" dirty="0" err="1" smtClean="0">
                <a:latin typeface="Bookman Old Style"/>
                <a:cs typeface="Bookman Old Style"/>
              </a:rPr>
              <a:t>durante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un'eclissi</a:t>
            </a:r>
            <a:r>
              <a:rPr lang="en-US" sz="1600" i="1" dirty="0" smtClean="0">
                <a:latin typeface="Bookman Old Style"/>
                <a:cs typeface="Bookman Old Style"/>
              </a:rPr>
              <a:t> di Sole, </a:t>
            </a:r>
            <a:r>
              <a:rPr lang="en-US" sz="1600" i="1" dirty="0" err="1" smtClean="0">
                <a:latin typeface="Bookman Old Style"/>
                <a:cs typeface="Bookman Old Style"/>
              </a:rPr>
              <a:t>l'equipe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guidata</a:t>
            </a:r>
            <a:r>
              <a:rPr lang="en-US" sz="1600" i="1" dirty="0" smtClean="0">
                <a:latin typeface="Bookman Old Style"/>
                <a:cs typeface="Bookman Old Style"/>
              </a:rPr>
              <a:t> da Arthur </a:t>
            </a:r>
            <a:r>
              <a:rPr lang="en-US" sz="1600" i="1" dirty="0" err="1" smtClean="0">
                <a:latin typeface="Bookman Old Style"/>
                <a:cs typeface="Bookman Old Style"/>
              </a:rPr>
              <a:t>Eddington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osservò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che</a:t>
            </a:r>
            <a:r>
              <a:rPr lang="en-US" sz="1600" i="1" dirty="0" smtClean="0">
                <a:latin typeface="Bookman Old Style"/>
                <a:cs typeface="Bookman Old Style"/>
              </a:rPr>
              <a:t> la </a:t>
            </a:r>
            <a:r>
              <a:rPr lang="en-US" sz="1600" i="1" dirty="0" err="1" smtClean="0">
                <a:latin typeface="Bookman Old Style"/>
                <a:cs typeface="Bookman Old Style"/>
              </a:rPr>
              <a:t>luce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delle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stelle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nei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pressi</a:t>
            </a:r>
            <a:r>
              <a:rPr lang="en-US" sz="1600" i="1" dirty="0" smtClean="0">
                <a:latin typeface="Bookman Old Style"/>
                <a:cs typeface="Bookman Old Style"/>
              </a:rPr>
              <a:t> del disco </a:t>
            </a:r>
            <a:r>
              <a:rPr lang="en-US" sz="1600" i="1" dirty="0" err="1" smtClean="0">
                <a:latin typeface="Bookman Old Style"/>
                <a:cs typeface="Bookman Old Style"/>
              </a:rPr>
              <a:t>solare</a:t>
            </a:r>
            <a:r>
              <a:rPr lang="en-US" sz="1600" i="1" dirty="0" smtClean="0">
                <a:latin typeface="Bookman Old Style"/>
                <a:cs typeface="Bookman Old Style"/>
              </a:rPr>
              <a:t> era </a:t>
            </a:r>
            <a:r>
              <a:rPr lang="en-US" sz="1600" i="1" dirty="0" err="1" smtClean="0">
                <a:latin typeface="Bookman Old Style"/>
                <a:cs typeface="Bookman Old Style"/>
              </a:rPr>
              <a:t>leggermente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deviata</a:t>
            </a:r>
            <a:r>
              <a:rPr lang="en-US" sz="1600" i="1" dirty="0" smtClean="0">
                <a:latin typeface="Bookman Old Style"/>
                <a:cs typeface="Bookman Old Style"/>
              </a:rPr>
              <a:t>, </a:t>
            </a:r>
            <a:r>
              <a:rPr lang="en-US" sz="1600" i="1" dirty="0" err="1" smtClean="0">
                <a:latin typeface="Bookman Old Style"/>
                <a:cs typeface="Bookman Old Style"/>
              </a:rPr>
              <a:t>dato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che</a:t>
            </a:r>
            <a:r>
              <a:rPr lang="en-US" sz="1600" i="1" dirty="0" smtClean="0">
                <a:latin typeface="Bookman Old Style"/>
                <a:cs typeface="Bookman Old Style"/>
              </a:rPr>
              <a:t> le </a:t>
            </a:r>
            <a:r>
              <a:rPr lang="en-US" sz="1600" i="1" dirty="0" err="1" smtClean="0">
                <a:latin typeface="Bookman Old Style"/>
                <a:cs typeface="Bookman Old Style"/>
              </a:rPr>
              <a:t>stelle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apparivano</a:t>
            </a:r>
            <a:r>
              <a:rPr lang="en-US" sz="1600" i="1" dirty="0" smtClean="0">
                <a:latin typeface="Bookman Old Style"/>
                <a:cs typeface="Bookman Old Style"/>
              </a:rPr>
              <a:t> in </a:t>
            </a:r>
            <a:r>
              <a:rPr lang="en-US" sz="1600" i="1" dirty="0" err="1" smtClean="0">
                <a:latin typeface="Bookman Old Style"/>
                <a:cs typeface="Bookman Old Style"/>
              </a:rPr>
              <a:t>posizioni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spostate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rispetto</a:t>
            </a:r>
            <a:r>
              <a:rPr lang="en-US" sz="1600" i="1" dirty="0" smtClean="0">
                <a:latin typeface="Bookman Old Style"/>
                <a:cs typeface="Bookman Old Style"/>
              </a:rPr>
              <a:t> al </a:t>
            </a:r>
            <a:r>
              <a:rPr lang="en-US" sz="1600" i="1" dirty="0" err="1" smtClean="0">
                <a:latin typeface="Bookman Old Style"/>
                <a:cs typeface="Bookman Old Style"/>
              </a:rPr>
              <a:t>caso</a:t>
            </a:r>
            <a:r>
              <a:rPr lang="en-US" sz="1600" i="1" dirty="0" smtClean="0">
                <a:latin typeface="Bookman Old Style"/>
                <a:cs typeface="Bookman Old Style"/>
              </a:rPr>
              <a:t> in cui </a:t>
            </a:r>
            <a:r>
              <a:rPr lang="en-US" sz="1600" i="1" dirty="0" err="1" smtClean="0">
                <a:latin typeface="Bookman Old Style"/>
                <a:cs typeface="Bookman Old Style"/>
              </a:rPr>
              <a:t>erano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osservate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usualmente</a:t>
            </a:r>
            <a:r>
              <a:rPr lang="en-US" sz="1600" i="1" dirty="0" smtClean="0">
                <a:latin typeface="Bookman Old Style"/>
                <a:cs typeface="Bookman Old Style"/>
              </a:rPr>
              <a:t>.</a:t>
            </a:r>
            <a:endParaRPr lang="en-US" sz="1600" i="1" dirty="0">
              <a:latin typeface="Bookman Old Style"/>
              <a:cs typeface="Bookman Old Styl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72722" y="2179914"/>
            <a:ext cx="7267543" cy="629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Wingdings" charset="2"/>
              <a:buChar char="§"/>
            </a:pPr>
            <a:r>
              <a:rPr lang="en-US" sz="1600" i="1" dirty="0" smtClean="0">
                <a:latin typeface="Bookman Old Style"/>
                <a:cs typeface="Bookman Old Style"/>
              </a:rPr>
              <a:t>Newton e Laplace </a:t>
            </a:r>
            <a:r>
              <a:rPr lang="en-US" sz="1600" i="1" dirty="0" err="1" smtClean="0">
                <a:latin typeface="Bookman Old Style"/>
                <a:cs typeface="Bookman Old Style"/>
              </a:rPr>
              <a:t>avevano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già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previsto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l’effetto</a:t>
            </a:r>
            <a:r>
              <a:rPr lang="en-US" sz="1600" i="1" dirty="0" smtClean="0">
                <a:latin typeface="Bookman Old Style"/>
                <a:cs typeface="Bookman Old Style"/>
              </a:rPr>
              <a:t>. Ma </a:t>
            </a:r>
            <a:r>
              <a:rPr lang="en-US" sz="1600" i="1" dirty="0" err="1" smtClean="0">
                <a:latin typeface="Bookman Old Style"/>
                <a:cs typeface="Bookman Old Style"/>
              </a:rPr>
              <a:t>il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calcolo</a:t>
            </a:r>
            <a:r>
              <a:rPr lang="en-US" sz="1600" i="1" dirty="0" smtClean="0">
                <a:latin typeface="Bookman Old Style"/>
                <a:cs typeface="Bookman Old Style"/>
              </a:rPr>
              <a:t> di Einstein </a:t>
            </a:r>
            <a:r>
              <a:rPr lang="en-US" sz="1600" i="1" dirty="0" err="1" smtClean="0">
                <a:latin typeface="Bookman Old Style"/>
                <a:cs typeface="Bookman Old Style"/>
              </a:rPr>
              <a:t>è</a:t>
            </a:r>
            <a:r>
              <a:rPr lang="en-US" sz="1600" i="1" dirty="0" smtClean="0">
                <a:latin typeface="Bookman Old Style"/>
                <a:cs typeface="Bookman Old Style"/>
              </a:rPr>
              <a:t> ESATTO!</a:t>
            </a:r>
            <a:endParaRPr lang="en-US" sz="1600" i="1" dirty="0">
              <a:latin typeface="Bookman Old Style"/>
              <a:cs typeface="Bookman Old Style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26" y="4889498"/>
            <a:ext cx="2238374" cy="19685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37672" y="4259667"/>
            <a:ext cx="409508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 smtClean="0">
                <a:latin typeface="Bookman Old Style"/>
                <a:cs typeface="Bookman Old Style"/>
              </a:rPr>
              <a:t>Campo </a:t>
            </a:r>
            <a:r>
              <a:rPr lang="en-US" sz="1600" b="1" i="1" dirty="0" err="1" smtClean="0">
                <a:latin typeface="Bookman Old Style"/>
                <a:cs typeface="Bookman Old Style"/>
              </a:rPr>
              <a:t>gravitazionale</a:t>
            </a:r>
            <a:r>
              <a:rPr lang="en-US" sz="1600" b="1" i="1" dirty="0" smtClean="0">
                <a:latin typeface="Bookman Old Style"/>
                <a:cs typeface="Bookman Old Style"/>
              </a:rPr>
              <a:t> </a:t>
            </a:r>
            <a:r>
              <a:rPr lang="en-US" sz="1600" b="1" i="1" dirty="0" err="1" smtClean="0">
                <a:latin typeface="Bookman Old Style"/>
                <a:cs typeface="Bookman Old Style"/>
              </a:rPr>
              <a:t>si</a:t>
            </a:r>
            <a:r>
              <a:rPr lang="en-US" sz="1600" b="1" i="1" dirty="0" smtClean="0">
                <a:latin typeface="Bookman Old Style"/>
                <a:cs typeface="Bookman Old Style"/>
              </a:rPr>
              <a:t> </a:t>
            </a:r>
            <a:r>
              <a:rPr lang="en-US" sz="1600" b="1" i="1" dirty="0" err="1" smtClean="0">
                <a:latin typeface="Bookman Old Style"/>
                <a:cs typeface="Bookman Old Style"/>
              </a:rPr>
              <a:t>comporta</a:t>
            </a:r>
            <a:r>
              <a:rPr lang="en-US" sz="1600" b="1" i="1" dirty="0" smtClean="0">
                <a:latin typeface="Bookman Old Style"/>
                <a:cs typeface="Bookman Old Style"/>
              </a:rPr>
              <a:t> come un mezzo </a:t>
            </a:r>
            <a:r>
              <a:rPr lang="en-US" sz="1600" b="1" i="1" dirty="0" err="1" smtClean="0">
                <a:latin typeface="Bookman Old Style"/>
                <a:cs typeface="Bookman Old Style"/>
              </a:rPr>
              <a:t>otticamente</a:t>
            </a:r>
            <a:r>
              <a:rPr lang="en-US" sz="1600" b="1" i="1" dirty="0" smtClean="0">
                <a:latin typeface="Bookman Old Style"/>
                <a:cs typeface="Bookman Old Style"/>
              </a:rPr>
              <a:t> </a:t>
            </a:r>
            <a:r>
              <a:rPr lang="en-US" sz="1600" b="1" i="1" dirty="0" err="1" smtClean="0">
                <a:latin typeface="Bookman Old Style"/>
                <a:cs typeface="Bookman Old Style"/>
              </a:rPr>
              <a:t>attivo</a:t>
            </a:r>
            <a:r>
              <a:rPr lang="en-US" sz="1600" i="1" dirty="0" smtClean="0">
                <a:latin typeface="Bookman Old Style"/>
                <a:cs typeface="Bookman Old Style"/>
              </a:rPr>
              <a:t>.</a:t>
            </a:r>
            <a:endParaRPr lang="en-US" sz="1600" i="1" dirty="0">
              <a:latin typeface="Bookman Old Style"/>
              <a:cs typeface="Bookman Old Style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72722" y="3054196"/>
            <a:ext cx="7267543" cy="11716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0000"/>
              </a:lnSpc>
              <a:buFont typeface="Wingdings" charset="2"/>
              <a:buChar char="§"/>
            </a:pPr>
            <a:r>
              <a:rPr lang="en-US" sz="1600" i="1" dirty="0" smtClean="0">
                <a:latin typeface="Bookman Old Style"/>
                <a:cs typeface="Bookman Old Style"/>
              </a:rPr>
              <a:t>La </a:t>
            </a:r>
            <a:r>
              <a:rPr lang="en-US" sz="1600" b="1" i="1" dirty="0" err="1" smtClean="0">
                <a:latin typeface="Bookman Old Style"/>
                <a:cs typeface="Bookman Old Style"/>
              </a:rPr>
              <a:t>lente</a:t>
            </a:r>
            <a:r>
              <a:rPr lang="en-US" sz="1600" b="1" i="1" dirty="0" smtClean="0">
                <a:latin typeface="Bookman Old Style"/>
                <a:cs typeface="Bookman Old Style"/>
              </a:rPr>
              <a:t> </a:t>
            </a:r>
            <a:r>
              <a:rPr lang="en-US" sz="1600" b="1" i="1" dirty="0" err="1" smtClean="0">
                <a:latin typeface="Bookman Old Style"/>
                <a:cs typeface="Bookman Old Style"/>
              </a:rPr>
              <a:t>gravitazionale</a:t>
            </a:r>
            <a:r>
              <a:rPr lang="en-US" sz="1600" b="1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è</a:t>
            </a:r>
            <a:r>
              <a:rPr lang="en-US" sz="1600" i="1" dirty="0" smtClean="0">
                <a:latin typeface="Bookman Old Style"/>
                <a:cs typeface="Bookman Old Style"/>
              </a:rPr>
              <a:t> un </a:t>
            </a:r>
            <a:r>
              <a:rPr lang="en-US" sz="1600" i="1" dirty="0" err="1" smtClean="0">
                <a:latin typeface="Bookman Old Style"/>
                <a:cs typeface="Bookman Old Style"/>
              </a:rPr>
              <a:t>fenomeno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caratterizzato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dalla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deflessione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della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radiazione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emessa</a:t>
            </a:r>
            <a:r>
              <a:rPr lang="en-US" sz="1600" i="1" dirty="0" smtClean="0">
                <a:latin typeface="Bookman Old Style"/>
                <a:cs typeface="Bookman Old Style"/>
              </a:rPr>
              <a:t> da </a:t>
            </a:r>
            <a:r>
              <a:rPr lang="en-US" sz="1600" i="1" dirty="0" err="1" smtClean="0">
                <a:latin typeface="Bookman Old Style"/>
                <a:cs typeface="Bookman Old Style"/>
              </a:rPr>
              <a:t>una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sorgente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luminosa</a:t>
            </a:r>
            <a:r>
              <a:rPr lang="en-US" sz="1600" i="1" dirty="0" smtClean="0">
                <a:latin typeface="Bookman Old Style"/>
                <a:cs typeface="Bookman Old Style"/>
              </a:rPr>
              <a:t> a </a:t>
            </a:r>
            <a:r>
              <a:rPr lang="en-US" sz="1600" i="1" dirty="0" err="1" smtClean="0">
                <a:latin typeface="Bookman Old Style"/>
                <a:cs typeface="Bookman Old Style"/>
              </a:rPr>
              <a:t>causa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della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presenza</a:t>
            </a:r>
            <a:r>
              <a:rPr lang="en-US" sz="1600" i="1" dirty="0" smtClean="0">
                <a:latin typeface="Bookman Old Style"/>
                <a:cs typeface="Bookman Old Style"/>
              </a:rPr>
              <a:t> di </a:t>
            </a:r>
            <a:r>
              <a:rPr lang="en-US" sz="1600" i="1" dirty="0" err="1" smtClean="0">
                <a:latin typeface="Bookman Old Style"/>
                <a:cs typeface="Bookman Old Style"/>
              </a:rPr>
              <a:t>una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massa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posta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tra</a:t>
            </a:r>
            <a:r>
              <a:rPr lang="en-US" sz="1600" i="1" dirty="0" smtClean="0">
                <a:latin typeface="Bookman Old Style"/>
                <a:cs typeface="Bookman Old Style"/>
              </a:rPr>
              <a:t> la </a:t>
            </a:r>
            <a:r>
              <a:rPr lang="en-US" sz="1600" i="1" dirty="0" err="1" smtClean="0">
                <a:latin typeface="Bookman Old Style"/>
                <a:cs typeface="Bookman Old Style"/>
              </a:rPr>
              <a:t>sorgente</a:t>
            </a:r>
            <a:r>
              <a:rPr lang="en-US" sz="1600" i="1" dirty="0" smtClean="0">
                <a:latin typeface="Bookman Old Style"/>
                <a:cs typeface="Bookman Old Style"/>
              </a:rPr>
              <a:t> e </a:t>
            </a:r>
            <a:r>
              <a:rPr lang="en-US" sz="1600" i="1" dirty="0" err="1" smtClean="0">
                <a:latin typeface="Bookman Old Style"/>
                <a:cs typeface="Bookman Old Style"/>
              </a:rPr>
              <a:t>l'osservatore</a:t>
            </a:r>
            <a:r>
              <a:rPr lang="en-US" sz="1600" i="1" dirty="0" smtClean="0">
                <a:latin typeface="Bookman Old Style"/>
                <a:cs typeface="Bookman Old Style"/>
              </a:rPr>
              <a:t>. </a:t>
            </a:r>
            <a:endParaRPr lang="en-US" sz="1600" i="1" dirty="0">
              <a:latin typeface="Bookman Old Style"/>
              <a:cs typeface="Bookman Old Style"/>
            </a:endParaRPr>
          </a:p>
        </p:txBody>
      </p:sp>
      <p:pic>
        <p:nvPicPr>
          <p:cNvPr id="12" name="Picture 11" descr="Black_hole_lensing_web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99" y="4965436"/>
            <a:ext cx="2365673" cy="1913263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4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229000" y="2942998"/>
            <a:ext cx="6858002" cy="971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93924" y="291584"/>
            <a:ext cx="4170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latin typeface="Bookman Old Style"/>
                <a:cs typeface="Bookman Old Style"/>
              </a:rPr>
              <a:t>S</a:t>
            </a:r>
            <a:r>
              <a:rPr lang="en-US" sz="2400" i="1" dirty="0" err="1" smtClean="0">
                <a:latin typeface="Bookman Old Style"/>
                <a:cs typeface="Bookman Old Style"/>
              </a:rPr>
              <a:t>postamento</a:t>
            </a:r>
            <a:r>
              <a:rPr lang="en-US" sz="2400" i="1" dirty="0" smtClean="0">
                <a:latin typeface="Bookman Old Style"/>
                <a:cs typeface="Bookman Old Style"/>
              </a:rPr>
              <a:t> verso </a:t>
            </a:r>
            <a:r>
              <a:rPr lang="en-US" sz="2400" i="1" dirty="0" err="1" smtClean="0">
                <a:latin typeface="Bookman Old Style"/>
                <a:cs typeface="Bookman Old Style"/>
              </a:rPr>
              <a:t>il</a:t>
            </a:r>
            <a:r>
              <a:rPr lang="en-US" sz="2400" i="1" dirty="0" smtClean="0">
                <a:latin typeface="Bookman Old Style"/>
                <a:cs typeface="Bookman Old Style"/>
              </a:rPr>
              <a:t> </a:t>
            </a:r>
            <a:r>
              <a:rPr lang="en-US" sz="2400" i="1" dirty="0" err="1" smtClean="0">
                <a:latin typeface="Bookman Old Style"/>
                <a:cs typeface="Bookman Old Style"/>
              </a:rPr>
              <a:t>rosso</a:t>
            </a:r>
            <a:r>
              <a:rPr lang="en-US" sz="2400" i="1" dirty="0" smtClean="0">
                <a:latin typeface="Bookman Old Style"/>
                <a:cs typeface="Bookman Old Style"/>
              </a:rPr>
              <a:t> </a:t>
            </a:r>
            <a:endParaRPr lang="en-US" sz="2400" i="1" dirty="0">
              <a:latin typeface="Bookman Old Style"/>
              <a:cs typeface="Bookman Old Style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6266" y="4015266"/>
            <a:ext cx="78243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charset="2"/>
              <a:buChar char="§"/>
            </a:pPr>
            <a:r>
              <a:rPr lang="en-US" sz="14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D</a:t>
            </a:r>
            <a:r>
              <a:rPr lang="en-US" sz="1600" i="1" dirty="0" err="1" smtClean="0">
                <a:latin typeface="Bookman Old Style"/>
                <a:cs typeface="Bookman Old Style"/>
              </a:rPr>
              <a:t>efinitivamente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verificato</a:t>
            </a:r>
            <a:r>
              <a:rPr lang="en-US" sz="1600" i="1" dirty="0" smtClean="0">
                <a:latin typeface="Bookman Old Style"/>
                <a:cs typeface="Bookman Old Style"/>
              </a:rPr>
              <a:t>  </a:t>
            </a:r>
            <a:r>
              <a:rPr lang="en-US" sz="1600" i="1" dirty="0" err="1" smtClean="0">
                <a:latin typeface="Bookman Old Style"/>
                <a:cs typeface="Bookman Old Style"/>
              </a:rPr>
              <a:t>nel</a:t>
            </a:r>
            <a:r>
              <a:rPr lang="en-US" sz="1600" i="1" dirty="0" smtClean="0">
                <a:latin typeface="Bookman Old Style"/>
                <a:cs typeface="Bookman Old Style"/>
              </a:rPr>
              <a:t> 1959 da </a:t>
            </a:r>
            <a:r>
              <a:rPr lang="en-US" sz="1600" b="1" i="1" dirty="0" smtClean="0">
                <a:latin typeface="Bookman Old Style"/>
                <a:cs typeface="Bookman Old Style"/>
              </a:rPr>
              <a:t>Pound</a:t>
            </a:r>
            <a:r>
              <a:rPr lang="en-US" sz="1600" b="1" i="1" dirty="0" smtClean="0">
                <a:solidFill>
                  <a:schemeClr val="accent3">
                    <a:lumMod val="50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n-US" sz="1600" i="1" dirty="0" smtClean="0">
                <a:latin typeface="Bookman Old Style"/>
                <a:cs typeface="Bookman Old Style"/>
              </a:rPr>
              <a:t>e</a:t>
            </a:r>
            <a:r>
              <a:rPr lang="en-US" sz="1600" b="1" i="1" dirty="0" smtClean="0">
                <a:solidFill>
                  <a:schemeClr val="accent3">
                    <a:lumMod val="50000"/>
                  </a:schemeClr>
                </a:solidFill>
                <a:latin typeface="Bookman Old Style"/>
                <a:cs typeface="Bookman Old Style"/>
              </a:rPr>
              <a:t>  </a:t>
            </a:r>
            <a:r>
              <a:rPr lang="en-US" sz="1600" b="1" i="1" dirty="0" err="1" smtClean="0">
                <a:latin typeface="Bookman Old Style"/>
                <a:cs typeface="Bookman Old Style"/>
              </a:rPr>
              <a:t>Rebka</a:t>
            </a:r>
            <a:r>
              <a:rPr lang="en-US" sz="1600" b="1" i="1" dirty="0" smtClean="0">
                <a:solidFill>
                  <a:schemeClr val="accent3">
                    <a:lumMod val="50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che</a:t>
            </a:r>
            <a:r>
              <a:rPr lang="en-US" sz="1600" b="1" i="1" dirty="0" smtClean="0">
                <a:solidFill>
                  <a:schemeClr val="accent3">
                    <a:lumMod val="50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misurono</a:t>
            </a:r>
            <a:r>
              <a:rPr lang="en-US" sz="1600" i="1" dirty="0" smtClean="0">
                <a:latin typeface="Bookman Old Style"/>
                <a:cs typeface="Bookman Old Style"/>
              </a:rPr>
              <a:t> lo </a:t>
            </a:r>
            <a:r>
              <a:rPr lang="en-US" sz="1600" i="1" dirty="0" err="1" smtClean="0">
                <a:latin typeface="Bookman Old Style"/>
                <a:cs typeface="Bookman Old Style"/>
              </a:rPr>
              <a:t>spostamento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relativo</a:t>
            </a:r>
            <a:r>
              <a:rPr lang="en-US" sz="1600" i="1" dirty="0" smtClean="0">
                <a:latin typeface="Bookman Old Style"/>
                <a:cs typeface="Bookman Old Style"/>
              </a:rPr>
              <a:t> verso </a:t>
            </a:r>
            <a:r>
              <a:rPr lang="en-US" sz="1600" i="1" dirty="0" err="1" smtClean="0">
                <a:latin typeface="Bookman Old Style"/>
                <a:cs typeface="Bookman Old Style"/>
              </a:rPr>
              <a:t>il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rosso</a:t>
            </a:r>
            <a:r>
              <a:rPr lang="en-US" sz="1600" i="1" dirty="0" smtClean="0">
                <a:latin typeface="Bookman Old Style"/>
                <a:cs typeface="Bookman Old Style"/>
              </a:rPr>
              <a:t> di due </a:t>
            </a:r>
            <a:r>
              <a:rPr lang="en-US" sz="1600" i="1" dirty="0" err="1" smtClean="0">
                <a:latin typeface="Bookman Old Style"/>
                <a:cs typeface="Bookman Old Style"/>
              </a:rPr>
              <a:t>sorgenti</a:t>
            </a:r>
            <a:r>
              <a:rPr lang="en-US" sz="1600" i="1" dirty="0" smtClean="0">
                <a:latin typeface="Bookman Old Style"/>
                <a:cs typeface="Bookman Old Style"/>
              </a:rPr>
              <a:t> situate in </a:t>
            </a:r>
            <a:r>
              <a:rPr lang="en-US" sz="1600" i="1" dirty="0" err="1" smtClean="0">
                <a:latin typeface="Bookman Old Style"/>
                <a:cs typeface="Bookman Old Style"/>
              </a:rPr>
              <a:t>cima</a:t>
            </a:r>
            <a:r>
              <a:rPr lang="en-US" sz="1600" i="1" dirty="0" smtClean="0">
                <a:latin typeface="Bookman Old Style"/>
                <a:cs typeface="Bookman Old Style"/>
              </a:rPr>
              <a:t> e </a:t>
            </a:r>
            <a:r>
              <a:rPr lang="en-US" sz="1600" i="1" dirty="0" err="1" smtClean="0">
                <a:latin typeface="Bookman Old Style"/>
                <a:cs typeface="Bookman Old Style"/>
              </a:rPr>
              <a:t>alla</a:t>
            </a:r>
            <a:r>
              <a:rPr lang="en-US" sz="1600" i="1" dirty="0" smtClean="0">
                <a:latin typeface="Bookman Old Style"/>
                <a:cs typeface="Bookman Old Style"/>
              </a:rPr>
              <a:t> base </a:t>
            </a:r>
            <a:r>
              <a:rPr lang="en-US" sz="1600" i="1" dirty="0" err="1" smtClean="0">
                <a:latin typeface="Bookman Old Style"/>
                <a:cs typeface="Bookman Old Style"/>
              </a:rPr>
              <a:t>della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torre</a:t>
            </a:r>
            <a:r>
              <a:rPr lang="en-US" sz="1600" i="1" dirty="0" smtClean="0">
                <a:latin typeface="Bookman Old Style"/>
                <a:cs typeface="Bookman Old Style"/>
              </a:rPr>
              <a:t> Jefferson </a:t>
            </a:r>
            <a:r>
              <a:rPr lang="en-US" sz="1600" i="1" dirty="0" err="1" smtClean="0">
                <a:latin typeface="Bookman Old Style"/>
                <a:cs typeface="Bookman Old Style"/>
              </a:rPr>
              <a:t>all’Università</a:t>
            </a:r>
            <a:r>
              <a:rPr lang="en-US" sz="1600" i="1" dirty="0" smtClean="0">
                <a:latin typeface="Bookman Old Style"/>
                <a:cs typeface="Bookman Old Style"/>
              </a:rPr>
              <a:t> di  Harvard  </a:t>
            </a:r>
            <a:r>
              <a:rPr lang="en-US" sz="1600" i="1" dirty="0" err="1" smtClean="0">
                <a:latin typeface="Bookman Old Style"/>
                <a:cs typeface="Bookman Old Style"/>
              </a:rPr>
              <a:t>utilizzando</a:t>
            </a:r>
            <a:r>
              <a:rPr lang="en-US" sz="1600" i="1" dirty="0" smtClean="0">
                <a:latin typeface="Bookman Old Style"/>
                <a:cs typeface="Bookman Old Style"/>
              </a:rPr>
              <a:t> l’ </a:t>
            </a:r>
            <a:r>
              <a:rPr lang="en-US" sz="1600" b="1" i="1" dirty="0" err="1" smtClean="0">
                <a:latin typeface="Bookman Old Style"/>
                <a:cs typeface="Bookman Old Style"/>
              </a:rPr>
              <a:t>effetto</a:t>
            </a:r>
            <a:r>
              <a:rPr lang="en-US" sz="1600" b="1" i="1" dirty="0" smtClean="0">
                <a:latin typeface="Bookman Old Style"/>
                <a:cs typeface="Bookman Old Style"/>
              </a:rPr>
              <a:t> </a:t>
            </a:r>
            <a:r>
              <a:rPr lang="en-US" sz="1600" b="1" i="1" dirty="0" err="1" smtClean="0">
                <a:latin typeface="Bookman Old Style"/>
                <a:cs typeface="Bookman Old Style"/>
              </a:rPr>
              <a:t>Mössbauer</a:t>
            </a:r>
            <a:r>
              <a:rPr lang="en-US" sz="1600" b="1" i="1" dirty="0" smtClean="0">
                <a:solidFill>
                  <a:srgbClr val="800000"/>
                </a:solidFill>
                <a:latin typeface="Bookman Old Style"/>
                <a:cs typeface="Bookman Old Style"/>
              </a:rPr>
              <a:t> </a:t>
            </a:r>
            <a:r>
              <a:rPr lang="en-US" sz="1600" dirty="0" err="1" smtClean="0">
                <a:latin typeface="Bookman Old Style"/>
                <a:cs typeface="Bookman Old Style"/>
              </a:rPr>
              <a:t>su</a:t>
            </a:r>
            <a:r>
              <a:rPr lang="en-US" sz="1600" dirty="0" smtClean="0">
                <a:latin typeface="Bookman Old Style"/>
                <a:cs typeface="Bookman Old Style"/>
              </a:rPr>
              <a:t> </a:t>
            </a:r>
            <a:r>
              <a:rPr lang="en-US" sz="1600" dirty="0" err="1" smtClean="0">
                <a:latin typeface="Bookman Old Style"/>
                <a:cs typeface="Bookman Old Style"/>
              </a:rPr>
              <a:t>atomi</a:t>
            </a:r>
            <a:r>
              <a:rPr lang="en-US" sz="1600" dirty="0" smtClean="0">
                <a:latin typeface="Bookman Old Style"/>
                <a:cs typeface="Bookman Old Style"/>
              </a:rPr>
              <a:t> di </a:t>
            </a:r>
            <a:r>
              <a:rPr lang="en-US" sz="1600" dirty="0" err="1" smtClean="0">
                <a:latin typeface="Bookman Old Style"/>
                <a:cs typeface="Bookman Old Style"/>
              </a:rPr>
              <a:t>ferro</a:t>
            </a:r>
            <a:r>
              <a:rPr lang="en-US" sz="1600" dirty="0" smtClean="0">
                <a:latin typeface="Bookman Old Style"/>
                <a:cs typeface="Bookman Old Style"/>
              </a:rPr>
              <a:t>.</a:t>
            </a:r>
            <a:endParaRPr lang="en-US" sz="1600" dirty="0">
              <a:solidFill>
                <a:srgbClr val="800000"/>
              </a:solidFill>
              <a:latin typeface="Bookman Old Style"/>
              <a:cs typeface="Bookman Old Style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6266" y="1737842"/>
            <a:ext cx="78243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1600" i="1" dirty="0" smtClean="0">
                <a:latin typeface="Bookman Old Style"/>
                <a:cs typeface="Bookman Old Style"/>
              </a:rPr>
              <a:t>Einstein </a:t>
            </a:r>
            <a:r>
              <a:rPr lang="en-US" sz="1600" i="1" dirty="0" err="1" smtClean="0">
                <a:latin typeface="Bookman Old Style"/>
                <a:cs typeface="Bookman Old Style"/>
              </a:rPr>
              <a:t>prevede</a:t>
            </a:r>
            <a:r>
              <a:rPr lang="en-US" sz="1600" i="1" dirty="0" smtClean="0">
                <a:latin typeface="Bookman Old Style"/>
                <a:cs typeface="Bookman Old Style"/>
              </a:rPr>
              <a:t>,  </a:t>
            </a:r>
            <a:r>
              <a:rPr lang="en-US" sz="1600" i="1" dirty="0" err="1" smtClean="0">
                <a:latin typeface="Bookman Old Style"/>
                <a:cs typeface="Bookman Old Style"/>
              </a:rPr>
              <a:t>nel</a:t>
            </a:r>
            <a:r>
              <a:rPr lang="en-US" sz="1600" i="1" dirty="0" smtClean="0">
                <a:latin typeface="Bookman Old Style"/>
                <a:cs typeface="Bookman Old Style"/>
              </a:rPr>
              <a:t> 1907, </a:t>
            </a:r>
            <a:r>
              <a:rPr lang="en-US" sz="1600" b="1" i="1" dirty="0" smtClean="0">
                <a:latin typeface="Bookman Old Style"/>
                <a:cs typeface="Bookman Old Style"/>
              </a:rPr>
              <a:t>lo </a:t>
            </a:r>
            <a:r>
              <a:rPr lang="en-US" sz="1600" b="1" i="1" dirty="0" err="1" smtClean="0">
                <a:latin typeface="Bookman Old Style"/>
                <a:cs typeface="Bookman Old Style"/>
              </a:rPr>
              <a:t>spostamento</a:t>
            </a:r>
            <a:r>
              <a:rPr lang="en-US" sz="1600" b="1" i="1" dirty="0" smtClean="0">
                <a:latin typeface="Bookman Old Style"/>
                <a:cs typeface="Bookman Old Style"/>
              </a:rPr>
              <a:t> verso </a:t>
            </a:r>
            <a:r>
              <a:rPr lang="en-US" sz="1600" b="1" i="1" dirty="0" err="1" smtClean="0">
                <a:latin typeface="Bookman Old Style"/>
                <a:cs typeface="Bookman Old Style"/>
              </a:rPr>
              <a:t>il</a:t>
            </a:r>
            <a:r>
              <a:rPr lang="en-US" sz="1600" b="1" i="1" dirty="0" smtClean="0">
                <a:latin typeface="Bookman Old Style"/>
                <a:cs typeface="Bookman Old Style"/>
              </a:rPr>
              <a:t> </a:t>
            </a:r>
            <a:r>
              <a:rPr lang="en-US" sz="1600" b="1" i="1" dirty="0" err="1" smtClean="0">
                <a:latin typeface="Bookman Old Style"/>
                <a:cs typeface="Bookman Old Style"/>
              </a:rPr>
              <a:t>rosso</a:t>
            </a:r>
            <a:r>
              <a:rPr lang="en-US" sz="1600" b="1" i="1" dirty="0" smtClean="0">
                <a:latin typeface="Bookman Old Style"/>
                <a:cs typeface="Bookman Old Style"/>
              </a:rPr>
              <a:t> </a:t>
            </a:r>
            <a:r>
              <a:rPr lang="en-US" sz="1600" b="1" i="1" dirty="0" err="1" smtClean="0">
                <a:latin typeface="Bookman Old Style"/>
                <a:cs typeface="Bookman Old Style"/>
              </a:rPr>
              <a:t>delle</a:t>
            </a:r>
            <a:r>
              <a:rPr lang="en-US" sz="1600" b="1" i="1" dirty="0" smtClean="0">
                <a:latin typeface="Bookman Old Style"/>
                <a:cs typeface="Bookman Old Style"/>
              </a:rPr>
              <a:t> </a:t>
            </a:r>
            <a:r>
              <a:rPr lang="en-US" sz="1600" b="1" i="1" dirty="0" err="1" smtClean="0">
                <a:latin typeface="Bookman Old Style"/>
                <a:cs typeface="Bookman Old Style"/>
              </a:rPr>
              <a:t>righe</a:t>
            </a:r>
            <a:r>
              <a:rPr lang="en-US" sz="1600" b="1" i="1" dirty="0" smtClean="0">
                <a:latin typeface="Bookman Old Style"/>
                <a:cs typeface="Bookman Old Style"/>
              </a:rPr>
              <a:t> </a:t>
            </a:r>
            <a:r>
              <a:rPr lang="en-US" sz="1600" b="1" i="1" dirty="0" err="1" smtClean="0">
                <a:latin typeface="Bookman Old Style"/>
                <a:cs typeface="Bookman Old Style"/>
              </a:rPr>
              <a:t>spettrali</a:t>
            </a:r>
            <a:r>
              <a:rPr lang="en-US" sz="1600" b="1" i="1" dirty="0" smtClean="0">
                <a:latin typeface="Bookman Old Style"/>
                <a:cs typeface="Bookman Old Style"/>
              </a:rPr>
              <a:t> </a:t>
            </a:r>
            <a:r>
              <a:rPr lang="en-US" sz="1600" b="1" i="1" dirty="0" err="1" smtClean="0">
                <a:latin typeface="Bookman Old Style"/>
                <a:cs typeface="Bookman Old Style"/>
              </a:rPr>
              <a:t>dovuto</a:t>
            </a:r>
            <a:r>
              <a:rPr lang="en-US" sz="1600" b="1" i="1" dirty="0" smtClean="0">
                <a:latin typeface="Bookman Old Style"/>
                <a:cs typeface="Bookman Old Style"/>
              </a:rPr>
              <a:t> al campo </a:t>
            </a:r>
            <a:r>
              <a:rPr lang="en-US" sz="1600" b="1" i="1" dirty="0" err="1" smtClean="0">
                <a:latin typeface="Bookman Old Style"/>
                <a:cs typeface="Bookman Old Style"/>
              </a:rPr>
              <a:t>gravitazionale</a:t>
            </a:r>
            <a:r>
              <a:rPr lang="en-US" sz="1600" b="1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deducendolo</a:t>
            </a:r>
            <a:r>
              <a:rPr lang="en-US" sz="1600" i="1" dirty="0" smtClean="0">
                <a:latin typeface="Bookman Old Style"/>
                <a:cs typeface="Bookman Old Style"/>
              </a:rPr>
              <a:t> dal</a:t>
            </a:r>
            <a:r>
              <a:rPr lang="en-US" sz="1600" b="1" i="1" dirty="0" smtClean="0">
                <a:latin typeface="Bookman Old Style"/>
                <a:cs typeface="Bookman Old Style"/>
              </a:rPr>
              <a:t> </a:t>
            </a:r>
            <a:r>
              <a:rPr lang="en-US" sz="1600" b="1" i="1" dirty="0" smtClean="0">
                <a:solidFill>
                  <a:srgbClr val="800000"/>
                </a:solidFill>
                <a:latin typeface="Bookman Old Style"/>
                <a:cs typeface="Bookman Old Style"/>
              </a:rPr>
              <a:t>Principio di </a:t>
            </a:r>
            <a:r>
              <a:rPr lang="en-US" sz="1600" b="1" i="1" dirty="0" err="1" smtClean="0">
                <a:solidFill>
                  <a:srgbClr val="800000"/>
                </a:solidFill>
                <a:latin typeface="Bookman Old Style"/>
                <a:cs typeface="Bookman Old Style"/>
              </a:rPr>
              <a:t>Equivalenza</a:t>
            </a:r>
            <a:r>
              <a:rPr lang="en-US" sz="1600" b="1" i="1" dirty="0">
                <a:solidFill>
                  <a:srgbClr val="800000"/>
                </a:solidFill>
                <a:latin typeface="Bookman Old Style"/>
                <a:cs typeface="Bookman Old Style"/>
              </a:rPr>
              <a:t>.</a:t>
            </a:r>
            <a:r>
              <a:rPr lang="en-US" sz="1600" b="1" i="1" dirty="0" smtClean="0">
                <a:solidFill>
                  <a:srgbClr val="800000"/>
                </a:solidFill>
                <a:latin typeface="Bookman Old Style"/>
                <a:cs typeface="Bookman Old Style"/>
              </a:rPr>
              <a:t> </a:t>
            </a:r>
            <a:endParaRPr lang="en-US" sz="1600" b="1" i="1" dirty="0">
              <a:solidFill>
                <a:srgbClr val="800000"/>
              </a:solidFill>
              <a:latin typeface="Bookman Old Style"/>
              <a:cs typeface="Bookman Old Style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7674" y="5241007"/>
            <a:ext cx="75104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1600" i="1" dirty="0" smtClean="0">
                <a:latin typeface="Bookman Old Style"/>
                <a:cs typeface="Bookman Old Style"/>
              </a:rPr>
              <a:t>Primo </a:t>
            </a:r>
            <a:r>
              <a:rPr lang="en-US" sz="1600" i="1" dirty="0" err="1" smtClean="0">
                <a:latin typeface="Bookman Old Style"/>
                <a:cs typeface="Bookman Old Style"/>
              </a:rPr>
              <a:t>esperimento</a:t>
            </a:r>
            <a:r>
              <a:rPr lang="en-US" sz="1600" i="1" dirty="0" smtClean="0">
                <a:latin typeface="Bookman Old Style"/>
                <a:cs typeface="Bookman Old Style"/>
              </a:rPr>
              <a:t> di </a:t>
            </a:r>
            <a:r>
              <a:rPr lang="en-US" sz="1600" i="1" dirty="0" err="1" smtClean="0">
                <a:latin typeface="Bookman Old Style"/>
                <a:cs typeface="Bookman Old Style"/>
              </a:rPr>
              <a:t>precisione</a:t>
            </a:r>
            <a:r>
              <a:rPr lang="en-US" sz="1600" i="1" dirty="0" smtClean="0">
                <a:latin typeface="Bookman Old Style"/>
                <a:cs typeface="Bookman Old Style"/>
              </a:rPr>
              <a:t> di </a:t>
            </a:r>
            <a:r>
              <a:rPr lang="en-US" sz="1600" i="1" dirty="0" err="1" smtClean="0">
                <a:latin typeface="Bookman Old Style"/>
                <a:cs typeface="Bookman Old Style"/>
              </a:rPr>
              <a:t>verifica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della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R</a:t>
            </a:r>
            <a:r>
              <a:rPr lang="en-US" sz="1600" i="1" dirty="0" err="1" smtClean="0">
                <a:latin typeface="Bookman Old Style"/>
                <a:cs typeface="Bookman Old Style"/>
              </a:rPr>
              <a:t>elatività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Generale</a:t>
            </a:r>
            <a:r>
              <a:rPr lang="en-US" sz="1400" i="1" dirty="0" smtClean="0">
                <a:latin typeface="Bookman Old Style"/>
                <a:cs typeface="Bookman Old Style"/>
              </a:rPr>
              <a:t>.</a:t>
            </a:r>
            <a:endParaRPr lang="en-US" sz="1400" i="1" dirty="0">
              <a:latin typeface="Bookman Old Style"/>
              <a:cs typeface="Bookman Old Style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7674" y="3005187"/>
            <a:ext cx="751045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1400" i="1" dirty="0" smtClean="0">
                <a:latin typeface="Bookman Old Style"/>
                <a:cs typeface="Bookman Old Style"/>
              </a:rPr>
              <a:t>… </a:t>
            </a:r>
            <a:r>
              <a:rPr lang="en-US" sz="1600" i="1" dirty="0" err="1" smtClean="0">
                <a:latin typeface="Bookman Old Style"/>
                <a:cs typeface="Bookman Old Style"/>
              </a:rPr>
              <a:t>è</a:t>
            </a:r>
            <a:r>
              <a:rPr lang="en-US" sz="1600" i="1" dirty="0" smtClean="0">
                <a:latin typeface="Bookman Old Style"/>
                <a:cs typeface="Bookman Old Style"/>
              </a:rPr>
              <a:t> lo </a:t>
            </a:r>
            <a:r>
              <a:rPr lang="en-US" sz="1600" i="1" dirty="0" err="1" smtClean="0">
                <a:latin typeface="Bookman Old Style"/>
                <a:cs typeface="Bookman Old Style"/>
              </a:rPr>
              <a:t>spostamento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relativo</a:t>
            </a:r>
            <a:r>
              <a:rPr lang="en-US" sz="1600" i="1" dirty="0" smtClean="0">
                <a:latin typeface="Bookman Old Style"/>
                <a:cs typeface="Bookman Old Style"/>
              </a:rPr>
              <a:t> in </a:t>
            </a:r>
            <a:r>
              <a:rPr lang="en-US" sz="1600" i="1" dirty="0" err="1" smtClean="0">
                <a:latin typeface="Bookman Old Style"/>
                <a:cs typeface="Bookman Old Style"/>
              </a:rPr>
              <a:t>frequenza</a:t>
            </a:r>
            <a:r>
              <a:rPr lang="en-US" sz="1600" i="1" dirty="0" smtClean="0">
                <a:latin typeface="Bookman Old Style"/>
                <a:cs typeface="Bookman Old Style"/>
              </a:rPr>
              <a:t> di </a:t>
            </a:r>
            <a:r>
              <a:rPr lang="en-US" sz="1600" i="1" dirty="0" err="1" smtClean="0">
                <a:latin typeface="Bookman Old Style"/>
                <a:cs typeface="Bookman Old Style"/>
              </a:rPr>
              <a:t>un'onda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elettromagnetica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dovuto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alla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forza</a:t>
            </a:r>
            <a:r>
              <a:rPr lang="en-US" sz="1600" i="1" dirty="0" smtClean="0">
                <a:latin typeface="Bookman Old Style"/>
                <a:cs typeface="Bookman Old Style"/>
              </a:rPr>
              <a:t> di </a:t>
            </a:r>
            <a:r>
              <a:rPr lang="en-US" sz="1600" i="1" dirty="0" err="1" smtClean="0">
                <a:latin typeface="Bookman Old Style"/>
                <a:cs typeface="Bookman Old Style"/>
              </a:rPr>
              <a:t>gravità</a:t>
            </a:r>
            <a:r>
              <a:rPr lang="en-US" sz="1600" i="1" dirty="0" smtClean="0">
                <a:latin typeface="Bookman Old Style"/>
                <a:cs typeface="Bookman Old Style"/>
              </a:rPr>
              <a:t> di un </a:t>
            </a:r>
            <a:r>
              <a:rPr lang="en-US" sz="1600" i="1" dirty="0" err="1" smtClean="0">
                <a:latin typeface="Bookman Old Style"/>
                <a:cs typeface="Bookman Old Style"/>
              </a:rPr>
              <a:t>oggetto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compatto</a:t>
            </a:r>
            <a:r>
              <a:rPr lang="en-US" sz="1600" i="1" dirty="0" smtClean="0">
                <a:latin typeface="Bookman Old Style"/>
                <a:cs typeface="Bookman Old Style"/>
              </a:rPr>
              <a:t>.</a:t>
            </a:r>
            <a:endParaRPr lang="en-US" sz="1600" i="1" dirty="0">
              <a:latin typeface="Bookman Old Style"/>
              <a:cs typeface="Bookman Old Style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69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32" y="1200258"/>
            <a:ext cx="7619638" cy="46966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3462" y="5905777"/>
            <a:ext cx="30532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rgbClr val="B676FF"/>
                </a:solidFill>
                <a:latin typeface="Bookman Old Style"/>
                <a:cs typeface="Bookman Old Style"/>
              </a:rPr>
              <a:t>Kandinsky Several </a:t>
            </a:r>
            <a:r>
              <a:rPr lang="en-US" sz="1400" i="1" dirty="0">
                <a:solidFill>
                  <a:srgbClr val="B676FF"/>
                </a:solidFill>
                <a:latin typeface="Bookman Old Style"/>
                <a:cs typeface="Bookman Old Style"/>
              </a:rPr>
              <a:t>Circles, 1926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70295" y="408543"/>
            <a:ext cx="2422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Bookman Old Style"/>
                <a:cs typeface="Bookman Old Style"/>
              </a:rPr>
              <a:t>La </a:t>
            </a:r>
            <a:r>
              <a:rPr lang="en-US" sz="2400" i="1" dirty="0" err="1">
                <a:latin typeface="Bookman Old Style"/>
                <a:cs typeface="Bookman Old Style"/>
              </a:rPr>
              <a:t>C</a:t>
            </a:r>
            <a:r>
              <a:rPr lang="en-US" sz="2400" i="1" dirty="0" err="1" smtClean="0">
                <a:latin typeface="Bookman Old Style"/>
                <a:cs typeface="Bookman Old Style"/>
              </a:rPr>
              <a:t>osmologia</a:t>
            </a:r>
            <a:endParaRPr lang="en-US" sz="2400" i="1" dirty="0">
              <a:latin typeface="Bookman Old Style"/>
              <a:cs typeface="Bookman Old Style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14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15368" y="199952"/>
            <a:ext cx="3056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>
                <a:latin typeface="Bookman Old Style"/>
                <a:cs typeface="Bookman Old Style"/>
              </a:rPr>
              <a:t>Studi</a:t>
            </a:r>
            <a:r>
              <a:rPr lang="en-US" sz="2400" i="1" dirty="0">
                <a:latin typeface="Bookman Old Style"/>
                <a:cs typeface="Bookman Old Style"/>
              </a:rPr>
              <a:t> e </a:t>
            </a:r>
            <a:r>
              <a:rPr lang="en-US" sz="2400" i="1" dirty="0" err="1">
                <a:latin typeface="Bookman Old Style"/>
                <a:cs typeface="Bookman Old Style"/>
              </a:rPr>
              <a:t>primi</a:t>
            </a:r>
            <a:r>
              <a:rPr lang="en-US" sz="2400" i="1" dirty="0">
                <a:latin typeface="Bookman Old Style"/>
                <a:cs typeface="Bookman Old Style"/>
              </a:rPr>
              <a:t> </a:t>
            </a:r>
            <a:r>
              <a:rPr lang="en-US" sz="2400" i="1" dirty="0" err="1">
                <a:latin typeface="Bookman Old Style"/>
                <a:cs typeface="Bookman Old Style"/>
              </a:rPr>
              <a:t>lavori</a:t>
            </a:r>
            <a:endParaRPr lang="en-US" sz="2400" i="1" dirty="0">
              <a:latin typeface="Bookman Old Style"/>
              <a:cs typeface="Bookman Old Styl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1608" y="690510"/>
            <a:ext cx="6416048" cy="3334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1600" i="1" dirty="0">
                <a:latin typeface="Bookman Old Style"/>
                <a:cs typeface="Bookman Old Style"/>
              </a:rPr>
              <a:t>1896-1900 </a:t>
            </a:r>
            <a:r>
              <a:rPr lang="en-US" sz="1600" i="1" dirty="0" err="1">
                <a:latin typeface="Bookman Old Style"/>
                <a:cs typeface="Bookman Old Style"/>
              </a:rPr>
              <a:t>Laurea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all'Universit</a:t>
            </a:r>
            <a:r>
              <a:rPr lang="en-US" sz="1600" i="1" dirty="0" err="1">
                <a:latin typeface="Bookman Old Style"/>
                <a:cs typeface="Bookman Old Style"/>
              </a:rPr>
              <a:t>à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>
                <a:latin typeface="Bookman Old Style"/>
                <a:cs typeface="Bookman Old Style"/>
              </a:rPr>
              <a:t>di </a:t>
            </a:r>
            <a:r>
              <a:rPr lang="en-US" sz="1600" i="1" dirty="0" err="1" smtClean="0">
                <a:latin typeface="Bookman Old Style"/>
                <a:cs typeface="Bookman Old Style"/>
              </a:rPr>
              <a:t>Zurigo</a:t>
            </a:r>
            <a:endParaRPr lang="en-US" sz="1600" i="1" dirty="0" smtClean="0">
              <a:latin typeface="Bookman Old Style"/>
              <a:cs typeface="Bookman Old Style"/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1600" i="1" dirty="0" smtClean="0">
                <a:latin typeface="Bookman Old Style"/>
                <a:cs typeface="Bookman Old Style"/>
              </a:rPr>
              <a:t>1901 </a:t>
            </a:r>
            <a:r>
              <a:rPr lang="en-US" sz="1600" i="1" dirty="0" err="1" smtClean="0">
                <a:latin typeface="Bookman Old Style"/>
                <a:cs typeface="Bookman Old Style"/>
              </a:rPr>
              <a:t>cittadinanza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svizzera</a:t>
            </a:r>
            <a:endParaRPr lang="en-US" sz="1600" i="1" dirty="0" smtClean="0">
              <a:latin typeface="Bookman Old Style"/>
              <a:cs typeface="Bookman Old Style"/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1600" i="1" dirty="0" smtClean="0">
                <a:latin typeface="Bookman Old Style"/>
                <a:cs typeface="Bookman Old Style"/>
              </a:rPr>
              <a:t>1903 </a:t>
            </a:r>
            <a:r>
              <a:rPr lang="en-US" sz="1600" i="1" dirty="0" err="1" smtClean="0">
                <a:latin typeface="Bookman Old Style"/>
                <a:cs typeface="Bookman Old Style"/>
              </a:rPr>
              <a:t>sposa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Mileva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Maric</a:t>
            </a:r>
            <a:r>
              <a:rPr lang="en-US" sz="1600" i="1" dirty="0" smtClean="0">
                <a:latin typeface="Bookman Old Style"/>
                <a:cs typeface="Bookman Old Style"/>
              </a:rPr>
              <a:t> (3 </a:t>
            </a:r>
            <a:r>
              <a:rPr lang="en-US" sz="1600" i="1" dirty="0" err="1" smtClean="0">
                <a:latin typeface="Bookman Old Style"/>
                <a:cs typeface="Bookman Old Style"/>
              </a:rPr>
              <a:t>figli</a:t>
            </a:r>
            <a:r>
              <a:rPr lang="en-US" sz="1600" i="1" dirty="0" smtClean="0">
                <a:latin typeface="Bookman Old Style"/>
                <a:cs typeface="Bookman Old Style"/>
              </a:rPr>
              <a:t>) – </a:t>
            </a:r>
            <a:r>
              <a:rPr lang="en-US" sz="1600" i="1" dirty="0" err="1" smtClean="0">
                <a:latin typeface="Bookman Old Style"/>
                <a:cs typeface="Bookman Old Style"/>
              </a:rPr>
              <a:t>divorzia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nel</a:t>
            </a:r>
            <a:r>
              <a:rPr lang="en-US" sz="1600" i="1" dirty="0" smtClean="0">
                <a:latin typeface="Bookman Old Style"/>
                <a:cs typeface="Bookman Old Style"/>
              </a:rPr>
              <a:t> 1919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1600" i="1" dirty="0" err="1" smtClean="0">
                <a:latin typeface="Bookman Old Style"/>
                <a:cs typeface="Bookman Old Style"/>
              </a:rPr>
              <a:t>Impiegato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all'Ufficio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Brevetti</a:t>
            </a:r>
            <a:r>
              <a:rPr lang="en-US" sz="1600" i="1" dirty="0" smtClean="0">
                <a:latin typeface="Bookman Old Style"/>
                <a:cs typeface="Bookman Old Style"/>
              </a:rPr>
              <a:t> a </a:t>
            </a:r>
            <a:r>
              <a:rPr lang="en-US" sz="1600" i="1" dirty="0" err="1" smtClean="0">
                <a:latin typeface="Bookman Old Style"/>
                <a:cs typeface="Bookman Old Style"/>
              </a:rPr>
              <a:t>Berna</a:t>
            </a:r>
            <a:endParaRPr lang="en-US" sz="1600" i="1" dirty="0" smtClean="0">
              <a:latin typeface="Bookman Old Style"/>
              <a:cs typeface="Bookman Old Style"/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1600" i="1" dirty="0" smtClean="0">
                <a:latin typeface="Bookman Old Style"/>
                <a:cs typeface="Bookman Old Style"/>
              </a:rPr>
              <a:t>1905 </a:t>
            </a:r>
            <a:r>
              <a:rPr lang="en-US" sz="1600" i="1" dirty="0" err="1" smtClean="0">
                <a:latin typeface="Bookman Old Style"/>
                <a:cs typeface="Bookman Old Style"/>
              </a:rPr>
              <a:t>annus</a:t>
            </a:r>
            <a:r>
              <a:rPr lang="en-US" sz="1600" i="1" dirty="0" smtClean="0">
                <a:latin typeface="Bookman Old Style"/>
                <a:cs typeface="Bookman Old Style"/>
              </a:rPr>
              <a:t> mirabilis: </a:t>
            </a:r>
            <a:r>
              <a:rPr lang="en-US" sz="1600" i="1" dirty="0" err="1" smtClean="0">
                <a:latin typeface="Bookman Old Style"/>
                <a:cs typeface="Bookman Old Style"/>
              </a:rPr>
              <a:t>moto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browniano</a:t>
            </a:r>
            <a:r>
              <a:rPr lang="en-US" sz="1600" i="1" dirty="0" smtClean="0">
                <a:latin typeface="Bookman Old Style"/>
                <a:cs typeface="Bookman Old Style"/>
              </a:rPr>
              <a:t>, </a:t>
            </a:r>
            <a:r>
              <a:rPr lang="en-US" sz="1600" i="1" dirty="0" err="1" smtClean="0">
                <a:latin typeface="Bookman Old Style"/>
                <a:cs typeface="Bookman Old Style"/>
              </a:rPr>
              <a:t>effetto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fotoelettrico</a:t>
            </a:r>
            <a:r>
              <a:rPr lang="en-US" sz="1600" i="1" dirty="0" smtClean="0">
                <a:latin typeface="Bookman Old Style"/>
                <a:cs typeface="Bookman Old Style"/>
              </a:rPr>
              <a:t>,</a:t>
            </a:r>
          </a:p>
          <a:p>
            <a:pPr>
              <a:lnSpc>
                <a:spcPct val="120000"/>
              </a:lnSpc>
            </a:pPr>
            <a:r>
              <a:rPr lang="en-US" sz="1600" i="1" dirty="0" smtClean="0">
                <a:latin typeface="Bookman Old Style"/>
                <a:cs typeface="Bookman Old Style"/>
              </a:rPr>
              <a:t>     </a:t>
            </a:r>
            <a:r>
              <a:rPr lang="en-US" sz="1600" i="1" dirty="0" err="1" smtClean="0">
                <a:latin typeface="Bookman Old Style"/>
                <a:cs typeface="Bookman Old Style"/>
              </a:rPr>
              <a:t>relativit</a:t>
            </a:r>
            <a:r>
              <a:rPr lang="en-US" sz="1600" i="1" dirty="0" err="1">
                <a:latin typeface="Bookman Old Style"/>
                <a:cs typeface="Bookman Old Style"/>
              </a:rPr>
              <a:t>à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speciale</a:t>
            </a:r>
            <a:endParaRPr lang="en-US" sz="1600" i="1" dirty="0" smtClean="0">
              <a:latin typeface="Bookman Old Style"/>
              <a:cs typeface="Bookman Old Style"/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1600" i="1" dirty="0" smtClean="0">
                <a:latin typeface="Bookman Old Style"/>
                <a:cs typeface="Bookman Old Style"/>
              </a:rPr>
              <a:t>1908 </a:t>
            </a:r>
            <a:r>
              <a:rPr lang="en-US" sz="1600" i="1" dirty="0" err="1" smtClean="0">
                <a:latin typeface="Bookman Old Style"/>
                <a:cs typeface="Bookman Old Style"/>
              </a:rPr>
              <a:t>Privatdozent</a:t>
            </a:r>
            <a:r>
              <a:rPr lang="en-US" sz="1600" i="1" dirty="0" smtClean="0">
                <a:latin typeface="Bookman Old Style"/>
                <a:cs typeface="Bookman Old Style"/>
              </a:rPr>
              <a:t>, </a:t>
            </a:r>
            <a:r>
              <a:rPr lang="en-US" sz="1600" i="1" dirty="0" err="1" smtClean="0">
                <a:latin typeface="Bookman Old Style"/>
                <a:cs typeface="Bookman Old Style"/>
              </a:rPr>
              <a:t>Università</a:t>
            </a:r>
            <a:r>
              <a:rPr lang="en-US" sz="1600" i="1" dirty="0" smtClean="0">
                <a:latin typeface="Bookman Old Style"/>
                <a:cs typeface="Bookman Old Style"/>
              </a:rPr>
              <a:t> di </a:t>
            </a:r>
            <a:r>
              <a:rPr lang="en-US" sz="1600" i="1" dirty="0" err="1" smtClean="0">
                <a:latin typeface="Bookman Old Style"/>
                <a:cs typeface="Bookman Old Style"/>
              </a:rPr>
              <a:t>Berna</a:t>
            </a:r>
            <a:endParaRPr lang="en-US" sz="1600" i="1" dirty="0" smtClean="0">
              <a:latin typeface="Bookman Old Style"/>
              <a:cs typeface="Bookman Old Style"/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1600" i="1" dirty="0" smtClean="0">
                <a:latin typeface="Bookman Old Style"/>
                <a:cs typeface="Bookman Old Style"/>
              </a:rPr>
              <a:t>1909 </a:t>
            </a:r>
            <a:r>
              <a:rPr lang="en-US" sz="1600" i="1" dirty="0" err="1" smtClean="0">
                <a:latin typeface="Bookman Old Style"/>
                <a:cs typeface="Bookman Old Style"/>
              </a:rPr>
              <a:t>Professore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associato</a:t>
            </a:r>
            <a:r>
              <a:rPr lang="en-US" sz="1600" i="1" dirty="0" smtClean="0">
                <a:latin typeface="Bookman Old Style"/>
                <a:cs typeface="Bookman Old Style"/>
              </a:rPr>
              <a:t>, </a:t>
            </a:r>
            <a:r>
              <a:rPr lang="en-US" sz="1600" i="1" dirty="0" err="1" smtClean="0">
                <a:latin typeface="Bookman Old Style"/>
                <a:cs typeface="Bookman Old Style"/>
              </a:rPr>
              <a:t>Universit</a:t>
            </a:r>
            <a:r>
              <a:rPr lang="en-US" sz="1600" i="1" dirty="0" err="1">
                <a:latin typeface="Bookman Old Style"/>
                <a:cs typeface="Bookman Old Style"/>
              </a:rPr>
              <a:t>à</a:t>
            </a:r>
            <a:r>
              <a:rPr lang="en-US" sz="1600" i="1" dirty="0" smtClean="0">
                <a:latin typeface="Bookman Old Style"/>
                <a:cs typeface="Bookman Old Style"/>
              </a:rPr>
              <a:t> di </a:t>
            </a:r>
            <a:r>
              <a:rPr lang="en-US" sz="1600" i="1" dirty="0" err="1" smtClean="0">
                <a:latin typeface="Bookman Old Style"/>
                <a:cs typeface="Bookman Old Style"/>
              </a:rPr>
              <a:t>Zurigo</a:t>
            </a:r>
            <a:endParaRPr lang="en-US" sz="1600" i="1" dirty="0" smtClean="0">
              <a:latin typeface="Bookman Old Style"/>
              <a:cs typeface="Bookman Old Style"/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1600" i="1" dirty="0" smtClean="0">
                <a:latin typeface="Bookman Old Style"/>
                <a:cs typeface="Bookman Old Style"/>
              </a:rPr>
              <a:t>1911 </a:t>
            </a:r>
            <a:r>
              <a:rPr lang="en-US" sz="1600" i="1" dirty="0" err="1" smtClean="0">
                <a:latin typeface="Bookman Old Style"/>
                <a:cs typeface="Bookman Old Style"/>
              </a:rPr>
              <a:t>Ordinario</a:t>
            </a:r>
            <a:r>
              <a:rPr lang="en-US" sz="1600" i="1" dirty="0" smtClean="0">
                <a:latin typeface="Bookman Old Style"/>
                <a:cs typeface="Bookman Old Style"/>
              </a:rPr>
              <a:t>, Karl-Ferdinand-</a:t>
            </a:r>
            <a:r>
              <a:rPr lang="en-US" sz="1600" i="1" dirty="0" err="1" smtClean="0">
                <a:latin typeface="Bookman Old Style"/>
                <a:cs typeface="Bookman Old Style"/>
              </a:rPr>
              <a:t>Universitaet</a:t>
            </a:r>
            <a:r>
              <a:rPr lang="en-US" sz="1600" i="1" dirty="0" smtClean="0">
                <a:latin typeface="Bookman Old Style"/>
                <a:cs typeface="Bookman Old Style"/>
              </a:rPr>
              <a:t>, </a:t>
            </a:r>
            <a:r>
              <a:rPr lang="en-US" sz="1600" i="1" dirty="0" err="1" smtClean="0">
                <a:latin typeface="Bookman Old Style"/>
                <a:cs typeface="Bookman Old Style"/>
              </a:rPr>
              <a:t>Praga</a:t>
            </a:r>
            <a:endParaRPr lang="en-US" sz="1600" i="1" dirty="0" smtClean="0">
              <a:latin typeface="Bookman Old Style"/>
              <a:cs typeface="Bookman Old Style"/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1600" i="1" dirty="0" smtClean="0">
                <a:latin typeface="Bookman Old Style"/>
                <a:cs typeface="Bookman Old Style"/>
              </a:rPr>
              <a:t>1912 </a:t>
            </a:r>
            <a:r>
              <a:rPr lang="en-US" sz="1600" i="1" dirty="0" err="1" smtClean="0">
                <a:latin typeface="Bookman Old Style"/>
                <a:cs typeface="Bookman Old Style"/>
              </a:rPr>
              <a:t>Ordinario</a:t>
            </a:r>
            <a:r>
              <a:rPr lang="en-US" sz="1600" i="1" dirty="0" smtClean="0">
                <a:latin typeface="Bookman Old Style"/>
                <a:cs typeface="Bookman Old Style"/>
              </a:rPr>
              <a:t>, ETH </a:t>
            </a:r>
            <a:r>
              <a:rPr lang="en-US" sz="1600" i="1" dirty="0" err="1" smtClean="0">
                <a:latin typeface="Bookman Old Style"/>
                <a:cs typeface="Bookman Old Style"/>
              </a:rPr>
              <a:t>Zurigo</a:t>
            </a:r>
            <a:endParaRPr lang="en-US" sz="1600" i="1" dirty="0" smtClean="0">
              <a:latin typeface="Bookman Old Style"/>
              <a:cs typeface="Bookman Old Style"/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1600" i="1" dirty="0" smtClean="0">
                <a:latin typeface="Bookman Old Style"/>
                <a:cs typeface="Bookman Old Style"/>
              </a:rPr>
              <a:t>1914 </a:t>
            </a:r>
            <a:r>
              <a:rPr lang="en-US" sz="1600" i="1" dirty="0" err="1" smtClean="0">
                <a:latin typeface="Bookman Old Style"/>
                <a:cs typeface="Bookman Old Style"/>
              </a:rPr>
              <a:t>Berlino</a:t>
            </a:r>
            <a:r>
              <a:rPr lang="en-US" sz="1600" i="1" dirty="0" smtClean="0">
                <a:latin typeface="Bookman Old Style"/>
                <a:cs typeface="Bookman Old Style"/>
              </a:rPr>
              <a:t> (</a:t>
            </a:r>
            <a:r>
              <a:rPr lang="en-US" sz="1600" i="1" dirty="0" err="1" smtClean="0">
                <a:latin typeface="Bookman Old Style"/>
                <a:cs typeface="Bookman Old Style"/>
              </a:rPr>
              <a:t>direzione</a:t>
            </a:r>
            <a:r>
              <a:rPr lang="en-US" sz="1600" i="1" dirty="0" smtClean="0">
                <a:latin typeface="Bookman Old Style"/>
                <a:cs typeface="Bookman Old Style"/>
              </a:rPr>
              <a:t> Kaiser-Wilhelm-</a:t>
            </a:r>
            <a:r>
              <a:rPr lang="en-US" sz="1600" i="1" dirty="0" err="1" smtClean="0">
                <a:latin typeface="Bookman Old Style"/>
                <a:cs typeface="Bookman Old Style"/>
              </a:rPr>
              <a:t>Institut</a:t>
            </a:r>
            <a:r>
              <a:rPr lang="en-US" sz="1600" i="1" dirty="0" smtClean="0">
                <a:latin typeface="Bookman Old Style"/>
                <a:cs typeface="Bookman Old Style"/>
              </a:rPr>
              <a:t>)</a:t>
            </a:r>
            <a:endParaRPr lang="en-US" sz="1600" i="1" dirty="0">
              <a:latin typeface="Bookman Old Style"/>
              <a:cs typeface="Bookman Old Style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18914"/>
            <a:ext cx="3419243" cy="20390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6417774" y="4488890"/>
            <a:ext cx="2726226" cy="23691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791" y="0"/>
            <a:ext cx="2917209" cy="21001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870720" y="1937333"/>
            <a:ext cx="2273280" cy="25515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9984" y="4244873"/>
            <a:ext cx="3337672" cy="261312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60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751123" y="2751159"/>
            <a:ext cx="6858001" cy="13556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61356" y="170137"/>
            <a:ext cx="2422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Bookman Old Style"/>
                <a:cs typeface="Bookman Old Style"/>
              </a:rPr>
              <a:t>La </a:t>
            </a:r>
            <a:r>
              <a:rPr lang="en-US" sz="2400" i="1" dirty="0" err="1">
                <a:latin typeface="Bookman Old Style"/>
                <a:cs typeface="Bookman Old Style"/>
              </a:rPr>
              <a:t>C</a:t>
            </a:r>
            <a:r>
              <a:rPr lang="en-US" sz="2400" i="1" dirty="0" err="1" smtClean="0">
                <a:latin typeface="Bookman Old Style"/>
                <a:cs typeface="Bookman Old Style"/>
              </a:rPr>
              <a:t>osmologia</a:t>
            </a:r>
            <a:endParaRPr lang="en-US" sz="2400" i="1" dirty="0">
              <a:latin typeface="Bookman Old Style"/>
              <a:cs typeface="Bookman Old Style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55717" y="732531"/>
            <a:ext cx="7677157" cy="6124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it-IT" i="1" dirty="0" smtClean="0">
                <a:latin typeface="Bookman Old Style"/>
                <a:cs typeface="Bookman Old Style"/>
              </a:rPr>
              <a:t>Ottobre 1917</a:t>
            </a:r>
            <a:r>
              <a:rPr lang="it-IT" sz="1400" i="1" dirty="0" smtClean="0">
                <a:latin typeface="Bookman Old Style"/>
                <a:cs typeface="Bookman Old Style"/>
              </a:rPr>
              <a:t>: </a:t>
            </a:r>
          </a:p>
          <a:p>
            <a:r>
              <a:rPr lang="it-IT" sz="1400" i="1" dirty="0" smtClean="0">
                <a:latin typeface="Bookman Old Style"/>
                <a:cs typeface="Bookman Old Style"/>
              </a:rPr>
              <a:t>	</a:t>
            </a:r>
            <a:r>
              <a:rPr lang="it-IT" sz="1400" b="1" i="1" dirty="0" smtClean="0">
                <a:solidFill>
                  <a:srgbClr val="800000"/>
                </a:solidFill>
                <a:latin typeface="Bookman Old Style"/>
                <a:cs typeface="Bookman Old Style"/>
              </a:rPr>
              <a:t> “</a:t>
            </a:r>
            <a:r>
              <a:rPr lang="it-IT" b="1" i="1" dirty="0" smtClean="0">
                <a:solidFill>
                  <a:srgbClr val="800000"/>
                </a:solidFill>
                <a:latin typeface="Bookman Old Style"/>
                <a:cs typeface="Bookman Old Style"/>
              </a:rPr>
              <a:t>Considerazioni cosmologiche sulla </a:t>
            </a:r>
          </a:p>
          <a:p>
            <a:r>
              <a:rPr lang="it-IT" b="1" i="1" dirty="0" smtClean="0">
                <a:solidFill>
                  <a:srgbClr val="800000"/>
                </a:solidFill>
                <a:latin typeface="Bookman Old Style"/>
                <a:cs typeface="Bookman Old Style"/>
              </a:rPr>
              <a:t>		Teoria della Relatività Generale”</a:t>
            </a:r>
          </a:p>
          <a:p>
            <a:pPr marL="285750" indent="-285750">
              <a:buFont typeface="Wingdings" charset="2"/>
              <a:buChar char="§"/>
            </a:pPr>
            <a:endParaRPr lang="it-IT" i="1" dirty="0" smtClean="0">
              <a:latin typeface="Bookman Old Style"/>
              <a:cs typeface="Bookman Old Style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i="1" dirty="0" smtClean="0">
                <a:latin typeface="Bookman Old Style"/>
                <a:cs typeface="Bookman Old Style"/>
              </a:rPr>
              <a:t>C</a:t>
            </a:r>
            <a:r>
              <a:rPr lang="it-IT" i="1" dirty="0" err="1" smtClean="0">
                <a:latin typeface="Bookman Old Style"/>
                <a:cs typeface="Bookman Old Style"/>
              </a:rPr>
              <a:t>osmo</a:t>
            </a:r>
            <a:r>
              <a:rPr lang="it-IT" i="1" dirty="0" smtClean="0">
                <a:latin typeface="Bookman Old Style"/>
                <a:cs typeface="Bookman Old Style"/>
              </a:rPr>
              <a:t> come sistema dinamico!</a:t>
            </a:r>
          </a:p>
          <a:p>
            <a:pPr marL="285750" indent="-285750">
              <a:buFont typeface="Wingdings" charset="2"/>
              <a:buChar char="§"/>
            </a:pPr>
            <a:endParaRPr lang="it-IT" i="1" dirty="0">
              <a:latin typeface="Bookman Old Style"/>
              <a:cs typeface="Bookman Old Style"/>
            </a:endParaRPr>
          </a:p>
          <a:p>
            <a:pPr marL="285750" indent="-285750">
              <a:buFont typeface="Wingdings" charset="2"/>
              <a:buChar char="§"/>
            </a:pPr>
            <a:r>
              <a:rPr lang="it-IT" i="1" dirty="0" smtClean="0">
                <a:latin typeface="Bookman Old Style"/>
                <a:cs typeface="Bookman Old Style"/>
              </a:rPr>
              <a:t>Cosmologia non più tra le “dottrine metafisiche”.</a:t>
            </a:r>
          </a:p>
          <a:p>
            <a:pPr marL="285750" indent="-285750">
              <a:buFont typeface="Wingdings" charset="2"/>
              <a:buChar char="§"/>
            </a:pPr>
            <a:endParaRPr lang="it-IT" i="1" dirty="0">
              <a:latin typeface="Bookman Old Style"/>
              <a:cs typeface="Bookman Old Style"/>
            </a:endParaRPr>
          </a:p>
          <a:p>
            <a:pPr marL="285750" indent="-285750">
              <a:buFont typeface="Wingdings" charset="2"/>
              <a:buChar char="§"/>
            </a:pPr>
            <a:r>
              <a:rPr lang="it-IT" i="1" dirty="0" smtClean="0">
                <a:latin typeface="Bookman Old Style"/>
                <a:cs typeface="Bookman Old Style"/>
              </a:rPr>
              <a:t>Edwin </a:t>
            </a:r>
            <a:r>
              <a:rPr lang="it-IT" i="1" dirty="0" err="1" smtClean="0">
                <a:latin typeface="Bookman Old Style"/>
                <a:cs typeface="Bookman Old Style"/>
              </a:rPr>
              <a:t>Hubble</a:t>
            </a:r>
            <a:r>
              <a:rPr lang="it-IT" i="1" dirty="0" smtClean="0">
                <a:latin typeface="Bookman Old Style"/>
                <a:cs typeface="Bookman Old Style"/>
              </a:rPr>
              <a:t> scopre l’espansione cosmologica (1924).</a:t>
            </a:r>
          </a:p>
          <a:p>
            <a:pPr marL="285750" indent="-285750">
              <a:buFont typeface="Wingdings" charset="2"/>
              <a:buChar char="§"/>
            </a:pPr>
            <a:endParaRPr lang="it-IT" i="1" dirty="0">
              <a:latin typeface="Bookman Old Style"/>
              <a:cs typeface="Bookman Old Style"/>
            </a:endParaRPr>
          </a:p>
          <a:p>
            <a:pPr marL="285750" indent="-285750">
              <a:buFont typeface="Wingdings" charset="2"/>
              <a:buChar char="§"/>
            </a:pPr>
            <a:r>
              <a:rPr lang="it-IT" i="1" dirty="0" smtClean="0">
                <a:latin typeface="Bookman Old Style"/>
                <a:cs typeface="Bookman Old Style"/>
              </a:rPr>
              <a:t> </a:t>
            </a:r>
            <a:r>
              <a:rPr lang="it-IT" i="1" dirty="0" err="1" smtClean="0">
                <a:latin typeface="Bookman Old Style"/>
                <a:cs typeface="Bookman Old Style"/>
              </a:rPr>
              <a:t>Friedmann,Lemâitre</a:t>
            </a:r>
            <a:r>
              <a:rPr lang="it-IT" i="1" dirty="0" smtClean="0">
                <a:latin typeface="Bookman Old Style"/>
                <a:cs typeface="Bookman Old Style"/>
              </a:rPr>
              <a:t>,  </a:t>
            </a:r>
            <a:r>
              <a:rPr lang="it-IT" i="1" dirty="0" err="1" smtClean="0">
                <a:latin typeface="Bookman Old Style"/>
                <a:cs typeface="Bookman Old Style"/>
              </a:rPr>
              <a:t>Robertson</a:t>
            </a:r>
            <a:r>
              <a:rPr lang="it-IT" i="1" dirty="0" smtClean="0">
                <a:latin typeface="Bookman Old Style"/>
                <a:cs typeface="Bookman Old Style"/>
              </a:rPr>
              <a:t> e </a:t>
            </a:r>
            <a:r>
              <a:rPr lang="it-IT" i="1" dirty="0" err="1" smtClean="0">
                <a:latin typeface="Bookman Old Style"/>
                <a:cs typeface="Bookman Old Style"/>
              </a:rPr>
              <a:t>Walker</a:t>
            </a:r>
            <a:r>
              <a:rPr lang="it-IT" i="1" dirty="0" smtClean="0">
                <a:latin typeface="Bookman Old Style"/>
                <a:cs typeface="Bookman Old Style"/>
              </a:rPr>
              <a:t> formulano il modello cosmologico in espansione. Teoria del Big Bang (1927-30).</a:t>
            </a:r>
          </a:p>
          <a:p>
            <a:pPr marL="285750" indent="-285750">
              <a:buFont typeface="Wingdings" charset="2"/>
              <a:buChar char="§"/>
            </a:pPr>
            <a:endParaRPr lang="it-IT" i="1" dirty="0" smtClean="0">
              <a:latin typeface="Bookman Old Style"/>
              <a:cs typeface="Bookman Old Style"/>
            </a:endParaRPr>
          </a:p>
          <a:p>
            <a:pPr marL="285750" indent="-285750">
              <a:buFont typeface="Wingdings" charset="2"/>
              <a:buChar char="§"/>
            </a:pPr>
            <a:r>
              <a:rPr lang="it-IT" i="1" dirty="0" err="1" smtClean="0">
                <a:latin typeface="Bookman Old Style"/>
                <a:cs typeface="Bookman Old Style"/>
              </a:rPr>
              <a:t>Nucleosintesi</a:t>
            </a:r>
            <a:r>
              <a:rPr lang="it-IT" i="1" dirty="0" smtClean="0">
                <a:latin typeface="Bookman Old Style"/>
                <a:cs typeface="Bookman Old Style"/>
              </a:rPr>
              <a:t> primordiale (1960-65).</a:t>
            </a:r>
          </a:p>
          <a:p>
            <a:pPr marL="285750" indent="-285750">
              <a:buFont typeface="Wingdings" charset="2"/>
              <a:buChar char="§"/>
            </a:pPr>
            <a:endParaRPr lang="it-IT" i="1" dirty="0">
              <a:latin typeface="Bookman Old Style"/>
              <a:cs typeface="Bookman Old Style"/>
            </a:endParaRPr>
          </a:p>
          <a:p>
            <a:pPr marL="285750" indent="-285750">
              <a:buFont typeface="Wingdings" charset="2"/>
              <a:buChar char="§"/>
            </a:pPr>
            <a:r>
              <a:rPr lang="it-IT" i="1" dirty="0" smtClean="0">
                <a:latin typeface="Bookman Old Style"/>
                <a:cs typeface="Bookman Old Style"/>
              </a:rPr>
              <a:t> Radiazione di fondo cosmico (1964-65). </a:t>
            </a:r>
          </a:p>
          <a:p>
            <a:r>
              <a:rPr lang="it-IT" i="1" dirty="0">
                <a:latin typeface="Bookman Old Style"/>
                <a:cs typeface="Bookman Old Style"/>
              </a:rPr>
              <a:t> </a:t>
            </a:r>
            <a:r>
              <a:rPr lang="it-IT" i="1" dirty="0" smtClean="0">
                <a:latin typeface="Bookman Old Style"/>
                <a:cs typeface="Bookman Old Style"/>
              </a:rPr>
              <a:t>    Cosmo come sistema Termodinamico!</a:t>
            </a:r>
          </a:p>
          <a:p>
            <a:pPr marL="285750" indent="-285750">
              <a:buFont typeface="Wingdings" charset="2"/>
              <a:buChar char="§"/>
            </a:pPr>
            <a:endParaRPr lang="it-IT" i="1" dirty="0">
              <a:latin typeface="Bookman Old Style"/>
              <a:cs typeface="Bookman Old Style"/>
            </a:endParaRPr>
          </a:p>
          <a:p>
            <a:pPr marL="285750" indent="-285750">
              <a:buFont typeface="Wingdings" charset="2"/>
              <a:buChar char="§"/>
            </a:pPr>
            <a:r>
              <a:rPr lang="it-IT" i="1" dirty="0" smtClean="0">
                <a:latin typeface="Bookman Old Style"/>
                <a:cs typeface="Bookman Old Style"/>
              </a:rPr>
              <a:t> Struttura a larga scala (1970-1980).</a:t>
            </a:r>
          </a:p>
          <a:p>
            <a:endParaRPr lang="it-IT" i="1" dirty="0">
              <a:latin typeface="Bookman Old Style"/>
              <a:cs typeface="Bookman Old Style"/>
            </a:endParaRPr>
          </a:p>
          <a:p>
            <a:pPr marL="285750" indent="-285750">
              <a:buFont typeface="Wingdings" charset="2"/>
              <a:buChar char="§"/>
            </a:pPr>
            <a:r>
              <a:rPr lang="it-IT" i="1" dirty="0" smtClean="0">
                <a:latin typeface="Bookman Old Style"/>
                <a:cs typeface="Bookman Old Style"/>
              </a:rPr>
              <a:t> Dark Energy (1998 a oggi)</a:t>
            </a:r>
            <a:r>
              <a:rPr lang="it-IT" i="1" dirty="0">
                <a:latin typeface="Bookman Old Style"/>
                <a:cs typeface="Bookman Old Style"/>
              </a:rPr>
              <a:t>.</a:t>
            </a:r>
            <a:endParaRPr lang="it-IT" i="1" dirty="0" smtClean="0">
              <a:latin typeface="Bookman Old Style"/>
              <a:cs typeface="Bookman Old Style"/>
            </a:endParaRPr>
          </a:p>
          <a:p>
            <a:pPr marL="285750" indent="-285750">
              <a:buFont typeface="Wingdings" charset="2"/>
              <a:buChar char="§"/>
            </a:pPr>
            <a:endParaRPr lang="it-IT" sz="1400" i="1" dirty="0" smtClean="0">
              <a:latin typeface="Bookman Old Style"/>
              <a:cs typeface="Bookman Old Style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80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56" y="1339418"/>
            <a:ext cx="7978243" cy="48200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5856" y="6151331"/>
            <a:ext cx="78930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rgbClr val="000090"/>
                </a:solidFill>
                <a:latin typeface="Bookman Old Style"/>
                <a:cs typeface="Bookman Old Style"/>
              </a:rPr>
              <a:t>Kandinsky, Composition VI, crash </a:t>
            </a:r>
            <a:r>
              <a:rPr lang="en-US" sz="1400" i="1" dirty="0">
                <a:solidFill>
                  <a:srgbClr val="000090"/>
                </a:solidFill>
                <a:latin typeface="Bookman Old Style"/>
                <a:cs typeface="Bookman Old Style"/>
              </a:rPr>
              <a:t>of a tidal wave of colliding forms </a:t>
            </a:r>
            <a:r>
              <a:rPr lang="en-US" sz="1400" i="1" dirty="0" smtClean="0">
                <a:solidFill>
                  <a:srgbClr val="000090"/>
                </a:solidFill>
                <a:latin typeface="Bookman Old Style"/>
                <a:cs typeface="Bookman Old Style"/>
              </a:rPr>
              <a:t>.. 1913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32535" y="488382"/>
            <a:ext cx="6355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Bookman Old Style"/>
                <a:cs typeface="Bookman Old Style"/>
              </a:rPr>
              <a:t>“La </a:t>
            </a:r>
            <a:r>
              <a:rPr lang="en-US" sz="2400" i="1" dirty="0" err="1" smtClean="0">
                <a:latin typeface="Bookman Old Style"/>
                <a:cs typeface="Bookman Old Style"/>
              </a:rPr>
              <a:t>Prova</a:t>
            </a:r>
            <a:r>
              <a:rPr lang="en-US" sz="2400" i="1" dirty="0" smtClean="0">
                <a:latin typeface="Bookman Old Style"/>
                <a:cs typeface="Bookman Old Style"/>
              </a:rPr>
              <a:t> </a:t>
            </a:r>
            <a:r>
              <a:rPr lang="en-US" sz="2400" i="1" dirty="0" err="1" smtClean="0">
                <a:latin typeface="Bookman Old Style"/>
                <a:cs typeface="Bookman Old Style"/>
              </a:rPr>
              <a:t>regina</a:t>
            </a:r>
            <a:r>
              <a:rPr lang="en-US" sz="2400" i="1" dirty="0" smtClean="0">
                <a:latin typeface="Bookman Old Style"/>
                <a:cs typeface="Bookman Old Style"/>
              </a:rPr>
              <a:t>”: Le </a:t>
            </a:r>
            <a:r>
              <a:rPr lang="en-US" sz="2400" i="1" dirty="0" err="1" smtClean="0">
                <a:latin typeface="Bookman Old Style"/>
                <a:cs typeface="Bookman Old Style"/>
              </a:rPr>
              <a:t>Onde</a:t>
            </a:r>
            <a:r>
              <a:rPr lang="en-US" sz="2400" i="1" dirty="0" smtClean="0">
                <a:latin typeface="Bookman Old Style"/>
                <a:cs typeface="Bookman Old Style"/>
              </a:rPr>
              <a:t> </a:t>
            </a:r>
            <a:r>
              <a:rPr lang="en-US" sz="2400" i="1" dirty="0" err="1" smtClean="0">
                <a:latin typeface="Bookman Old Style"/>
                <a:cs typeface="Bookman Old Style"/>
              </a:rPr>
              <a:t>gravitazionali</a:t>
            </a:r>
            <a:endParaRPr lang="en-US" sz="2400" i="1" dirty="0">
              <a:latin typeface="Bookman Old Style"/>
              <a:cs typeface="Bookman Old Style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35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5286" y="707512"/>
            <a:ext cx="78909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i="1" dirty="0">
                <a:latin typeface="Bookman Old Style"/>
                <a:cs typeface="Bookman Old Style"/>
              </a:rPr>
              <a:t>La </a:t>
            </a:r>
            <a:r>
              <a:rPr lang="en-US" i="1" dirty="0" err="1">
                <a:latin typeface="Bookman Old Style"/>
                <a:cs typeface="Bookman Old Style"/>
              </a:rPr>
              <a:t>teoria</a:t>
            </a:r>
            <a:r>
              <a:rPr lang="en-US" i="1" dirty="0">
                <a:latin typeface="Bookman Old Style"/>
                <a:cs typeface="Bookman Old Style"/>
              </a:rPr>
              <a:t> di Einstein </a:t>
            </a:r>
            <a:r>
              <a:rPr lang="en-US" i="1" dirty="0" err="1">
                <a:latin typeface="Bookman Old Style"/>
                <a:cs typeface="Bookman Old Style"/>
              </a:rPr>
              <a:t>prevede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l'esistenza</a:t>
            </a:r>
            <a:r>
              <a:rPr lang="en-US" i="1" dirty="0">
                <a:latin typeface="Bookman Old Style"/>
                <a:cs typeface="Bookman Old Style"/>
              </a:rPr>
              <a:t> di </a:t>
            </a:r>
            <a:r>
              <a:rPr lang="en-US" b="1" i="1" dirty="0" err="1">
                <a:latin typeface="Bookman Old Style"/>
                <a:cs typeface="Bookman Old Style"/>
              </a:rPr>
              <a:t>onde</a:t>
            </a:r>
            <a:r>
              <a:rPr lang="en-US" b="1" i="1" dirty="0">
                <a:latin typeface="Bookman Old Style"/>
                <a:cs typeface="Bookman Old Style"/>
              </a:rPr>
              <a:t> </a:t>
            </a:r>
            <a:r>
              <a:rPr lang="en-US" b="1" i="1" dirty="0" err="1" smtClean="0">
                <a:latin typeface="Bookman Old Style"/>
                <a:cs typeface="Bookman Old Style"/>
              </a:rPr>
              <a:t>gravitazionali</a:t>
            </a:r>
            <a:endParaRPr lang="en-US" b="1" i="1" dirty="0">
              <a:latin typeface="Bookman Old Style"/>
              <a:cs typeface="Bookman Old Styl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9576" y="1706621"/>
            <a:ext cx="8134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i="1" dirty="0" err="1">
                <a:latin typeface="Bookman Old Style"/>
                <a:cs typeface="Bookman Old Style"/>
              </a:rPr>
              <a:t>S</a:t>
            </a:r>
            <a:r>
              <a:rPr lang="en-US" i="1" dirty="0" err="1" smtClean="0">
                <a:latin typeface="Bookman Old Style"/>
                <a:cs typeface="Bookman Old Style"/>
              </a:rPr>
              <a:t>ono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perturbazioni</a:t>
            </a:r>
            <a:r>
              <a:rPr lang="en-US" i="1" dirty="0">
                <a:latin typeface="Bookman Old Style"/>
                <a:cs typeface="Bookman Old Style"/>
              </a:rPr>
              <a:t> del campo </a:t>
            </a:r>
            <a:r>
              <a:rPr lang="en-US" i="1" dirty="0" err="1">
                <a:latin typeface="Bookman Old Style"/>
                <a:cs typeface="Bookman Old Style"/>
              </a:rPr>
              <a:t>gravitazionale</a:t>
            </a:r>
            <a:r>
              <a:rPr lang="en-US" i="1" dirty="0">
                <a:latin typeface="Bookman Old Style"/>
                <a:cs typeface="Bookman Old Style"/>
              </a:rPr>
              <a:t>, </a:t>
            </a:r>
            <a:r>
              <a:rPr lang="en-US" i="1" dirty="0" err="1">
                <a:latin typeface="Bookman Old Style"/>
                <a:cs typeface="Bookman Old Style"/>
              </a:rPr>
              <a:t>che</a:t>
            </a:r>
            <a:r>
              <a:rPr lang="en-US" i="1" dirty="0">
                <a:latin typeface="Bookman Old Style"/>
                <a:cs typeface="Bookman Old Style"/>
              </a:rPr>
              <a:t>, come per </a:t>
            </a:r>
            <a:r>
              <a:rPr lang="en-US" i="1" dirty="0" err="1">
                <a:latin typeface="Bookman Old Style"/>
                <a:cs typeface="Bookman Old Style"/>
              </a:rPr>
              <a:t>il</a:t>
            </a:r>
            <a:r>
              <a:rPr lang="en-US" i="1" dirty="0">
                <a:latin typeface="Bookman Old Style"/>
                <a:cs typeface="Bookman Old Style"/>
              </a:rPr>
              <a:t> campo </a:t>
            </a:r>
            <a:r>
              <a:rPr lang="en-US" i="1" dirty="0" err="1">
                <a:latin typeface="Bookman Old Style"/>
                <a:cs typeface="Bookman Old Style"/>
              </a:rPr>
              <a:t>elettromagnetico</a:t>
            </a:r>
            <a:r>
              <a:rPr lang="en-US" i="1" dirty="0">
                <a:latin typeface="Bookman Old Style"/>
                <a:cs typeface="Bookman Old Style"/>
              </a:rPr>
              <a:t>, </a:t>
            </a:r>
            <a:r>
              <a:rPr lang="en-US" i="1" dirty="0" err="1">
                <a:latin typeface="Bookman Old Style"/>
                <a:cs typeface="Bookman Old Style"/>
              </a:rPr>
              <a:t>possono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trasportare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energia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latin typeface="Bookman Old Style"/>
                <a:cs typeface="Bookman Old Style"/>
              </a:rPr>
              <a:t>alla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latin typeface="Bookman Old Style"/>
                <a:cs typeface="Bookman Old Style"/>
              </a:rPr>
              <a:t>velocità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latin typeface="Bookman Old Style"/>
                <a:cs typeface="Bookman Old Style"/>
              </a:rPr>
              <a:t>della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latin typeface="Bookman Old Style"/>
                <a:cs typeface="Bookman Old Style"/>
              </a:rPr>
              <a:t>luce</a:t>
            </a:r>
            <a:r>
              <a:rPr lang="en-US" i="1" dirty="0" smtClean="0">
                <a:latin typeface="Bookman Old Style"/>
                <a:cs typeface="Bookman Old Style"/>
              </a:rPr>
              <a:t>.</a:t>
            </a:r>
            <a:endParaRPr lang="en-US" i="1" dirty="0">
              <a:latin typeface="Bookman Old Style"/>
              <a:cs typeface="Bookman Old Style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286" y="3264951"/>
            <a:ext cx="8134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i="1" dirty="0" err="1">
                <a:latin typeface="Bookman Old Style"/>
                <a:cs typeface="Bookman Old Style"/>
              </a:rPr>
              <a:t>M</a:t>
            </a:r>
            <a:r>
              <a:rPr lang="en-US" i="1" dirty="0" err="1" smtClean="0">
                <a:latin typeface="Bookman Old Style"/>
                <a:cs typeface="Bookman Old Style"/>
              </a:rPr>
              <a:t>entre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r>
              <a:rPr lang="en-US" i="1" dirty="0">
                <a:latin typeface="Bookman Old Style"/>
                <a:cs typeface="Bookman Old Style"/>
              </a:rPr>
              <a:t>la </a:t>
            </a:r>
            <a:r>
              <a:rPr lang="en-US" i="1" dirty="0" err="1">
                <a:latin typeface="Bookman Old Style"/>
                <a:cs typeface="Bookman Old Style"/>
              </a:rPr>
              <a:t>radiazione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elettromagnetica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può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essere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completamente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assorbita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dalla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materia</a:t>
            </a:r>
            <a:r>
              <a:rPr lang="en-US" i="1" dirty="0">
                <a:latin typeface="Bookman Old Style"/>
                <a:cs typeface="Bookman Old Style"/>
              </a:rPr>
              <a:t>, le </a:t>
            </a:r>
            <a:r>
              <a:rPr lang="en-US" i="1" dirty="0" err="1">
                <a:latin typeface="Bookman Old Style"/>
                <a:cs typeface="Bookman Old Style"/>
              </a:rPr>
              <a:t>onde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gravitazionali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possono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viaggiare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nello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spazio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senza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essere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assorbite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dalla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latin typeface="Bookman Old Style"/>
                <a:cs typeface="Bookman Old Style"/>
              </a:rPr>
              <a:t>materia</a:t>
            </a:r>
            <a:r>
              <a:rPr lang="en-US" i="1" dirty="0" smtClean="0">
                <a:latin typeface="Bookman Old Style"/>
                <a:cs typeface="Bookman Old Style"/>
              </a:rPr>
              <a:t>.</a:t>
            </a:r>
            <a:endParaRPr lang="en-US" i="1" dirty="0">
              <a:latin typeface="Bookman Old Style"/>
              <a:cs typeface="Bookman Old Style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9576" y="4710631"/>
            <a:ext cx="8134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charset="2"/>
              <a:buChar char="§"/>
            </a:pPr>
            <a:r>
              <a:rPr lang="en-US" i="1" dirty="0" smtClean="0">
                <a:latin typeface="Bookman Old Style"/>
                <a:cs typeface="Bookman Old Style"/>
              </a:rPr>
              <a:t>A </a:t>
            </a:r>
            <a:r>
              <a:rPr lang="en-US" i="1" dirty="0" err="1" smtClean="0">
                <a:latin typeface="Bookman Old Style"/>
                <a:cs typeface="Bookman Old Style"/>
              </a:rPr>
              <a:t>causa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latin typeface="Bookman Old Style"/>
                <a:cs typeface="Bookman Old Style"/>
              </a:rPr>
              <a:t>della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latin typeface="Bookman Old Style"/>
                <a:cs typeface="Bookman Old Style"/>
              </a:rPr>
              <a:t>debolezza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latin typeface="Bookman Old Style"/>
                <a:cs typeface="Bookman Old Style"/>
              </a:rPr>
              <a:t>dell’interazione</a:t>
            </a:r>
            <a:r>
              <a:rPr lang="en-US" i="1" dirty="0" smtClean="0">
                <a:latin typeface="Bookman Old Style"/>
                <a:cs typeface="Bookman Old Style"/>
              </a:rPr>
              <a:t>  </a:t>
            </a:r>
            <a:r>
              <a:rPr lang="en-US" i="1" dirty="0" err="1" smtClean="0">
                <a:latin typeface="Bookman Old Style"/>
                <a:cs typeface="Bookman Old Style"/>
              </a:rPr>
              <a:t>gravitazionale</a:t>
            </a:r>
            <a:r>
              <a:rPr lang="en-US" i="1" dirty="0" smtClean="0">
                <a:latin typeface="Bookman Old Style"/>
                <a:cs typeface="Bookman Old Style"/>
              </a:rPr>
              <a:t>,  </a:t>
            </a:r>
            <a:r>
              <a:rPr lang="en-US" i="1" dirty="0">
                <a:latin typeface="Bookman Old Style"/>
                <a:cs typeface="Bookman Old Style"/>
              </a:rPr>
              <a:t>la </a:t>
            </a:r>
            <a:r>
              <a:rPr lang="en-US" i="1" dirty="0" err="1">
                <a:latin typeface="Bookman Old Style"/>
                <a:cs typeface="Bookman Old Style"/>
              </a:rPr>
              <a:t>loro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rivelazione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latin typeface="Bookman Old Style"/>
                <a:cs typeface="Bookman Old Style"/>
              </a:rPr>
              <a:t>risulta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latin typeface="Bookman Old Style"/>
                <a:cs typeface="Bookman Old Style"/>
              </a:rPr>
              <a:t>straordinariamente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difficile</a:t>
            </a:r>
            <a:r>
              <a:rPr lang="en-US" i="1" dirty="0">
                <a:latin typeface="Bookman Old Style"/>
                <a:cs typeface="Bookman Old Style"/>
              </a:rPr>
              <a:t>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45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46629" y="1431326"/>
            <a:ext cx="423319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i="1" dirty="0" smtClean="0">
                <a:latin typeface="Bookman Old Style"/>
                <a:cs typeface="Bookman Old Style"/>
              </a:rPr>
              <a:t>Due </a:t>
            </a:r>
            <a:r>
              <a:rPr lang="en-US" sz="2000" i="1" dirty="0" err="1" smtClean="0">
                <a:latin typeface="Bookman Old Style"/>
                <a:cs typeface="Bookman Old Style"/>
              </a:rPr>
              <a:t>polarizzazioni</a:t>
            </a:r>
            <a:r>
              <a:rPr lang="en-US" sz="2000" i="1" dirty="0" smtClean="0">
                <a:latin typeface="Bookman Old Style"/>
                <a:cs typeface="Bookman Old Style"/>
              </a:rPr>
              <a:t>.</a:t>
            </a:r>
          </a:p>
          <a:p>
            <a:pPr marL="342900" indent="-342900">
              <a:buFont typeface="Wingdings" charset="2"/>
              <a:buChar char="§"/>
            </a:pPr>
            <a:endParaRPr lang="en-US" sz="2000" i="1" dirty="0" smtClean="0">
              <a:latin typeface="Bookman Old Style"/>
              <a:cs typeface="Bookman Old Style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i="1" dirty="0" err="1" smtClean="0">
                <a:latin typeface="Bookman Old Style"/>
                <a:cs typeface="Bookman Old Style"/>
              </a:rPr>
              <a:t>Natura</a:t>
            </a:r>
            <a:r>
              <a:rPr lang="en-US" sz="2000" i="1" dirty="0" smtClean="0">
                <a:latin typeface="Bookman Old Style"/>
                <a:cs typeface="Bookman Old Style"/>
              </a:rPr>
              <a:t> </a:t>
            </a:r>
            <a:r>
              <a:rPr lang="en-US" sz="2000" i="1" dirty="0" err="1" smtClean="0">
                <a:latin typeface="Bookman Old Style"/>
                <a:cs typeface="Bookman Old Style"/>
              </a:rPr>
              <a:t>quadrupolare</a:t>
            </a:r>
            <a:r>
              <a:rPr lang="en-US" sz="2000" i="1" dirty="0" smtClean="0">
                <a:latin typeface="Bookman Old Style"/>
                <a:cs typeface="Bookman Old Style"/>
              </a:rPr>
              <a:t>.</a:t>
            </a:r>
          </a:p>
          <a:p>
            <a:pPr marL="342900" indent="-342900">
              <a:buFont typeface="Wingdings" charset="2"/>
              <a:buChar char="§"/>
            </a:pPr>
            <a:endParaRPr lang="en-US" sz="2000" i="1" dirty="0" smtClean="0">
              <a:latin typeface="Bookman Old Style"/>
              <a:cs typeface="Bookman Old Style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i="1" dirty="0" smtClean="0">
                <a:latin typeface="Bookman Old Style"/>
                <a:cs typeface="Bookman Old Style"/>
              </a:rPr>
              <a:t>Generate da </a:t>
            </a:r>
            <a:r>
              <a:rPr lang="en-US" sz="2000" i="1" dirty="0" err="1" smtClean="0">
                <a:latin typeface="Bookman Old Style"/>
                <a:cs typeface="Bookman Old Style"/>
              </a:rPr>
              <a:t>effetti</a:t>
            </a:r>
            <a:r>
              <a:rPr lang="en-US" sz="2000" i="1" dirty="0" smtClean="0">
                <a:latin typeface="Bookman Old Style"/>
                <a:cs typeface="Bookman Old Style"/>
              </a:rPr>
              <a:t> </a:t>
            </a:r>
            <a:r>
              <a:rPr lang="en-US" sz="2000" i="1" dirty="0" err="1" smtClean="0">
                <a:latin typeface="Bookman Old Style"/>
                <a:cs typeface="Bookman Old Style"/>
              </a:rPr>
              <a:t>mareali</a:t>
            </a:r>
            <a:r>
              <a:rPr lang="en-US" sz="2000" i="1" dirty="0" smtClean="0">
                <a:latin typeface="Bookman Old Style"/>
                <a:cs typeface="Bookman Old Style"/>
              </a:rPr>
              <a:t> di </a:t>
            </a:r>
            <a:r>
              <a:rPr lang="en-US" sz="2000" i="1" dirty="0" err="1" smtClean="0">
                <a:latin typeface="Bookman Old Style"/>
                <a:cs typeface="Bookman Old Style"/>
              </a:rPr>
              <a:t>oggetti</a:t>
            </a:r>
            <a:r>
              <a:rPr lang="en-US" sz="2000" i="1" dirty="0" smtClean="0">
                <a:latin typeface="Bookman Old Style"/>
                <a:cs typeface="Bookman Old Style"/>
              </a:rPr>
              <a:t> </a:t>
            </a:r>
            <a:r>
              <a:rPr lang="en-US" sz="2000" i="1" dirty="0" err="1" smtClean="0">
                <a:latin typeface="Bookman Old Style"/>
                <a:cs typeface="Bookman Old Style"/>
              </a:rPr>
              <a:t>astrofisici</a:t>
            </a:r>
            <a:r>
              <a:rPr lang="en-US" sz="2000" i="1" dirty="0">
                <a:latin typeface="Bookman Old Style"/>
                <a:cs typeface="Bookman Old Style"/>
              </a:rPr>
              <a:t>.</a:t>
            </a:r>
            <a:r>
              <a:rPr lang="en-US" sz="2000" i="1" dirty="0" smtClean="0">
                <a:latin typeface="Bookman Old Style"/>
                <a:cs typeface="Bookman Old Style"/>
              </a:rPr>
              <a:t> </a:t>
            </a:r>
          </a:p>
          <a:p>
            <a:pPr marL="342900" indent="-342900">
              <a:buFont typeface="Wingdings" charset="2"/>
              <a:buChar char="§"/>
            </a:pPr>
            <a:endParaRPr lang="en-US" sz="2000" i="1" dirty="0" smtClean="0">
              <a:latin typeface="Bookman Old Style"/>
              <a:cs typeface="Bookman Old Style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i="1" dirty="0" err="1" smtClean="0">
                <a:latin typeface="Bookman Old Style"/>
                <a:cs typeface="Bookman Old Style"/>
              </a:rPr>
              <a:t>Buchi</a:t>
            </a:r>
            <a:r>
              <a:rPr lang="en-US" sz="2000" i="1" dirty="0" smtClean="0">
                <a:latin typeface="Bookman Old Style"/>
                <a:cs typeface="Bookman Old Style"/>
              </a:rPr>
              <a:t> </a:t>
            </a:r>
            <a:r>
              <a:rPr lang="en-US" sz="2000" i="1" dirty="0" err="1" smtClean="0">
                <a:latin typeface="Bookman Old Style"/>
                <a:cs typeface="Bookman Old Style"/>
              </a:rPr>
              <a:t>neri</a:t>
            </a:r>
            <a:r>
              <a:rPr lang="en-US" sz="2000" i="1" dirty="0" smtClean="0">
                <a:latin typeface="Bookman Old Style"/>
                <a:cs typeface="Bookman Old Style"/>
              </a:rPr>
              <a:t>, </a:t>
            </a:r>
            <a:r>
              <a:rPr lang="en-US" sz="2000" i="1" dirty="0" err="1" smtClean="0">
                <a:latin typeface="Bookman Old Style"/>
                <a:cs typeface="Bookman Old Style"/>
              </a:rPr>
              <a:t>stelle</a:t>
            </a:r>
            <a:r>
              <a:rPr lang="en-US" sz="2000" i="1" dirty="0" smtClean="0">
                <a:latin typeface="Bookman Old Style"/>
                <a:cs typeface="Bookman Old Style"/>
              </a:rPr>
              <a:t> di </a:t>
            </a:r>
            <a:r>
              <a:rPr lang="en-US" sz="2000" i="1" dirty="0" err="1" smtClean="0">
                <a:latin typeface="Bookman Old Style"/>
                <a:cs typeface="Bookman Old Style"/>
              </a:rPr>
              <a:t>neutroni</a:t>
            </a:r>
            <a:r>
              <a:rPr lang="en-US" sz="2000" i="1" dirty="0" smtClean="0">
                <a:latin typeface="Bookman Old Style"/>
                <a:cs typeface="Bookman Old Style"/>
              </a:rPr>
              <a:t>,  </a:t>
            </a:r>
            <a:r>
              <a:rPr lang="en-US" sz="2000" i="1" dirty="0" err="1" smtClean="0">
                <a:latin typeface="Bookman Old Style"/>
                <a:cs typeface="Bookman Old Style"/>
              </a:rPr>
              <a:t>collasso</a:t>
            </a:r>
            <a:r>
              <a:rPr lang="en-US" sz="2000" i="1" dirty="0" smtClean="0">
                <a:latin typeface="Bookman Old Style"/>
                <a:cs typeface="Bookman Old Style"/>
              </a:rPr>
              <a:t> </a:t>
            </a:r>
            <a:r>
              <a:rPr lang="en-US" sz="2000" i="1" dirty="0" err="1" smtClean="0">
                <a:latin typeface="Bookman Old Style"/>
                <a:cs typeface="Bookman Old Style"/>
              </a:rPr>
              <a:t>gravitazionale</a:t>
            </a:r>
            <a:r>
              <a:rPr lang="en-US" sz="2000" i="1" dirty="0" smtClean="0">
                <a:latin typeface="Bookman Old Style"/>
                <a:cs typeface="Bookman Old Style"/>
              </a:rPr>
              <a:t>, </a:t>
            </a:r>
            <a:r>
              <a:rPr lang="en-US" sz="2000" i="1" dirty="0" err="1" smtClean="0">
                <a:latin typeface="Bookman Old Style"/>
                <a:cs typeface="Bookman Old Style"/>
              </a:rPr>
              <a:t>stelle</a:t>
            </a:r>
            <a:r>
              <a:rPr lang="en-US" sz="2000" i="1" dirty="0" smtClean="0">
                <a:latin typeface="Bookman Old Style"/>
                <a:cs typeface="Bookman Old Style"/>
              </a:rPr>
              <a:t> </a:t>
            </a:r>
            <a:r>
              <a:rPr lang="en-US" sz="2000" i="1" dirty="0" err="1" smtClean="0">
                <a:latin typeface="Bookman Old Style"/>
                <a:cs typeface="Bookman Old Style"/>
              </a:rPr>
              <a:t>binarie</a:t>
            </a:r>
            <a:r>
              <a:rPr lang="en-US" sz="2000" i="1" dirty="0" smtClean="0">
                <a:latin typeface="Bookman Old Style"/>
                <a:cs typeface="Bookman Old Style"/>
              </a:rPr>
              <a:t> </a:t>
            </a:r>
            <a:r>
              <a:rPr lang="en-US" sz="2000" i="1" dirty="0" err="1" smtClean="0">
                <a:latin typeface="Bookman Old Style"/>
                <a:cs typeface="Bookman Old Style"/>
              </a:rPr>
              <a:t>coalescenti</a:t>
            </a:r>
            <a:r>
              <a:rPr lang="en-US" sz="2000" i="1" dirty="0" smtClean="0">
                <a:latin typeface="Bookman Old Style"/>
                <a:cs typeface="Bookman Old Style"/>
              </a:rPr>
              <a:t>.</a:t>
            </a:r>
            <a:endParaRPr lang="en-US" sz="2000" i="1" dirty="0">
              <a:latin typeface="Bookman Old Style"/>
              <a:cs typeface="Bookman Old Style"/>
            </a:endParaRPr>
          </a:p>
        </p:txBody>
      </p:sp>
      <p:pic>
        <p:nvPicPr>
          <p:cNvPr id="11" name="Picture 10" descr="GravitationalWave_PlusPolariza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584" y="1108376"/>
            <a:ext cx="1908000" cy="1908000"/>
          </a:xfrm>
          <a:prstGeom prst="rect">
            <a:avLst/>
          </a:prstGeom>
        </p:spPr>
      </p:pic>
      <p:pic>
        <p:nvPicPr>
          <p:cNvPr id="12" name="Picture 11" descr="GravitationalWave_CrossPolarizati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822" y="1108376"/>
            <a:ext cx="1888544" cy="1888544"/>
          </a:xfrm>
          <a:prstGeom prst="rect">
            <a:avLst/>
          </a:prstGeom>
        </p:spPr>
      </p:pic>
      <p:pic>
        <p:nvPicPr>
          <p:cNvPr id="21" name="Picture 20" descr="Wavy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822" y="4310648"/>
            <a:ext cx="4075762" cy="25473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42752" y="258444"/>
            <a:ext cx="6269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latin typeface="Bookman Old Style"/>
                <a:cs typeface="Bookman Old Style"/>
              </a:rPr>
              <a:t>Caratteristiche</a:t>
            </a:r>
            <a:r>
              <a:rPr lang="en-US" sz="2400" i="1" dirty="0" smtClean="0">
                <a:latin typeface="Bookman Old Style"/>
                <a:cs typeface="Bookman Old Style"/>
              </a:rPr>
              <a:t> </a:t>
            </a:r>
            <a:r>
              <a:rPr lang="en-US" sz="2400" i="1" dirty="0" err="1" smtClean="0">
                <a:latin typeface="Bookman Old Style"/>
                <a:cs typeface="Bookman Old Style"/>
              </a:rPr>
              <a:t>delle</a:t>
            </a:r>
            <a:r>
              <a:rPr lang="en-US" sz="2400" i="1" dirty="0" smtClean="0">
                <a:latin typeface="Bookman Old Style"/>
                <a:cs typeface="Bookman Old Style"/>
              </a:rPr>
              <a:t> </a:t>
            </a:r>
            <a:r>
              <a:rPr lang="en-US" sz="2400" i="1" dirty="0" err="1" smtClean="0">
                <a:latin typeface="Bookman Old Style"/>
                <a:cs typeface="Bookman Old Style"/>
              </a:rPr>
              <a:t>Onde</a:t>
            </a:r>
            <a:r>
              <a:rPr lang="en-US" sz="2400" i="1" dirty="0" smtClean="0">
                <a:latin typeface="Bookman Old Style"/>
                <a:cs typeface="Bookman Old Style"/>
              </a:rPr>
              <a:t> </a:t>
            </a:r>
            <a:r>
              <a:rPr lang="en-US" sz="2400" i="1" dirty="0" err="1" smtClean="0">
                <a:latin typeface="Bookman Old Style"/>
                <a:cs typeface="Bookman Old Style"/>
              </a:rPr>
              <a:t>Gravitazionali</a:t>
            </a:r>
            <a:endParaRPr lang="en-US" sz="2400" i="1" dirty="0">
              <a:latin typeface="Bookman Old Style"/>
              <a:cs typeface="Bookman Old Style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3076171" y="3076169"/>
            <a:ext cx="6858000" cy="70565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3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81125" y="232627"/>
            <a:ext cx="5992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Bookman Old Style"/>
                <a:cs typeface="Bookman Old Style"/>
              </a:rPr>
              <a:t>A </a:t>
            </a:r>
            <a:r>
              <a:rPr lang="en-US" sz="2400" i="1" dirty="0" err="1" smtClean="0">
                <a:latin typeface="Bookman Old Style"/>
                <a:cs typeface="Bookman Old Style"/>
              </a:rPr>
              <a:t>cosa</a:t>
            </a:r>
            <a:r>
              <a:rPr lang="en-US" sz="2400" i="1" dirty="0" smtClean="0">
                <a:latin typeface="Bookman Old Style"/>
                <a:cs typeface="Bookman Old Style"/>
              </a:rPr>
              <a:t> </a:t>
            </a:r>
            <a:r>
              <a:rPr lang="en-US" sz="2400" i="1" dirty="0" err="1" smtClean="0">
                <a:latin typeface="Bookman Old Style"/>
                <a:cs typeface="Bookman Old Style"/>
              </a:rPr>
              <a:t>servono</a:t>
            </a:r>
            <a:r>
              <a:rPr lang="en-US" sz="2400" i="1" dirty="0" smtClean="0">
                <a:latin typeface="Bookman Old Style"/>
                <a:cs typeface="Bookman Old Style"/>
              </a:rPr>
              <a:t> le </a:t>
            </a:r>
            <a:r>
              <a:rPr lang="en-US" sz="2400" i="1" dirty="0" err="1" smtClean="0">
                <a:latin typeface="Bookman Old Style"/>
                <a:cs typeface="Bookman Old Style"/>
              </a:rPr>
              <a:t>onde</a:t>
            </a:r>
            <a:r>
              <a:rPr lang="en-US" sz="2400" i="1" dirty="0" smtClean="0">
                <a:latin typeface="Bookman Old Style"/>
                <a:cs typeface="Bookman Old Style"/>
              </a:rPr>
              <a:t> </a:t>
            </a:r>
            <a:r>
              <a:rPr lang="en-US" sz="2400" i="1" dirty="0" err="1" smtClean="0">
                <a:latin typeface="Bookman Old Style"/>
                <a:cs typeface="Bookman Old Style"/>
              </a:rPr>
              <a:t>gravitazionali</a:t>
            </a:r>
            <a:r>
              <a:rPr lang="en-US" sz="2400" i="1" dirty="0" smtClean="0">
                <a:latin typeface="Bookman Old Style"/>
                <a:cs typeface="Bookman Old Style"/>
              </a:rPr>
              <a:t> ?</a:t>
            </a:r>
            <a:endParaRPr lang="en-US" sz="2400" i="1" dirty="0">
              <a:latin typeface="Bookman Old Style"/>
              <a:cs typeface="Bookman Old Styl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6375" y="1075293"/>
            <a:ext cx="4903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i="1" dirty="0" err="1" smtClean="0">
                <a:latin typeface="Bookman Old Style"/>
                <a:cs typeface="Bookman Old Style"/>
              </a:rPr>
              <a:t>Verifica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latin typeface="Bookman Old Style"/>
                <a:cs typeface="Bookman Old Style"/>
              </a:rPr>
              <a:t>diretta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latin typeface="Bookman Old Style"/>
                <a:cs typeface="Bookman Old Style"/>
              </a:rPr>
              <a:t>della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latin typeface="Bookman Old Style"/>
                <a:cs typeface="Bookman Old Style"/>
              </a:rPr>
              <a:t>Relatività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latin typeface="Bookman Old Style"/>
                <a:cs typeface="Bookman Old Style"/>
              </a:rPr>
              <a:t>Generale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endParaRPr lang="en-US" i="1" dirty="0">
              <a:latin typeface="Bookman Old Style"/>
              <a:cs typeface="Bookman Old Styl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6375" y="1644887"/>
            <a:ext cx="7302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i="1" dirty="0" err="1" smtClean="0">
                <a:latin typeface="Bookman Old Style"/>
                <a:cs typeface="Bookman Old Style"/>
              </a:rPr>
              <a:t>Ci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latin typeface="Bookman Old Style"/>
                <a:cs typeface="Bookman Old Style"/>
              </a:rPr>
              <a:t>darebbero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latin typeface="Bookman Old Style"/>
                <a:cs typeface="Bookman Old Style"/>
              </a:rPr>
              <a:t>una</a:t>
            </a:r>
            <a:r>
              <a:rPr lang="en-US" i="1" dirty="0" smtClean="0">
                <a:latin typeface="Bookman Old Style"/>
                <a:cs typeface="Bookman Old Style"/>
              </a:rPr>
              <a:t> “</a:t>
            </a:r>
            <a:r>
              <a:rPr lang="en-US" i="1" dirty="0" err="1" smtClean="0">
                <a:latin typeface="Bookman Old Style"/>
                <a:cs typeface="Bookman Old Style"/>
              </a:rPr>
              <a:t>fotografia</a:t>
            </a:r>
            <a:r>
              <a:rPr lang="en-US" i="1" dirty="0" smtClean="0">
                <a:latin typeface="Bookman Old Style"/>
                <a:cs typeface="Bookman Old Style"/>
              </a:rPr>
              <a:t>” </a:t>
            </a:r>
            <a:r>
              <a:rPr lang="en-US" i="1" dirty="0" err="1" smtClean="0">
                <a:latin typeface="Bookman Old Style"/>
                <a:cs typeface="Bookman Old Style"/>
              </a:rPr>
              <a:t>dell’universo</a:t>
            </a:r>
            <a:r>
              <a:rPr lang="en-US" i="1" dirty="0" smtClean="0">
                <a:latin typeface="Bookman Old Style"/>
                <a:cs typeface="Bookman Old Style"/>
              </a:rPr>
              <a:t> a </a:t>
            </a:r>
            <a:r>
              <a:rPr lang="en-US" i="1" dirty="0" err="1" smtClean="0">
                <a:latin typeface="Bookman Old Style"/>
                <a:cs typeface="Bookman Old Style"/>
              </a:rPr>
              <a:t>tutte</a:t>
            </a:r>
            <a:r>
              <a:rPr lang="en-US" i="1" dirty="0" smtClean="0">
                <a:latin typeface="Bookman Old Style"/>
                <a:cs typeface="Bookman Old Style"/>
              </a:rPr>
              <a:t> le </a:t>
            </a:r>
            <a:r>
              <a:rPr lang="en-US" i="1" dirty="0" err="1" smtClean="0">
                <a:latin typeface="Bookman Old Style"/>
                <a:cs typeface="Bookman Old Style"/>
              </a:rPr>
              <a:t>epoche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endParaRPr lang="en-US" i="1" dirty="0">
              <a:latin typeface="Bookman Old Style"/>
              <a:cs typeface="Bookman Old Style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745317"/>
            <a:ext cx="9144000" cy="411268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87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579" y="677669"/>
            <a:ext cx="8755564" cy="90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i="1" dirty="0" err="1" smtClean="0">
                <a:latin typeface="Bookman Old Style"/>
                <a:cs typeface="Bookman Old Style"/>
              </a:rPr>
              <a:t>Una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conferma</a:t>
            </a:r>
            <a:r>
              <a:rPr lang="en-US" sz="1600" i="1" dirty="0" smtClean="0">
                <a:latin typeface="Bookman Old Style"/>
                <a:cs typeface="Bookman Old Style"/>
              </a:rPr>
              <a:t>, </a:t>
            </a:r>
            <a:r>
              <a:rPr lang="en-US" sz="1600" i="1" dirty="0" err="1" smtClean="0">
                <a:latin typeface="Bookman Old Style"/>
                <a:cs typeface="Bookman Old Style"/>
              </a:rPr>
              <a:t>seppure</a:t>
            </a:r>
            <a:r>
              <a:rPr lang="en-US" sz="1600" i="1" dirty="0" smtClean="0">
                <a:latin typeface="Bookman Old Style"/>
                <a:cs typeface="Bookman Old Style"/>
              </a:rPr>
              <a:t>  </a:t>
            </a:r>
            <a:r>
              <a:rPr lang="en-US" sz="1600" i="1" dirty="0" err="1" smtClean="0">
                <a:latin typeface="Bookman Old Style"/>
                <a:cs typeface="Bookman Old Style"/>
              </a:rPr>
              <a:t>indiretta</a:t>
            </a:r>
            <a:r>
              <a:rPr lang="en-US" sz="1600" i="1" dirty="0" smtClean="0">
                <a:latin typeface="Bookman Old Style"/>
                <a:cs typeface="Bookman Old Style"/>
              </a:rPr>
              <a:t>, </a:t>
            </a:r>
            <a:r>
              <a:rPr lang="en-US" sz="1600" i="1" dirty="0" err="1" smtClean="0">
                <a:latin typeface="Bookman Old Style"/>
                <a:cs typeface="Bookman Old Style"/>
              </a:rPr>
              <a:t>dell'emissione</a:t>
            </a:r>
            <a:r>
              <a:rPr lang="en-US" sz="1600" i="1" dirty="0" smtClean="0">
                <a:latin typeface="Bookman Old Style"/>
                <a:cs typeface="Bookman Old Style"/>
              </a:rPr>
              <a:t> di </a:t>
            </a:r>
            <a:r>
              <a:rPr lang="en-US" sz="1600" i="1" dirty="0" err="1" smtClean="0">
                <a:latin typeface="Bookman Old Style"/>
                <a:cs typeface="Bookman Old Style"/>
              </a:rPr>
              <a:t>onde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gravitazionali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si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deve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all’osservazione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della</a:t>
            </a:r>
            <a:r>
              <a:rPr lang="en-US" sz="1600" i="1" dirty="0" smtClean="0">
                <a:latin typeface="Bookman Old Style"/>
                <a:cs typeface="Bookman Old Style"/>
              </a:rPr>
              <a:t> pulsar </a:t>
            </a:r>
            <a:r>
              <a:rPr lang="en-US" sz="1600" i="1" dirty="0" err="1" smtClean="0">
                <a:latin typeface="Bookman Old Style"/>
                <a:cs typeface="Bookman Old Style"/>
              </a:rPr>
              <a:t>binaria</a:t>
            </a:r>
            <a:r>
              <a:rPr lang="en-US" sz="1600" i="1" dirty="0" smtClean="0">
                <a:latin typeface="Bookman Old Style"/>
                <a:cs typeface="Bookman Old Style"/>
              </a:rPr>
              <a:t> PSR1913+16,  </a:t>
            </a:r>
            <a:r>
              <a:rPr lang="en-US" sz="1600" i="1" dirty="0" err="1" smtClean="0">
                <a:latin typeface="Bookman Old Style"/>
                <a:cs typeface="Bookman Old Style"/>
              </a:rPr>
              <a:t>scoperta</a:t>
            </a:r>
            <a:r>
              <a:rPr lang="en-US" sz="1600" i="1" dirty="0" smtClean="0">
                <a:latin typeface="Bookman Old Style"/>
                <a:cs typeface="Bookman Old Style"/>
              </a:rPr>
              <a:t> da  </a:t>
            </a:r>
            <a:r>
              <a:rPr lang="en-US" sz="1600" b="1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Bookman Old Style"/>
                <a:cs typeface="Bookman Old Style"/>
              </a:rPr>
              <a:t>Hulse</a:t>
            </a:r>
            <a:r>
              <a:rPr lang="en-US" sz="16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Bookman Old Style"/>
                <a:cs typeface="Bookman Old Style"/>
              </a:rPr>
              <a:t> e Taylor </a:t>
            </a:r>
            <a:r>
              <a:rPr lang="en-US" sz="1600" i="1" dirty="0" err="1" smtClean="0">
                <a:latin typeface="Bookman Old Style"/>
                <a:cs typeface="Bookman Old Style"/>
              </a:rPr>
              <a:t>nel</a:t>
            </a:r>
            <a:r>
              <a:rPr lang="en-US" sz="1600" i="1" dirty="0" smtClean="0">
                <a:latin typeface="Bookman Old Style"/>
                <a:cs typeface="Bookman Old Style"/>
              </a:rPr>
              <a:t> 1974.</a:t>
            </a:r>
            <a:endParaRPr lang="en-US" sz="1600" i="1" dirty="0">
              <a:latin typeface="Bookman Old Style"/>
              <a:cs typeface="Bookman Old Style"/>
            </a:endParaRPr>
          </a:p>
        </p:txBody>
      </p:sp>
      <p:pic>
        <p:nvPicPr>
          <p:cNvPr id="15" name="Picture 14" descr="art_1_a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0572"/>
            <a:ext cx="3132642" cy="367545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83024" y="44863"/>
            <a:ext cx="58392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latin typeface="Bookman Old Style"/>
                <a:cs typeface="Bookman Old Style"/>
              </a:rPr>
              <a:t>PSR1913+</a:t>
            </a:r>
            <a:r>
              <a:rPr lang="en-US" sz="2400" i="1" dirty="0" smtClean="0">
                <a:latin typeface="Bookman Old Style"/>
                <a:cs typeface="Bookman Old Style"/>
              </a:rPr>
              <a:t>16:  </a:t>
            </a:r>
            <a:r>
              <a:rPr lang="en-US" sz="2400" i="1" dirty="0" err="1" smtClean="0">
                <a:latin typeface="Bookman Old Style"/>
                <a:cs typeface="Bookman Old Style"/>
              </a:rPr>
              <a:t>una</a:t>
            </a:r>
            <a:r>
              <a:rPr lang="en-US" sz="2400" i="1" dirty="0" smtClean="0">
                <a:latin typeface="Bookman Old Style"/>
                <a:cs typeface="Bookman Old Style"/>
              </a:rPr>
              <a:t> </a:t>
            </a:r>
            <a:r>
              <a:rPr lang="en-US" sz="2400" i="1" dirty="0" err="1" smtClean="0">
                <a:latin typeface="Bookman Old Style"/>
                <a:cs typeface="Bookman Old Style"/>
              </a:rPr>
              <a:t>conferma</a:t>
            </a:r>
            <a:r>
              <a:rPr lang="en-US" sz="2400" i="1" dirty="0" smtClean="0">
                <a:latin typeface="Bookman Old Style"/>
                <a:cs typeface="Bookman Old Style"/>
              </a:rPr>
              <a:t> </a:t>
            </a:r>
            <a:r>
              <a:rPr lang="en-US" sz="2400" i="1" dirty="0" err="1" smtClean="0">
                <a:latin typeface="Bookman Old Style"/>
                <a:cs typeface="Bookman Old Style"/>
              </a:rPr>
              <a:t>indiretta</a:t>
            </a:r>
            <a:endParaRPr lang="en-US" sz="2400" i="1" dirty="0">
              <a:latin typeface="Bookman Old Style"/>
              <a:cs typeface="Bookman Old Style"/>
            </a:endParaRPr>
          </a:p>
        </p:txBody>
      </p:sp>
      <p:pic>
        <p:nvPicPr>
          <p:cNvPr id="19" name="Picture 18" descr="Orbit5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743" y="1766358"/>
            <a:ext cx="3950257" cy="197512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132642" y="3893584"/>
            <a:ext cx="5626712" cy="1442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1600" i="1" dirty="0" err="1">
                <a:latin typeface="Bookman Old Style"/>
                <a:cs typeface="Bookman Old Style"/>
              </a:rPr>
              <a:t>L’emissione</a:t>
            </a:r>
            <a:r>
              <a:rPr lang="en-US" sz="1600" i="1" dirty="0">
                <a:latin typeface="Bookman Old Style"/>
                <a:cs typeface="Bookman Old Style"/>
              </a:rPr>
              <a:t> di </a:t>
            </a:r>
            <a:r>
              <a:rPr lang="en-US" sz="1600" i="1" dirty="0" err="1">
                <a:latin typeface="Bookman Old Style"/>
                <a:cs typeface="Bookman Old Style"/>
              </a:rPr>
              <a:t>onde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gravitazionali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riduce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l’energia</a:t>
            </a:r>
            <a:r>
              <a:rPr lang="en-US" sz="1600" i="1" dirty="0">
                <a:latin typeface="Bookman Old Style"/>
                <a:cs typeface="Bookman Old Style"/>
              </a:rPr>
              <a:t> del </a:t>
            </a:r>
            <a:r>
              <a:rPr lang="en-US" sz="1600" i="1" dirty="0" err="1">
                <a:latin typeface="Bookman Old Style"/>
                <a:cs typeface="Bookman Old Style"/>
              </a:rPr>
              <a:t>moto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orbitale</a:t>
            </a:r>
            <a:r>
              <a:rPr lang="en-US" sz="1600" i="1" dirty="0">
                <a:latin typeface="Bookman Old Style"/>
                <a:cs typeface="Bookman Old Style"/>
              </a:rPr>
              <a:t>: le due </a:t>
            </a:r>
            <a:r>
              <a:rPr lang="en-US" sz="1600" i="1" dirty="0" err="1">
                <a:latin typeface="Bookman Old Style"/>
                <a:cs typeface="Bookman Old Style"/>
              </a:rPr>
              <a:t>stelle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tendono</a:t>
            </a:r>
            <a:r>
              <a:rPr lang="en-US" sz="1600" i="1" dirty="0">
                <a:latin typeface="Bookman Old Style"/>
                <a:cs typeface="Bookman Old Style"/>
              </a:rPr>
              <a:t> ad </a:t>
            </a:r>
            <a:r>
              <a:rPr lang="en-US" sz="1600" i="1" dirty="0" err="1">
                <a:latin typeface="Bookman Old Style"/>
                <a:cs typeface="Bookman Old Style"/>
              </a:rPr>
              <a:t>avvicinarsi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l’una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all’altra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smtClean="0">
                <a:latin typeface="Bookman Old Style"/>
                <a:cs typeface="Bookman Old Style"/>
              </a:rPr>
              <a:t>di </a:t>
            </a:r>
            <a:r>
              <a:rPr lang="en-US" sz="1600" i="1" dirty="0" err="1" smtClean="0">
                <a:latin typeface="Bookman Old Style"/>
                <a:cs typeface="Bookman Old Style"/>
              </a:rPr>
              <a:t>alcuni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metri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all’anno</a:t>
            </a:r>
            <a:r>
              <a:rPr lang="en-US" sz="1600" i="1" dirty="0" smtClean="0">
                <a:latin typeface="Bookman Old Style"/>
                <a:cs typeface="Bookman Old Style"/>
              </a:rPr>
              <a:t> e </a:t>
            </a:r>
            <a:r>
              <a:rPr lang="en-US" sz="1600" i="1" dirty="0">
                <a:latin typeface="Bookman Old Style"/>
                <a:cs typeface="Bookman Old Style"/>
              </a:rPr>
              <a:t>la </a:t>
            </a:r>
            <a:r>
              <a:rPr lang="en-US" sz="1600" i="1" dirty="0" err="1">
                <a:latin typeface="Bookman Old Style"/>
                <a:cs typeface="Bookman Old Style"/>
              </a:rPr>
              <a:t>periodicità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degli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impulsi</a:t>
            </a:r>
            <a:r>
              <a:rPr lang="en-US" sz="1600" i="1" dirty="0">
                <a:latin typeface="Bookman Old Style"/>
                <a:cs typeface="Bookman Old Style"/>
              </a:rPr>
              <a:t> radio </a:t>
            </a:r>
            <a:r>
              <a:rPr lang="en-US" sz="1600" i="1" dirty="0" err="1">
                <a:latin typeface="Bookman Old Style"/>
                <a:cs typeface="Bookman Old Style"/>
              </a:rPr>
              <a:t>diminuisce</a:t>
            </a:r>
            <a:r>
              <a:rPr lang="en-US" sz="1600" i="1" dirty="0">
                <a:latin typeface="Bookman Old Style"/>
                <a:cs typeface="Bookman Old Style"/>
              </a:rPr>
              <a:t> di </a:t>
            </a:r>
            <a:r>
              <a:rPr lang="en-US" sz="1600" i="1" dirty="0" err="1">
                <a:latin typeface="Bookman Old Style"/>
                <a:cs typeface="Bookman Old Style"/>
              </a:rPr>
              <a:t>una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quantità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che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>
                <a:latin typeface="Bookman Old Style"/>
                <a:cs typeface="Bookman Old Style"/>
              </a:rPr>
              <a:t>possiamo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misurare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esattamente</a:t>
            </a:r>
            <a:r>
              <a:rPr lang="en-US" sz="1600" i="1" dirty="0" smtClean="0">
                <a:latin typeface="Bookman Old Style"/>
                <a:cs typeface="Bookman Old Style"/>
              </a:rPr>
              <a:t>.</a:t>
            </a:r>
            <a:endParaRPr lang="en-US" sz="1600" i="1" dirty="0">
              <a:latin typeface="Bookman Old Style"/>
              <a:cs typeface="Bookman Old Style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84081"/>
            <a:ext cx="9144000" cy="127391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90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562655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>
          <a:xfrm>
            <a:off x="0" y="-47345"/>
            <a:ext cx="9207126" cy="6905345"/>
          </a:xfrm>
        </p:spPr>
      </p:pic>
      <p:sp>
        <p:nvSpPr>
          <p:cNvPr id="3" name="TextBox 2"/>
          <p:cNvSpPr txBox="1"/>
          <p:nvPr/>
        </p:nvSpPr>
        <p:spPr>
          <a:xfrm>
            <a:off x="732660" y="460953"/>
            <a:ext cx="5698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  <a:latin typeface="Bookman Old Style"/>
                <a:cs typeface="Bookman Old Style"/>
              </a:rPr>
              <a:t>I </a:t>
            </a:r>
            <a:r>
              <a:rPr lang="en-US" sz="2400" i="1" dirty="0" err="1">
                <a:solidFill>
                  <a:schemeClr val="bg1"/>
                </a:solidFill>
                <a:latin typeface="Bookman Old Style"/>
                <a:cs typeface="Bookman Old Style"/>
              </a:rPr>
              <a:t>b</a:t>
            </a:r>
            <a:r>
              <a:rPr lang="en-US" sz="2400" i="1" dirty="0" err="1" smtClean="0">
                <a:solidFill>
                  <a:schemeClr val="bg1"/>
                </a:solidFill>
                <a:latin typeface="Bookman Old Style"/>
                <a:cs typeface="Bookman Old Style"/>
              </a:rPr>
              <a:t>uchi</a:t>
            </a:r>
            <a:r>
              <a:rPr lang="en-US" sz="2400" i="1" dirty="0" smtClean="0">
                <a:solidFill>
                  <a:schemeClr val="bg1"/>
                </a:solidFill>
                <a:latin typeface="Bookman Old Style"/>
                <a:cs typeface="Bookman Old Style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Bookman Old Style"/>
                <a:cs typeface="Bookman Old Style"/>
              </a:rPr>
              <a:t>neri</a:t>
            </a:r>
            <a:r>
              <a:rPr lang="en-US" sz="2400" i="1" dirty="0" smtClean="0">
                <a:solidFill>
                  <a:schemeClr val="bg1"/>
                </a:solidFill>
                <a:latin typeface="Bookman Old Style"/>
                <a:cs typeface="Bookman Old Style"/>
              </a:rPr>
              <a:t>…..</a:t>
            </a:r>
            <a:r>
              <a:rPr lang="en-US" sz="2400" i="1" dirty="0" err="1" smtClean="0">
                <a:solidFill>
                  <a:schemeClr val="bg1"/>
                </a:solidFill>
                <a:latin typeface="Bookman Old Style"/>
                <a:cs typeface="Bookman Old Style"/>
              </a:rPr>
              <a:t>una</a:t>
            </a:r>
            <a:r>
              <a:rPr lang="en-US" sz="2400" i="1" dirty="0" smtClean="0">
                <a:solidFill>
                  <a:schemeClr val="bg1"/>
                </a:solidFill>
                <a:latin typeface="Bookman Old Style"/>
                <a:cs typeface="Bookman Old Style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Bookman Old Style"/>
                <a:cs typeface="Bookman Old Style"/>
              </a:rPr>
              <a:t>nuova</a:t>
            </a:r>
            <a:r>
              <a:rPr lang="en-US" sz="2400" i="1" dirty="0" smtClean="0">
                <a:solidFill>
                  <a:schemeClr val="bg1"/>
                </a:solidFill>
                <a:latin typeface="Bookman Old Style"/>
                <a:cs typeface="Bookman Old Style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Bookman Old Style"/>
                <a:cs typeface="Bookman Old Style"/>
              </a:rPr>
              <a:t>fisica</a:t>
            </a:r>
            <a:r>
              <a:rPr lang="en-US" sz="2400" i="1" dirty="0" smtClean="0">
                <a:solidFill>
                  <a:schemeClr val="bg1"/>
                </a:solidFill>
                <a:latin typeface="Bookman Old Style"/>
                <a:cs typeface="Bookman Old Style"/>
              </a:rPr>
              <a:t>!</a:t>
            </a:r>
            <a:endParaRPr lang="en-US" sz="2400" i="1" dirty="0">
              <a:solidFill>
                <a:schemeClr val="bg1"/>
              </a:solidFill>
              <a:latin typeface="Bookman Old Style"/>
              <a:cs typeface="Bookman Old Style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1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arySecondAnim320x256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40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32193"/>
            <a:ext cx="6159500" cy="419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Immagine 5" descr="H1_wf_str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8882"/>
            <a:ext cx="3851920" cy="2284054"/>
          </a:xfrm>
          <a:prstGeom prst="rect">
            <a:avLst/>
          </a:prstGeom>
        </p:spPr>
      </p:pic>
      <p:pic>
        <p:nvPicPr>
          <p:cNvPr id="7" name="Immagine 6" descr="L1_wf_stra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013" y="4502667"/>
            <a:ext cx="4144654" cy="2457634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958376" y="4502667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L1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496134" y="2573948"/>
            <a:ext cx="41783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000" dirty="0" err="1" smtClean="0">
                <a:solidFill>
                  <a:srgbClr val="FF0000"/>
                </a:solidFill>
              </a:rPr>
              <a:t>Segnale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transiente</a:t>
            </a:r>
            <a:endParaRPr lang="en-US" sz="2000" dirty="0">
              <a:solidFill>
                <a:srgbClr val="FF0000"/>
              </a:solidFill>
            </a:endParaRPr>
          </a:p>
          <a:p>
            <a:pPr defTabSz="457200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357080" y="786159"/>
            <a:ext cx="4432300" cy="1569660"/>
          </a:xfrm>
          <a:prstGeom prst="rect">
            <a:avLst/>
          </a:prstGeom>
          <a:noFill/>
          <a:ln w="57150" cmpd="thickThin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200" b="1" i="1" dirty="0" smtClean="0">
                <a:solidFill>
                  <a:srgbClr val="008000"/>
                </a:solidFill>
              </a:rPr>
              <a:t>14 </a:t>
            </a:r>
            <a:r>
              <a:rPr lang="en-US" sz="3200" b="1" i="1" dirty="0" err="1" smtClean="0">
                <a:solidFill>
                  <a:srgbClr val="008000"/>
                </a:solidFill>
              </a:rPr>
              <a:t>Settembre</a:t>
            </a:r>
            <a:r>
              <a:rPr lang="en-US" sz="3200" b="1" i="1" dirty="0" smtClean="0">
                <a:solidFill>
                  <a:srgbClr val="008000"/>
                </a:solidFill>
              </a:rPr>
              <a:t> </a:t>
            </a:r>
            <a:r>
              <a:rPr lang="en-US" sz="3200" b="1" i="1" dirty="0">
                <a:solidFill>
                  <a:srgbClr val="008000"/>
                </a:solidFill>
              </a:rPr>
              <a:t>2015 </a:t>
            </a:r>
            <a:r>
              <a:rPr lang="en-US" sz="3200" b="1" i="1" dirty="0" err="1" smtClean="0">
                <a:solidFill>
                  <a:srgbClr val="008000"/>
                </a:solidFill>
              </a:rPr>
              <a:t>alle</a:t>
            </a:r>
            <a:r>
              <a:rPr lang="en-US" sz="3200" b="1" i="1" dirty="0" smtClean="0">
                <a:solidFill>
                  <a:srgbClr val="008000"/>
                </a:solidFill>
              </a:rPr>
              <a:t> </a:t>
            </a:r>
            <a:r>
              <a:rPr lang="en-US" sz="3200" b="1" i="1" dirty="0">
                <a:solidFill>
                  <a:srgbClr val="008000"/>
                </a:solidFill>
              </a:rPr>
              <a:t>11:50:45 </a:t>
            </a:r>
            <a:r>
              <a:rPr lang="en-US" sz="3200" b="1" i="1" dirty="0" smtClean="0">
                <a:solidFill>
                  <a:srgbClr val="008000"/>
                </a:solidFill>
              </a:rPr>
              <a:t>(Tempo Europa </a:t>
            </a:r>
            <a:r>
              <a:rPr lang="en-US" sz="3200" b="1" i="1" dirty="0" err="1" smtClean="0">
                <a:solidFill>
                  <a:srgbClr val="008000"/>
                </a:solidFill>
              </a:rPr>
              <a:t>Centrale</a:t>
            </a:r>
            <a:r>
              <a:rPr lang="en-US" sz="3200" b="1" i="1" dirty="0" smtClean="0">
                <a:solidFill>
                  <a:srgbClr val="008000"/>
                </a:solidFill>
              </a:rPr>
              <a:t>) 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0" y="5982811"/>
            <a:ext cx="286268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b="1" dirty="0">
                <a:solidFill>
                  <a:srgbClr val="FF0000"/>
                </a:solidFill>
              </a:rPr>
              <a:t>SNR =</a:t>
            </a:r>
            <a:r>
              <a:rPr lang="en-US" sz="2400" b="1" dirty="0" smtClean="0">
                <a:solidFill>
                  <a:srgbClr val="FF0000"/>
                </a:solidFill>
              </a:rPr>
              <a:t>24</a:t>
            </a:r>
          </a:p>
          <a:p>
            <a:pPr defTabSz="457200"/>
            <a:r>
              <a:rPr lang="en-US" b="1" dirty="0" smtClean="0">
                <a:solidFill>
                  <a:srgbClr val="FF0000"/>
                </a:solidFill>
              </a:rPr>
              <a:t>(</a:t>
            </a:r>
            <a:r>
              <a:rPr lang="en-US" b="1" dirty="0" err="1" smtClean="0">
                <a:solidFill>
                  <a:srgbClr val="FF0000"/>
                </a:solidFill>
              </a:rPr>
              <a:t>Rapporto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Segnale-Rumore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itolo 1"/>
          <p:cNvSpPr>
            <a:spLocks noGrp="1"/>
          </p:cNvSpPr>
          <p:nvPr>
            <p:ph type="title"/>
          </p:nvPr>
        </p:nvSpPr>
        <p:spPr>
          <a:xfrm>
            <a:off x="0" y="-52334"/>
            <a:ext cx="9252520" cy="712044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scoperta: </a:t>
            </a:r>
            <a:r>
              <a:rPr lang="it-IT" sz="2700" b="1" dirty="0">
                <a:solidFill>
                  <a:srgbClr val="C00000"/>
                </a:solidFill>
              </a:rPr>
              <a:t>prima osservazione </a:t>
            </a:r>
            <a:r>
              <a:rPr lang="it-IT" sz="2700" b="1" dirty="0" smtClean="0">
                <a:solidFill>
                  <a:srgbClr val="C00000"/>
                </a:solidFill>
              </a:rPr>
              <a:t>diretta </a:t>
            </a:r>
            <a:r>
              <a:rPr lang="it-IT" sz="2700" b="1" dirty="0">
                <a:solidFill>
                  <a:srgbClr val="C00000"/>
                </a:solidFill>
              </a:rPr>
              <a:t>di Onde Gravitazionali</a:t>
            </a:r>
            <a:endParaRPr lang="it-IT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6156176" y="3225750"/>
            <a:ext cx="29523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Osservazione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Onde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Gravitazionali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da merger di 2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buchi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neri</a:t>
            </a:r>
            <a:endPara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4C1-57B9-7B4A-9658-E9DE5A9ED2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09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Time-Frequency-Hanfo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2" y="2"/>
            <a:ext cx="5765919" cy="344559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911600" y="131965"/>
            <a:ext cx="962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>
                <a:solidFill>
                  <a:srgbClr val="FF0000"/>
                </a:solidFill>
              </a:rPr>
              <a:t>Hanford</a:t>
            </a:r>
          </a:p>
        </p:txBody>
      </p:sp>
      <p:pic>
        <p:nvPicPr>
          <p:cNvPr id="7" name="Immagine 6" descr="Time-Frequency-Livingst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2" y="3445593"/>
            <a:ext cx="5765919" cy="3412409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911602" y="3445591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>
                <a:solidFill>
                  <a:srgbClr val="FF0000"/>
                </a:solidFill>
              </a:rPr>
              <a:t>Livingston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5778953" y="4599913"/>
            <a:ext cx="342690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2400" b="1" i="1" dirty="0" err="1" smtClean="0">
                <a:solidFill>
                  <a:srgbClr val="0000FF"/>
                </a:solidFill>
              </a:rPr>
              <a:t>Significato</a:t>
            </a:r>
            <a:r>
              <a:rPr lang="en-US" sz="2400" b="1" i="1" dirty="0" smtClean="0">
                <a:solidFill>
                  <a:srgbClr val="0000FF"/>
                </a:solidFill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</a:rPr>
              <a:t>statistico</a:t>
            </a:r>
            <a:r>
              <a:rPr lang="en-US" sz="2400" b="1" i="1" dirty="0" smtClean="0">
                <a:solidFill>
                  <a:srgbClr val="0000FF"/>
                </a:solidFill>
              </a:rPr>
              <a:t> </a:t>
            </a:r>
          </a:p>
          <a:p>
            <a:pPr algn="ctr" defTabSz="457200"/>
            <a:r>
              <a:rPr lang="en-US" sz="2400" b="1" i="1" dirty="0" smtClean="0">
                <a:solidFill>
                  <a:srgbClr val="0000FF"/>
                </a:solidFill>
              </a:rPr>
              <a:t>del </a:t>
            </a:r>
            <a:r>
              <a:rPr lang="en-US" sz="2400" b="1" i="1" dirty="0" err="1" smtClean="0">
                <a:solidFill>
                  <a:srgbClr val="0000FF"/>
                </a:solidFill>
              </a:rPr>
              <a:t>segnale</a:t>
            </a:r>
            <a:r>
              <a:rPr lang="en-US" sz="2400" b="1" i="1" dirty="0" smtClean="0">
                <a:solidFill>
                  <a:srgbClr val="0000FF"/>
                </a:solidFill>
              </a:rPr>
              <a:t> </a:t>
            </a:r>
            <a:endParaRPr lang="en-US" sz="2400" b="1" i="1" dirty="0">
              <a:solidFill>
                <a:srgbClr val="0000FF"/>
              </a:solidFill>
            </a:endParaRPr>
          </a:p>
          <a:p>
            <a:pPr algn="ctr" defTabSz="457200"/>
            <a:r>
              <a:rPr lang="en-US" sz="2800" b="1" i="1" dirty="0">
                <a:solidFill>
                  <a:srgbClr val="FF0000"/>
                </a:solidFill>
              </a:rPr>
              <a:t> 5.1 </a:t>
            </a:r>
            <a:r>
              <a:rPr lang="en-US" sz="2800" b="1" i="1" dirty="0">
                <a:solidFill>
                  <a:srgbClr val="FF0000"/>
                </a:solidFill>
                <a:latin typeface="Symbol" charset="2"/>
                <a:cs typeface="Symbol" charset="2"/>
              </a:rPr>
              <a:t>s </a:t>
            </a:r>
          </a:p>
          <a:p>
            <a:pPr algn="ctr" defTabSz="457200"/>
            <a:r>
              <a:rPr lang="en-US" sz="2400" b="1" i="1" dirty="0">
                <a:solidFill>
                  <a:srgbClr val="0000FF"/>
                </a:solidFill>
                <a:cs typeface="Symbol" charset="2"/>
              </a:rPr>
              <a:t>(5.1 </a:t>
            </a:r>
            <a:r>
              <a:rPr lang="en-US" sz="2400" b="1" i="1" dirty="0" err="1" smtClean="0">
                <a:solidFill>
                  <a:srgbClr val="0000FF"/>
                </a:solidFill>
                <a:cs typeface="Symbol" charset="2"/>
              </a:rPr>
              <a:t>deviazioni</a:t>
            </a:r>
            <a:r>
              <a:rPr lang="en-US" sz="2400" b="1" i="1" dirty="0" smtClean="0">
                <a:solidFill>
                  <a:srgbClr val="0000FF"/>
                </a:solidFill>
                <a:cs typeface="Symbol" charset="2"/>
              </a:rPr>
              <a:t> </a:t>
            </a:r>
            <a:r>
              <a:rPr lang="en-US" sz="2400" b="1" i="1" dirty="0">
                <a:solidFill>
                  <a:srgbClr val="0000FF"/>
                </a:solidFill>
              </a:rPr>
              <a:t>s</a:t>
            </a:r>
            <a:r>
              <a:rPr lang="en-US" sz="2400" b="1" i="1" dirty="0" smtClean="0">
                <a:solidFill>
                  <a:srgbClr val="0000FF"/>
                </a:solidFill>
              </a:rPr>
              <a:t>tandard)</a:t>
            </a:r>
            <a:endParaRPr lang="en-US" sz="2400" b="1" i="1" dirty="0">
              <a:solidFill>
                <a:srgbClr val="0000FF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644376" y="131965"/>
            <a:ext cx="3596269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2400" b="1" i="1" dirty="0" smtClean="0">
                <a:solidFill>
                  <a:srgbClr val="0000FF"/>
                </a:solidFill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</a:rPr>
              <a:t>Limite</a:t>
            </a:r>
            <a:r>
              <a:rPr lang="en-US" sz="2400" b="1" i="1" dirty="0" smtClean="0">
                <a:solidFill>
                  <a:srgbClr val="0000FF"/>
                </a:solidFill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</a:rPr>
              <a:t>sul</a:t>
            </a:r>
            <a:r>
              <a:rPr lang="en-US" sz="2400" b="1" i="1" dirty="0" smtClean="0">
                <a:solidFill>
                  <a:srgbClr val="0000FF"/>
                </a:solidFill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</a:rPr>
              <a:t>segnale</a:t>
            </a:r>
            <a:r>
              <a:rPr lang="en-US" sz="2400" b="1" i="1" dirty="0" smtClean="0">
                <a:solidFill>
                  <a:srgbClr val="0000FF"/>
                </a:solidFill>
              </a:rPr>
              <a:t> di </a:t>
            </a:r>
            <a:r>
              <a:rPr lang="en-US" sz="2400" b="1" i="1" dirty="0" err="1" smtClean="0">
                <a:solidFill>
                  <a:srgbClr val="0000FF"/>
                </a:solidFill>
              </a:rPr>
              <a:t>falso</a:t>
            </a:r>
            <a:r>
              <a:rPr lang="en-US" sz="2400" b="1" i="1" dirty="0" smtClean="0">
                <a:solidFill>
                  <a:srgbClr val="0000FF"/>
                </a:solidFill>
              </a:rPr>
              <a:t> </a:t>
            </a:r>
          </a:p>
          <a:p>
            <a:pPr algn="ctr" defTabSz="457200"/>
            <a:r>
              <a:rPr lang="en-US" sz="2400" b="1" i="1" dirty="0" err="1" smtClean="0">
                <a:solidFill>
                  <a:srgbClr val="0000FF"/>
                </a:solidFill>
              </a:rPr>
              <a:t>allarme</a:t>
            </a:r>
            <a:r>
              <a:rPr lang="en-US" sz="2400" b="1" i="1" dirty="0" smtClean="0">
                <a:solidFill>
                  <a:srgbClr val="0000FF"/>
                </a:solidFill>
              </a:rPr>
              <a:t> </a:t>
            </a:r>
            <a:endParaRPr lang="en-US" sz="2400" b="1" i="1" dirty="0">
              <a:solidFill>
                <a:srgbClr val="FF0000"/>
              </a:solidFill>
            </a:endParaRPr>
          </a:p>
          <a:p>
            <a:pPr algn="ctr" defTabSz="457200"/>
            <a:r>
              <a:rPr lang="en-US" sz="2400" b="1" i="1" dirty="0">
                <a:solidFill>
                  <a:srgbClr val="FF0000"/>
                </a:solidFill>
              </a:rPr>
              <a:t>1</a:t>
            </a:r>
          </a:p>
          <a:p>
            <a:pPr algn="ctr" defTabSz="457200"/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</a:rPr>
              <a:t>evento</a:t>
            </a:r>
            <a:r>
              <a:rPr lang="en-US" sz="2400" b="1" i="1" dirty="0" smtClean="0">
                <a:solidFill>
                  <a:srgbClr val="0000FF"/>
                </a:solidFill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</a:rPr>
              <a:t>ogni</a:t>
            </a:r>
            <a:endParaRPr lang="en-US" sz="2400" b="1" i="1" dirty="0">
              <a:solidFill>
                <a:srgbClr val="0000FF"/>
              </a:solidFill>
            </a:endParaRPr>
          </a:p>
          <a:p>
            <a:pPr algn="ctr" defTabSz="457200"/>
            <a:r>
              <a:rPr lang="en-US" sz="2400" b="1" i="1" dirty="0" smtClean="0">
                <a:solidFill>
                  <a:srgbClr val="FF0000"/>
                </a:solidFill>
              </a:rPr>
              <a:t>203000 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anni</a:t>
            </a:r>
            <a:endParaRPr lang="en-US" sz="2400" b="1" i="1" dirty="0">
              <a:solidFill>
                <a:srgbClr val="FF0000"/>
              </a:solidFill>
            </a:endParaRPr>
          </a:p>
          <a:p>
            <a:pPr algn="ctr" defTabSz="457200"/>
            <a:r>
              <a:rPr lang="en-US" sz="2400" b="1" i="1" dirty="0" smtClean="0">
                <a:solidFill>
                  <a:srgbClr val="0000FF"/>
                </a:solidFill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</a:rPr>
              <a:t>Probabilità</a:t>
            </a:r>
            <a:r>
              <a:rPr lang="en-US" sz="2400" b="1" i="1" dirty="0" smtClean="0">
                <a:solidFill>
                  <a:srgbClr val="0000FF"/>
                </a:solidFill>
              </a:rPr>
              <a:t> di </a:t>
            </a:r>
            <a:r>
              <a:rPr lang="en-US" sz="2400" b="1" i="1" dirty="0" err="1" smtClean="0">
                <a:solidFill>
                  <a:srgbClr val="0000FF"/>
                </a:solidFill>
              </a:rPr>
              <a:t>falso</a:t>
            </a:r>
            <a:r>
              <a:rPr lang="en-US" sz="2400" b="1" i="1" dirty="0" smtClean="0">
                <a:solidFill>
                  <a:srgbClr val="0000FF"/>
                </a:solidFill>
              </a:rPr>
              <a:t> </a:t>
            </a:r>
          </a:p>
          <a:p>
            <a:pPr algn="ctr" defTabSz="457200"/>
            <a:r>
              <a:rPr lang="en-US" sz="2400" b="1" i="1" dirty="0" err="1" smtClean="0">
                <a:solidFill>
                  <a:srgbClr val="0000FF"/>
                </a:solidFill>
              </a:rPr>
              <a:t>allarme</a:t>
            </a:r>
            <a:r>
              <a:rPr lang="en-US" sz="2400" b="1" i="1" dirty="0" smtClean="0">
                <a:solidFill>
                  <a:srgbClr val="0000FF"/>
                </a:solidFill>
              </a:rPr>
              <a:t> </a:t>
            </a:r>
            <a:endParaRPr lang="en-US" sz="2400" b="1" i="1" dirty="0">
              <a:solidFill>
                <a:srgbClr val="0000FF"/>
              </a:solidFill>
            </a:endParaRPr>
          </a:p>
          <a:p>
            <a:pPr defTabSz="457200"/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 2 </a:t>
            </a:r>
            <a:r>
              <a:rPr lang="en-US" sz="2400" b="1" dirty="0">
                <a:solidFill>
                  <a:srgbClr val="FF0000"/>
                </a:solidFill>
              </a:rPr>
              <a:t>10</a:t>
            </a:r>
            <a:r>
              <a:rPr lang="en-US" sz="2400" b="1" baseline="30000" dirty="0">
                <a:solidFill>
                  <a:srgbClr val="FF0000"/>
                </a:solidFill>
              </a:rPr>
              <a:t>-7</a:t>
            </a:r>
          </a:p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Freccia in giù 1"/>
          <p:cNvSpPr/>
          <p:nvPr/>
        </p:nvSpPr>
        <p:spPr>
          <a:xfrm>
            <a:off x="7308304" y="3213023"/>
            <a:ext cx="288032" cy="120379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4C1-57B9-7B4A-9658-E9DE5A9ED2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47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15368" y="199952"/>
            <a:ext cx="27243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>
                <a:latin typeface="Bookman Old Style"/>
                <a:cs typeface="Bookman Old Style"/>
              </a:rPr>
              <a:t>Fama</a:t>
            </a:r>
            <a:r>
              <a:rPr lang="en-US" sz="2400" i="1" dirty="0">
                <a:latin typeface="Bookman Old Style"/>
                <a:cs typeface="Bookman Old Style"/>
              </a:rPr>
              <a:t> e </a:t>
            </a:r>
            <a:r>
              <a:rPr lang="en-US" sz="2400" i="1" dirty="0" err="1" smtClean="0">
                <a:latin typeface="Bookman Old Style"/>
                <a:cs typeface="Bookman Old Style"/>
              </a:rPr>
              <a:t>maturità</a:t>
            </a:r>
            <a:endParaRPr lang="en-US" sz="2400" i="1" dirty="0">
              <a:latin typeface="Bookman Old Style"/>
              <a:cs typeface="Bookman Old Styl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1608" y="690510"/>
            <a:ext cx="5598765" cy="1561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1600" i="1" dirty="0" smtClean="0">
                <a:latin typeface="Bookman Old Style"/>
                <a:cs typeface="Bookman Old Style"/>
              </a:rPr>
              <a:t>1915 </a:t>
            </a:r>
            <a:r>
              <a:rPr lang="en-US" sz="1600" i="1" dirty="0" err="1" smtClean="0">
                <a:latin typeface="Bookman Old Style"/>
                <a:cs typeface="Bookman Old Style"/>
              </a:rPr>
              <a:t>Relatività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Generale</a:t>
            </a:r>
            <a:endParaRPr lang="en-US" sz="1600" i="1" dirty="0">
              <a:latin typeface="Bookman Old Style"/>
              <a:cs typeface="Bookman Old Style"/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1600" i="1" dirty="0">
                <a:latin typeface="Bookman Old Style"/>
                <a:cs typeface="Bookman Old Style"/>
              </a:rPr>
              <a:t>1919 </a:t>
            </a:r>
            <a:r>
              <a:rPr lang="en-US" sz="1600" i="1" dirty="0" err="1">
                <a:latin typeface="Bookman Old Style"/>
                <a:cs typeface="Bookman Old Style"/>
              </a:rPr>
              <a:t>spedizione</a:t>
            </a:r>
            <a:r>
              <a:rPr lang="en-US" sz="1600" i="1" dirty="0">
                <a:latin typeface="Bookman Old Style"/>
                <a:cs typeface="Bookman Old Style"/>
              </a:rPr>
              <a:t> di </a:t>
            </a:r>
            <a:r>
              <a:rPr lang="en-US" sz="1600" i="1" dirty="0" err="1">
                <a:latin typeface="Bookman Old Style"/>
                <a:cs typeface="Bookman Old Style"/>
              </a:rPr>
              <a:t>Eddington</a:t>
            </a:r>
            <a:r>
              <a:rPr lang="en-US" sz="1600" i="1" dirty="0">
                <a:latin typeface="Bookman Old Style"/>
                <a:cs typeface="Bookman Old Style"/>
              </a:rPr>
              <a:t>; </a:t>
            </a:r>
            <a:r>
              <a:rPr lang="en-US" sz="1600" i="1" dirty="0" err="1">
                <a:latin typeface="Bookman Old Style"/>
                <a:cs typeface="Bookman Old Style"/>
              </a:rPr>
              <a:t>sposa</a:t>
            </a:r>
            <a:r>
              <a:rPr lang="en-US" sz="1600" i="1" dirty="0">
                <a:latin typeface="Bookman Old Style"/>
                <a:cs typeface="Bookman Old Style"/>
              </a:rPr>
              <a:t> la </a:t>
            </a:r>
            <a:r>
              <a:rPr lang="en-US" sz="1600" i="1" dirty="0" err="1">
                <a:latin typeface="Bookman Old Style"/>
                <a:cs typeface="Bookman Old Style"/>
              </a:rPr>
              <a:t>cugina</a:t>
            </a:r>
            <a:r>
              <a:rPr lang="en-US" sz="1600" i="1" dirty="0">
                <a:latin typeface="Bookman Old Style"/>
                <a:cs typeface="Bookman Old Style"/>
              </a:rPr>
              <a:t> Elsa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1600" i="1" dirty="0">
                <a:latin typeface="Bookman Old Style"/>
                <a:cs typeface="Bookman Old Style"/>
              </a:rPr>
              <a:t>1921 </a:t>
            </a:r>
            <a:r>
              <a:rPr lang="en-US" sz="1600" i="1" dirty="0" err="1">
                <a:latin typeface="Bookman Old Style"/>
                <a:cs typeface="Bookman Old Style"/>
              </a:rPr>
              <a:t>Premio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Nobelper</a:t>
            </a:r>
            <a:r>
              <a:rPr lang="en-US" sz="1600" i="1" dirty="0" smtClean="0">
                <a:latin typeface="Bookman Old Style"/>
                <a:cs typeface="Bookman Old Style"/>
              </a:rPr>
              <a:t> la </a:t>
            </a:r>
            <a:r>
              <a:rPr lang="en-US" sz="1600" i="1" dirty="0" err="1" smtClean="0">
                <a:latin typeface="Bookman Old Style"/>
                <a:cs typeface="Bookman Old Style"/>
              </a:rPr>
              <a:t>Fisica</a:t>
            </a:r>
            <a:r>
              <a:rPr lang="en-US" sz="1600" i="1" dirty="0" smtClean="0">
                <a:latin typeface="Bookman Old Style"/>
                <a:cs typeface="Bookman Old Style"/>
              </a:rPr>
              <a:t>, </a:t>
            </a:r>
            <a:r>
              <a:rPr lang="en-US" sz="1600" i="1" dirty="0" err="1">
                <a:latin typeface="Bookman Old Style"/>
                <a:cs typeface="Bookman Old Style"/>
              </a:rPr>
              <a:t>effetto</a:t>
            </a:r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fotoelettrico</a:t>
            </a:r>
            <a:endParaRPr lang="en-US" sz="1600" i="1" dirty="0">
              <a:latin typeface="Bookman Old Style"/>
              <a:cs typeface="Bookman Old Style"/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1600" i="1" dirty="0">
                <a:latin typeface="Bookman Old Style"/>
                <a:cs typeface="Bookman Old Style"/>
              </a:rPr>
              <a:t>1933 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>
                <a:latin typeface="Bookman Old Style"/>
                <a:cs typeface="Bookman Old Style"/>
              </a:rPr>
              <a:t>Princeton, Institute for Advanced Study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1600" i="1" dirty="0" smtClean="0">
                <a:latin typeface="Bookman Old Style"/>
                <a:cs typeface="Bookman Old Style"/>
              </a:rPr>
              <a:t>1955 </a:t>
            </a:r>
            <a:r>
              <a:rPr lang="en-US" sz="1600" i="1" dirty="0" err="1">
                <a:latin typeface="Bookman Old Style"/>
                <a:cs typeface="Bookman Old Style"/>
              </a:rPr>
              <a:t>muore</a:t>
            </a:r>
            <a:r>
              <a:rPr lang="en-US" sz="1600" i="1" dirty="0">
                <a:latin typeface="Bookman Old Style"/>
                <a:cs typeface="Bookman Old Style"/>
              </a:rPr>
              <a:t> a </a:t>
            </a:r>
            <a:r>
              <a:rPr lang="en-US" sz="1600" i="1" dirty="0" smtClean="0">
                <a:latin typeface="Bookman Old Style"/>
                <a:cs typeface="Bookman Old Style"/>
              </a:rPr>
              <a:t>Princeton </a:t>
            </a:r>
            <a:r>
              <a:rPr lang="en-US" sz="1600" i="1" dirty="0" err="1" smtClean="0">
                <a:latin typeface="Bookman Old Style"/>
                <a:cs typeface="Bookman Old Style"/>
              </a:rPr>
              <a:t>il</a:t>
            </a:r>
            <a:r>
              <a:rPr lang="en-US" sz="1600" i="1" dirty="0" smtClean="0">
                <a:latin typeface="Bookman Old Style"/>
                <a:cs typeface="Bookman Old Style"/>
              </a:rPr>
              <a:t> 18 </a:t>
            </a:r>
            <a:r>
              <a:rPr lang="en-US" sz="1600" i="1" dirty="0" err="1" smtClean="0">
                <a:latin typeface="Bookman Old Style"/>
                <a:cs typeface="Bookman Old Style"/>
              </a:rPr>
              <a:t>Aprile</a:t>
            </a:r>
            <a:endParaRPr lang="en-US" sz="1600" i="1" dirty="0">
              <a:latin typeface="Bookman Old Style"/>
              <a:cs typeface="Bookman Old Styl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733" y="0"/>
            <a:ext cx="3314267" cy="27187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90948"/>
            <a:ext cx="2686419" cy="29670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703" y="4445469"/>
            <a:ext cx="3200297" cy="24125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6419" y="4588902"/>
            <a:ext cx="3257284" cy="22690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2356" y="2507495"/>
            <a:ext cx="2431644" cy="20814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547430"/>
            <a:ext cx="2408260" cy="13435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9356" y="2547430"/>
            <a:ext cx="2413000" cy="2041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08260" y="2547430"/>
            <a:ext cx="2036542" cy="2041472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56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-1-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12" y="992377"/>
            <a:ext cx="8187100" cy="589300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247902" y="663079"/>
            <a:ext cx="1222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b="1" dirty="0">
                <a:solidFill>
                  <a:srgbClr val="FF0000"/>
                </a:solidFill>
              </a:rPr>
              <a:t>Hanford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905502" y="663079"/>
            <a:ext cx="1476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b="1" dirty="0">
                <a:solidFill>
                  <a:srgbClr val="0000FF"/>
                </a:solidFill>
              </a:rPr>
              <a:t>Livingston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077058" y="36765"/>
            <a:ext cx="2746008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</a:rPr>
              <a:t>L'evento</a:t>
            </a:r>
            <a:r>
              <a:rPr lang="en-US" sz="2400" b="1" dirty="0">
                <a:solidFill>
                  <a:srgbClr val="0000FF"/>
                </a:solidFill>
              </a:rPr>
              <a:t> GW150914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4C1-57B9-7B4A-9658-E9DE5A9ED2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16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ignal-mode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0"/>
            <a:ext cx="6336704" cy="61877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6143625"/>
            <a:ext cx="40957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4C1-57B9-7B4A-9658-E9DE5A9ED2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65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9" descr="Colliding_black_hol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921" y="-2563"/>
            <a:ext cx="3230118" cy="337008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279443"/>
            <a:ext cx="3316889" cy="2806075"/>
          </a:xfrm>
          <a:prstGeom prst="rect">
            <a:avLst/>
          </a:prstGeom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4C1-57B9-7B4A-9658-E9DE5A9ED2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7534" y="6286960"/>
            <a:ext cx="6272500" cy="464037"/>
          </a:xfrm>
          <a:prstGeom prst="rect">
            <a:avLst/>
          </a:prstGeom>
        </p:spPr>
      </p:pic>
      <p:grpSp>
        <p:nvGrpSpPr>
          <p:cNvPr id="15" name="Gruppo 14"/>
          <p:cNvGrpSpPr/>
          <p:nvPr/>
        </p:nvGrpSpPr>
        <p:grpSpPr>
          <a:xfrm>
            <a:off x="1475656" y="3470022"/>
            <a:ext cx="7154383" cy="2780928"/>
            <a:chOff x="0" y="3362325"/>
            <a:chExt cx="9513852" cy="3495675"/>
          </a:xfrm>
        </p:grpSpPr>
        <p:pic>
          <p:nvPicPr>
            <p:cNvPr id="16" name="Picture 3" descr="Table-1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362325"/>
              <a:ext cx="9144000" cy="3495675"/>
            </a:xfrm>
            <a:prstGeom prst="rect">
              <a:avLst/>
            </a:prstGeom>
          </p:spPr>
        </p:pic>
        <p:sp>
          <p:nvSpPr>
            <p:cNvPr id="17" name="Rettangolo 16"/>
            <p:cNvSpPr/>
            <p:nvPr/>
          </p:nvSpPr>
          <p:spPr>
            <a:xfrm>
              <a:off x="6946900" y="5600702"/>
              <a:ext cx="2197100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7505703" y="3525831"/>
              <a:ext cx="838199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2500" dirty="0">
                  <a:solidFill>
                    <a:srgbClr val="FF0000"/>
                  </a:solidFill>
                  <a:latin typeface="Times"/>
                  <a:cs typeface="Times"/>
                </a:rPr>
                <a:t>36</a:t>
              </a:r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7505703" y="4073539"/>
              <a:ext cx="838199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2500" dirty="0">
                  <a:solidFill>
                    <a:srgbClr val="FF0000"/>
                  </a:solidFill>
                  <a:latin typeface="Times"/>
                  <a:cs typeface="Times"/>
                </a:rPr>
                <a:t>29</a:t>
              </a:r>
            </a:p>
          </p:txBody>
        </p:sp>
        <p:sp>
          <p:nvSpPr>
            <p:cNvPr id="20" name="CasellaDiTesto 19"/>
            <p:cNvSpPr txBox="1"/>
            <p:nvPr/>
          </p:nvSpPr>
          <p:spPr>
            <a:xfrm>
              <a:off x="7505703" y="4627088"/>
              <a:ext cx="838199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2500" dirty="0">
                  <a:solidFill>
                    <a:srgbClr val="FF0000"/>
                  </a:solidFill>
                  <a:latin typeface="Times"/>
                  <a:cs typeface="Times"/>
                </a:rPr>
                <a:t>62</a:t>
              </a:r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7505703" y="5149408"/>
              <a:ext cx="1514411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2500" dirty="0">
                  <a:solidFill>
                    <a:srgbClr val="FF0000"/>
                  </a:solidFill>
                  <a:latin typeface="Times"/>
                  <a:cs typeface="Times"/>
                </a:rPr>
                <a:t>0.67</a:t>
              </a:r>
            </a:p>
          </p:txBody>
        </p:sp>
        <p:sp>
          <p:nvSpPr>
            <p:cNvPr id="22" name="CasellaDiTesto 21"/>
            <p:cNvSpPr txBox="1"/>
            <p:nvPr/>
          </p:nvSpPr>
          <p:spPr>
            <a:xfrm>
              <a:off x="6946903" y="5536128"/>
              <a:ext cx="2566949" cy="599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2500" dirty="0">
                  <a:solidFill>
                    <a:srgbClr val="FF0000"/>
                  </a:solidFill>
                  <a:latin typeface="Times"/>
                  <a:cs typeface="Times"/>
                </a:rPr>
                <a:t>1.34 </a:t>
              </a:r>
              <a:r>
                <a:rPr lang="en-US" dirty="0">
                  <a:solidFill>
                    <a:srgbClr val="FF0000"/>
                  </a:solidFill>
                  <a:latin typeface="Times"/>
                  <a:cs typeface="Times"/>
                </a:rPr>
                <a:t>   </a:t>
              </a:r>
              <a:r>
                <a:rPr lang="en-US" sz="2000" dirty="0" err="1">
                  <a:solidFill>
                    <a:prstClr val="black"/>
                  </a:solidFill>
                  <a:latin typeface="Times"/>
                  <a:cs typeface="Times"/>
                </a:rPr>
                <a:t>Glight</a:t>
              </a:r>
              <a:r>
                <a:rPr lang="en-US" sz="2000" dirty="0">
                  <a:solidFill>
                    <a:prstClr val="black"/>
                  </a:solidFill>
                  <a:latin typeface="Times"/>
                  <a:cs typeface="Times"/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  <a:latin typeface="Times"/>
                  <a:cs typeface="Times"/>
                </a:rPr>
                <a:t>yr</a:t>
              </a:r>
              <a:endParaRPr lang="en-US" sz="2000" dirty="0">
                <a:solidFill>
                  <a:prstClr val="black"/>
                </a:solidFill>
                <a:latin typeface="Times"/>
                <a:cs typeface="Times"/>
              </a:endParaRPr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7607303" y="6121409"/>
              <a:ext cx="141281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2400" dirty="0">
                  <a:solidFill>
                    <a:srgbClr val="FF0000"/>
                  </a:solidFill>
                  <a:latin typeface="Times"/>
                  <a:cs typeface="Times"/>
                </a:rPr>
                <a:t>0.09</a:t>
              </a:r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8057068" y="4967420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v</a:t>
            </a:r>
            <a:r>
              <a:rPr lang="it-IT" dirty="0" smtClean="0">
                <a:solidFill>
                  <a:srgbClr val="FF0000"/>
                </a:solidFill>
              </a:rPr>
              <a:t> = 0.5 c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Freccia a destra 2"/>
          <p:cNvSpPr/>
          <p:nvPr/>
        </p:nvSpPr>
        <p:spPr>
          <a:xfrm>
            <a:off x="7884368" y="5081463"/>
            <a:ext cx="172700" cy="11789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168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uppo 8"/>
          <p:cNvGrpSpPr/>
          <p:nvPr/>
        </p:nvGrpSpPr>
        <p:grpSpPr>
          <a:xfrm>
            <a:off x="107504" y="442607"/>
            <a:ext cx="7440471" cy="5850907"/>
            <a:chOff x="1063793" y="442607"/>
            <a:chExt cx="7440471" cy="5850907"/>
          </a:xfrm>
        </p:grpSpPr>
        <p:pic>
          <p:nvPicPr>
            <p:cNvPr id="12" name="Picture 4" descr="Earth.tif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3793" y="1455427"/>
              <a:ext cx="5113062" cy="4838087"/>
            </a:xfrm>
            <a:prstGeom prst="rect">
              <a:avLst/>
            </a:prstGeom>
          </p:spPr>
        </p:pic>
        <p:sp>
          <p:nvSpPr>
            <p:cNvPr id="13" name="Rectangle 5"/>
            <p:cNvSpPr/>
            <p:nvPr/>
          </p:nvSpPr>
          <p:spPr>
            <a:xfrm>
              <a:off x="2518369" y="6122539"/>
              <a:ext cx="1964759" cy="1709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4" name="Straight Connector 9"/>
            <p:cNvCxnSpPr/>
            <p:nvPr/>
          </p:nvCxnSpPr>
          <p:spPr>
            <a:xfrm flipH="1">
              <a:off x="1765300" y="442608"/>
              <a:ext cx="6738960" cy="244029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0"/>
            <p:cNvCxnSpPr/>
            <p:nvPr/>
          </p:nvCxnSpPr>
          <p:spPr>
            <a:xfrm flipH="1">
              <a:off x="1879600" y="442607"/>
              <a:ext cx="6624660" cy="373329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4"/>
            <p:cNvCxnSpPr/>
            <p:nvPr/>
          </p:nvCxnSpPr>
          <p:spPr>
            <a:xfrm rot="5400000">
              <a:off x="5175369" y="577594"/>
              <a:ext cx="3463881" cy="319390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Immagine 17" descr="sky-localizatio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115" y="3288830"/>
            <a:ext cx="3740820" cy="2796737"/>
          </a:xfrm>
          <a:prstGeom prst="rect">
            <a:avLst/>
          </a:prstGeom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4C1-57B9-7B4A-9658-E9DE5A9ED2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8" r="11985"/>
          <a:stretch/>
        </p:blipFill>
        <p:spPr bwMode="auto">
          <a:xfrm>
            <a:off x="1522053" y="4330817"/>
            <a:ext cx="2044812" cy="174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sellaDiTesto 14"/>
          <p:cNvSpPr txBox="1"/>
          <p:nvPr/>
        </p:nvSpPr>
        <p:spPr>
          <a:xfrm>
            <a:off x="144016" y="6239053"/>
            <a:ext cx="5004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>
                <a:solidFill>
                  <a:schemeClr val="bg1"/>
                </a:solidFill>
              </a:rPr>
              <a:t>Con un </a:t>
            </a:r>
            <a:r>
              <a:rPr lang="en-US" sz="1200" dirty="0" err="1">
                <a:solidFill>
                  <a:schemeClr val="bg1"/>
                </a:solidFill>
              </a:rPr>
              <a:t>meccanismo</a:t>
            </a:r>
            <a:r>
              <a:rPr lang="en-US" sz="1200" dirty="0">
                <a:solidFill>
                  <a:schemeClr val="bg1"/>
                </a:solidFill>
              </a:rPr>
              <a:t> di </a:t>
            </a:r>
            <a:r>
              <a:rPr lang="en-US" sz="1200" dirty="0" err="1">
                <a:solidFill>
                  <a:schemeClr val="bg1"/>
                </a:solidFill>
              </a:rPr>
              <a:t>triangolazione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ogni</a:t>
            </a:r>
            <a:r>
              <a:rPr lang="en-US" sz="1200" dirty="0">
                <a:solidFill>
                  <a:schemeClr val="bg1"/>
                </a:solidFill>
              </a:rPr>
              <a:t>  </a:t>
            </a:r>
            <a:r>
              <a:rPr lang="en-US" sz="1200" dirty="0" err="1">
                <a:solidFill>
                  <a:schemeClr val="bg1"/>
                </a:solidFill>
              </a:rPr>
              <a:t>coppia</a:t>
            </a:r>
            <a:r>
              <a:rPr lang="en-US" sz="1200" dirty="0">
                <a:solidFill>
                  <a:schemeClr val="bg1"/>
                </a:solidFill>
              </a:rPr>
              <a:t> di </a:t>
            </a:r>
            <a:r>
              <a:rPr lang="en-US" sz="1200" dirty="0" err="1">
                <a:solidFill>
                  <a:schemeClr val="bg1"/>
                </a:solidFill>
              </a:rPr>
              <a:t>rivelatori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individua</a:t>
            </a:r>
            <a:r>
              <a:rPr lang="en-US" sz="1200" dirty="0">
                <a:solidFill>
                  <a:schemeClr val="bg1"/>
                </a:solidFill>
              </a:rPr>
              <a:t> un </a:t>
            </a:r>
            <a:r>
              <a:rPr lang="en-US" sz="1200" dirty="0" err="1">
                <a:solidFill>
                  <a:schemeClr val="bg1"/>
                </a:solidFill>
              </a:rPr>
              <a:t>cerchio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sulla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sfera</a:t>
            </a:r>
            <a:r>
              <a:rPr lang="en-US" sz="1200" dirty="0">
                <a:solidFill>
                  <a:schemeClr val="bg1"/>
                </a:solidFill>
              </a:rPr>
              <a:t> celeste di </a:t>
            </a:r>
            <a:r>
              <a:rPr lang="en-US" sz="1200" dirty="0" err="1">
                <a:solidFill>
                  <a:schemeClr val="bg1"/>
                </a:solidFill>
              </a:rPr>
              <a:t>possibile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localizzazione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della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sorgente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r>
              <a:rPr lang="en-US" sz="1200" dirty="0" err="1" smtClean="0">
                <a:solidFill>
                  <a:schemeClr val="bg1"/>
                </a:solidFill>
              </a:rPr>
              <a:t>elettromagnetica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39552" y="287692"/>
            <a:ext cx="3783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Localizzazione della sorgente</a:t>
            </a:r>
            <a:endParaRPr lang="it-I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56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PRL-firstp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59" y="27198"/>
            <a:ext cx="9027798" cy="5976359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1991816" y="6381328"/>
            <a:ext cx="6324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u="sng" dirty="0">
                <a:solidFill>
                  <a:prstClr val="black"/>
                </a:solidFill>
                <a:hlinkClick r:id="rId3"/>
              </a:rPr>
              <a:t>http://link.aps.org/doi/10.1103/PhysRevLett.116.061102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2286000" y="6003557"/>
            <a:ext cx="5219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2400" b="1" i="1" dirty="0">
                <a:solidFill>
                  <a:srgbClr val="FF0000"/>
                </a:solidFill>
              </a:rPr>
              <a:t>Published</a:t>
            </a:r>
            <a:r>
              <a:rPr lang="en-US" sz="2400" dirty="0">
                <a:solidFill>
                  <a:srgbClr val="FF0000"/>
                </a:solidFill>
              </a:rPr>
              <a:t> on  </a:t>
            </a:r>
            <a:r>
              <a:rPr lang="en-US" sz="2400" b="1" i="1" dirty="0">
                <a:solidFill>
                  <a:srgbClr val="FF0000"/>
                </a:solidFill>
              </a:rPr>
              <a:t>Physical Review Letters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4C1-57B9-7B4A-9658-E9DE5A9ED2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98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043608" y="476672"/>
            <a:ext cx="6908724" cy="5308127"/>
            <a:chOff x="648647" y="683900"/>
            <a:chExt cx="7720577" cy="5677458"/>
          </a:xfrm>
        </p:grpSpPr>
        <p:pic>
          <p:nvPicPr>
            <p:cNvPr id="5" name="Picture 4" descr="layout animation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48647" y="683900"/>
              <a:ext cx="7720577" cy="5677458"/>
            </a:xfrm>
            <a:prstGeom prst="rect">
              <a:avLst/>
            </a:prstGeom>
            <a:noFill/>
          </p:spPr>
        </p:pic>
        <p:sp>
          <p:nvSpPr>
            <p:cNvPr id="6" name="TextBox 5"/>
            <p:cNvSpPr txBox="1"/>
            <p:nvPr/>
          </p:nvSpPr>
          <p:spPr>
            <a:xfrm>
              <a:off x="3198091" y="683900"/>
              <a:ext cx="8197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198091" y="683900"/>
              <a:ext cx="79874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black"/>
                  </a:solidFill>
                </a:rPr>
                <a:t>test</a:t>
              </a:r>
            </a:p>
            <a:p>
              <a:pPr defTabSz="457200"/>
              <a:r>
                <a:rPr lang="en-US" dirty="0">
                  <a:solidFill>
                    <a:prstClr val="black"/>
                  </a:solidFill>
                </a:rPr>
                <a:t>mass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92909" y="3238581"/>
              <a:ext cx="104245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600" dirty="0">
                  <a:solidFill>
                    <a:prstClr val="black"/>
                  </a:solidFill>
                </a:rPr>
                <a:t>laser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377750" y="3844636"/>
              <a:ext cx="991473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black"/>
                  </a:solidFill>
                </a:rPr>
                <a:t>test</a:t>
              </a:r>
            </a:p>
            <a:p>
              <a:pPr defTabSz="457200"/>
              <a:r>
                <a:rPr lang="en-US" dirty="0">
                  <a:solidFill>
                    <a:prstClr val="black"/>
                  </a:solidFill>
                </a:rPr>
                <a:t>mass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872182" y="4490967"/>
              <a:ext cx="230909" cy="8545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456800" y="4712400"/>
              <a:ext cx="981364" cy="369332"/>
            </a:xfrm>
            <a:prstGeom prst="rect">
              <a:avLst/>
            </a:prstGeom>
            <a:noFill/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black"/>
                  </a:solidFill>
                </a:rPr>
                <a:t> sensor</a:t>
              </a:r>
            </a:p>
          </p:txBody>
        </p:sp>
      </p:grpSp>
      <p:grpSp>
        <p:nvGrpSpPr>
          <p:cNvPr id="11" name="Gruppo 10"/>
          <p:cNvGrpSpPr/>
          <p:nvPr/>
        </p:nvGrpSpPr>
        <p:grpSpPr>
          <a:xfrm>
            <a:off x="762000" y="5077107"/>
            <a:ext cx="1939400" cy="1335267"/>
            <a:chOff x="762000" y="5217806"/>
            <a:chExt cx="1939400" cy="1335267"/>
          </a:xfrm>
        </p:grpSpPr>
        <p:sp>
          <p:nvSpPr>
            <p:cNvPr id="2" name="CasellaDiTesto 1"/>
            <p:cNvSpPr txBox="1"/>
            <p:nvPr/>
          </p:nvSpPr>
          <p:spPr>
            <a:xfrm>
              <a:off x="762000" y="5587999"/>
              <a:ext cx="8130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3600" i="1" dirty="0">
                  <a:solidFill>
                    <a:prstClr val="black"/>
                  </a:solidFill>
                </a:rPr>
                <a:t>h</a:t>
              </a:r>
              <a:r>
                <a:rPr lang="en-US" sz="3200" i="1" dirty="0">
                  <a:solidFill>
                    <a:prstClr val="black"/>
                  </a:solidFill>
                </a:rPr>
                <a:t> = </a:t>
              </a:r>
            </a:p>
          </p:txBody>
        </p:sp>
        <p:sp>
          <p:nvSpPr>
            <p:cNvPr id="3" name="CasellaDiTesto 2"/>
            <p:cNvSpPr txBox="1"/>
            <p:nvPr/>
          </p:nvSpPr>
          <p:spPr>
            <a:xfrm>
              <a:off x="1661850" y="5217806"/>
              <a:ext cx="927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32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3200" dirty="0">
                  <a:solidFill>
                    <a:prstClr val="black"/>
                  </a:solidFill>
                </a:rPr>
                <a:t>L</a:t>
              </a:r>
            </a:p>
          </p:txBody>
        </p:sp>
        <p:cxnSp>
          <p:nvCxnSpPr>
            <p:cNvPr id="10" name="Connettore 1 9"/>
            <p:cNvCxnSpPr/>
            <p:nvPr/>
          </p:nvCxnSpPr>
          <p:spPr>
            <a:xfrm>
              <a:off x="1549400" y="5957332"/>
              <a:ext cx="1152000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13"/>
            <p:cNvSpPr txBox="1"/>
            <p:nvPr/>
          </p:nvSpPr>
          <p:spPr>
            <a:xfrm>
              <a:off x="1661850" y="5968298"/>
              <a:ext cx="927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3200" dirty="0">
                  <a:solidFill>
                    <a:prstClr val="black"/>
                  </a:solidFill>
                </a:rPr>
                <a:t>L</a:t>
              </a:r>
            </a:p>
          </p:txBody>
        </p:sp>
      </p:grpSp>
      <p:sp>
        <p:nvSpPr>
          <p:cNvPr id="12" name="CasellaDiTesto 11"/>
          <p:cNvSpPr txBox="1"/>
          <p:nvPr/>
        </p:nvSpPr>
        <p:spPr>
          <a:xfrm>
            <a:off x="3374979" y="5661882"/>
            <a:ext cx="3278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Un </a:t>
            </a:r>
            <a:r>
              <a:rPr lang="en-US" dirty="0" err="1" smtClean="0">
                <a:solidFill>
                  <a:prstClr val="black"/>
                </a:solidFill>
              </a:rPr>
              <a:t>interferometro</a:t>
            </a:r>
            <a:r>
              <a:rPr lang="en-US" dirty="0" smtClean="0">
                <a:solidFill>
                  <a:prstClr val="black"/>
                </a:solidFill>
              </a:rPr>
              <a:t>…in principio!!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4C1-57B9-7B4A-9658-E9DE5A9ED2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45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GEO_Phot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8575"/>
            <a:ext cx="4449102" cy="25781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604755" y="6426675"/>
            <a:ext cx="3167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GEO600 – Hannover - Germany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936518" y="21456"/>
            <a:ext cx="262423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3000" b="1" i="1" dirty="0">
                <a:solidFill>
                  <a:srgbClr val="FF0000"/>
                </a:solidFill>
              </a:rPr>
              <a:t>GW NETWORK </a:t>
            </a:r>
          </a:p>
        </p:txBody>
      </p:sp>
      <p:grpSp>
        <p:nvGrpSpPr>
          <p:cNvPr id="18" name="Gruppo 17"/>
          <p:cNvGrpSpPr/>
          <p:nvPr/>
        </p:nvGrpSpPr>
        <p:grpSpPr>
          <a:xfrm>
            <a:off x="334392" y="553440"/>
            <a:ext cx="4165600" cy="3087132"/>
            <a:chOff x="334392" y="553440"/>
            <a:chExt cx="4165600" cy="3087132"/>
          </a:xfrm>
        </p:grpSpPr>
        <p:sp>
          <p:nvSpPr>
            <p:cNvPr id="4" name="object 3"/>
            <p:cNvSpPr/>
            <p:nvPr/>
          </p:nvSpPr>
          <p:spPr>
            <a:xfrm>
              <a:off x="334392" y="553440"/>
              <a:ext cx="4165600" cy="264953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457200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741069" y="3271240"/>
              <a:ext cx="3182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it-IT" dirty="0">
                  <a:solidFill>
                    <a:prstClr val="black"/>
                  </a:solidFill>
                </a:rPr>
                <a:t>H1- Hanford – Washington state</a:t>
              </a: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1336587" y="1340768"/>
              <a:ext cx="6431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FFC000"/>
                  </a:solidFill>
                </a:rPr>
                <a:t>4 km</a:t>
              </a:r>
              <a:endParaRPr lang="it-IT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4896544" y="3848575"/>
            <a:ext cx="4229100" cy="3036332"/>
            <a:chOff x="4914900" y="604240"/>
            <a:chExt cx="4229100" cy="3036332"/>
          </a:xfrm>
        </p:grpSpPr>
        <p:sp>
          <p:nvSpPr>
            <p:cNvPr id="5" name="object 4"/>
            <p:cNvSpPr/>
            <p:nvPr/>
          </p:nvSpPr>
          <p:spPr>
            <a:xfrm>
              <a:off x="4914900" y="604240"/>
              <a:ext cx="4229100" cy="27178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4572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5579110" y="3271240"/>
              <a:ext cx="31835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it-IT" dirty="0">
                  <a:solidFill>
                    <a:prstClr val="black"/>
                  </a:solidFill>
                </a:rPr>
                <a:t>Virgo – Cascina (Pisa) – EGO site</a:t>
              </a: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6012160" y="1911559"/>
              <a:ext cx="6431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FFC000"/>
                  </a:solidFill>
                </a:rPr>
                <a:t>3</a:t>
              </a:r>
              <a:r>
                <a:rPr lang="it-IT" dirty="0" smtClean="0">
                  <a:solidFill>
                    <a:srgbClr val="FFC000"/>
                  </a:solidFill>
                </a:rPr>
                <a:t> km</a:t>
              </a:r>
              <a:endParaRPr lang="it-IT" dirty="0">
                <a:solidFill>
                  <a:srgbClr val="FFC000"/>
                </a:solidFill>
              </a:endParaRPr>
            </a:p>
          </p:txBody>
        </p:sp>
      </p:grpSp>
      <p:sp>
        <p:nvSpPr>
          <p:cNvPr id="13" name="CasellaDiTesto 12"/>
          <p:cNvSpPr txBox="1"/>
          <p:nvPr/>
        </p:nvSpPr>
        <p:spPr>
          <a:xfrm>
            <a:off x="1187624" y="4571836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C000"/>
                </a:solidFill>
              </a:rPr>
              <a:t>600 m</a:t>
            </a:r>
            <a:endParaRPr lang="it-IT" dirty="0">
              <a:solidFill>
                <a:srgbClr val="FFC000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4499992" y="548680"/>
            <a:ext cx="4229100" cy="3023630"/>
            <a:chOff x="4914900" y="3772377"/>
            <a:chExt cx="4229100" cy="3023630"/>
          </a:xfrm>
        </p:grpSpPr>
        <p:pic>
          <p:nvPicPr>
            <p:cNvPr id="7" name="Immagine 6" descr="Livingston-3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900" y="3772377"/>
              <a:ext cx="4229100" cy="2654299"/>
            </a:xfrm>
            <a:prstGeom prst="rect">
              <a:avLst/>
            </a:prstGeom>
          </p:spPr>
        </p:pic>
        <p:sp>
          <p:nvSpPr>
            <p:cNvPr id="9" name="CasellaDiTesto 8"/>
            <p:cNvSpPr txBox="1"/>
            <p:nvPr/>
          </p:nvSpPr>
          <p:spPr>
            <a:xfrm>
              <a:off x="5435600" y="6426675"/>
              <a:ext cx="3080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it-IT" dirty="0">
                  <a:solidFill>
                    <a:prstClr val="black"/>
                  </a:solidFill>
                </a:rPr>
                <a:t>L1- Livingston – Louisiana state</a:t>
              </a:r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5868144" y="4583934"/>
              <a:ext cx="6431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FFC000"/>
                  </a:solidFill>
                </a:rPr>
                <a:t>4 km</a:t>
              </a:r>
              <a:endParaRPr lang="it-IT" dirty="0">
                <a:solidFill>
                  <a:srgbClr val="FFC000"/>
                </a:solidFill>
              </a:endParaRPr>
            </a:p>
          </p:txBody>
        </p:sp>
      </p:grpSp>
      <p:sp>
        <p:nvSpPr>
          <p:cNvPr id="17" name="CasellaDiTesto 16"/>
          <p:cNvSpPr txBox="1"/>
          <p:nvPr/>
        </p:nvSpPr>
        <p:spPr>
          <a:xfrm>
            <a:off x="1909538" y="548680"/>
            <a:ext cx="5329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Advanced LIGO </a:t>
            </a:r>
            <a:r>
              <a:rPr lang="it-IT" b="1" dirty="0" smtClean="0">
                <a:solidFill>
                  <a:prstClr val="black"/>
                </a:solidFill>
              </a:rPr>
              <a:t>in 2015</a:t>
            </a:r>
          </a:p>
          <a:p>
            <a:pPr algn="ctr"/>
            <a:r>
              <a:rPr lang="it-IT" b="1" dirty="0" smtClean="0">
                <a:solidFill>
                  <a:prstClr val="black"/>
                </a:solidFill>
              </a:rPr>
              <a:t>(Laser </a:t>
            </a:r>
            <a:r>
              <a:rPr lang="it-IT" b="1" dirty="0" err="1" smtClean="0">
                <a:solidFill>
                  <a:prstClr val="black"/>
                </a:solidFill>
              </a:rPr>
              <a:t>Interferometer</a:t>
            </a:r>
            <a:r>
              <a:rPr lang="it-IT" b="1" dirty="0" smtClean="0">
                <a:solidFill>
                  <a:prstClr val="black"/>
                </a:solidFill>
              </a:rPr>
              <a:t> </a:t>
            </a:r>
            <a:r>
              <a:rPr lang="it-IT" b="1" dirty="0" err="1" smtClean="0">
                <a:solidFill>
                  <a:prstClr val="black"/>
                </a:solidFill>
              </a:rPr>
              <a:t>Gravitational-wave</a:t>
            </a:r>
            <a:r>
              <a:rPr lang="it-IT" b="1" dirty="0" smtClean="0">
                <a:solidFill>
                  <a:prstClr val="black"/>
                </a:solidFill>
              </a:rPr>
              <a:t> </a:t>
            </a:r>
            <a:r>
              <a:rPr lang="it-IT" b="1" dirty="0" err="1" smtClean="0">
                <a:solidFill>
                  <a:prstClr val="black"/>
                </a:solidFill>
              </a:rPr>
              <a:t>Observatory</a:t>
            </a:r>
            <a:endParaRPr lang="it-IT" b="1" dirty="0">
              <a:solidFill>
                <a:prstClr val="black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5067643" y="3932853"/>
            <a:ext cx="3770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prstClr val="black"/>
                </a:solidFill>
              </a:rPr>
              <a:t>VIRGO </a:t>
            </a:r>
            <a:r>
              <a:rPr lang="it-IT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 Advanced VIRGO in 2016</a:t>
            </a:r>
          </a:p>
          <a:p>
            <a:r>
              <a:rPr lang="it-IT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(</a:t>
            </a:r>
            <a:r>
              <a:rPr lang="it-IT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European</a:t>
            </a:r>
            <a:r>
              <a:rPr lang="it-IT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it-IT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Gravitational</a:t>
            </a:r>
            <a:r>
              <a:rPr lang="it-IT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it-IT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Observatory</a:t>
            </a:r>
            <a:r>
              <a:rPr lang="it-IT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)</a:t>
            </a:r>
            <a:endParaRPr lang="it-IT" b="1" dirty="0">
              <a:solidFill>
                <a:prstClr val="black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1771975" y="4004156"/>
            <a:ext cx="999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prstClr val="black"/>
                </a:solidFill>
              </a:rPr>
              <a:t>GEO 600</a:t>
            </a:r>
            <a:endParaRPr lang="it-IT" b="1" dirty="0">
              <a:solidFill>
                <a:prstClr val="black"/>
              </a:solidFill>
            </a:endParaRPr>
          </a:p>
        </p:txBody>
      </p:sp>
      <p:sp>
        <p:nvSpPr>
          <p:cNvPr id="21" name="Segnaposto numero diapositiva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4C1-57B9-7B4A-9658-E9DE5A9ED2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3717021" y="1056479"/>
            <a:ext cx="1565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1500 scienziati</a:t>
            </a:r>
            <a:endParaRPr lang="it-IT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6291429" y="4499828"/>
            <a:ext cx="1501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250 scienziati</a:t>
            </a:r>
            <a:endParaRPr lang="it-IT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3603912" y="2845744"/>
            <a:ext cx="1940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o</a:t>
            </a:r>
            <a:r>
              <a:rPr lang="it-IT" dirty="0" smtClean="0">
                <a:solidFill>
                  <a:schemeClr val="bg1"/>
                </a:solidFill>
              </a:rPr>
              <a:t>perativo dal 2002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6161004" y="6242009"/>
            <a:ext cx="1940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o</a:t>
            </a:r>
            <a:r>
              <a:rPr lang="it-IT" dirty="0" smtClean="0">
                <a:solidFill>
                  <a:schemeClr val="bg1"/>
                </a:solidFill>
              </a:rPr>
              <a:t>perativo dal 2003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30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2015-11-06 13.01.3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58000"/>
          </a:xfrm>
          <a:prstGeom prst="rect">
            <a:avLst/>
          </a:prstGeom>
        </p:spPr>
      </p:pic>
      <p:pic>
        <p:nvPicPr>
          <p:cNvPr id="5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10" y="692696"/>
            <a:ext cx="2496150" cy="559671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10" y="149771"/>
            <a:ext cx="40957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984" y="168821"/>
            <a:ext cx="4638675" cy="523875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4C1-57B9-7B4A-9658-E9DE5A9ED2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" name="Gruppo 8"/>
          <p:cNvGrpSpPr/>
          <p:nvPr/>
        </p:nvGrpSpPr>
        <p:grpSpPr>
          <a:xfrm>
            <a:off x="5926297" y="5075251"/>
            <a:ext cx="3182207" cy="1738125"/>
            <a:chOff x="5926297" y="5075251"/>
            <a:chExt cx="3182207" cy="1738125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26297" y="5075251"/>
              <a:ext cx="3182207" cy="1738125"/>
            </a:xfrm>
            <a:prstGeom prst="rect">
              <a:avLst/>
            </a:prstGeom>
          </p:spPr>
        </p:pic>
        <p:sp>
          <p:nvSpPr>
            <p:cNvPr id="8" name="Rettangolo 7"/>
            <p:cNvSpPr/>
            <p:nvPr/>
          </p:nvSpPr>
          <p:spPr>
            <a:xfrm>
              <a:off x="8892480" y="5075252"/>
              <a:ext cx="208990" cy="4324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54023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464496" y="1303015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 dirty="0" err="1">
                <a:solidFill>
                  <a:prstClr val="black"/>
                </a:solidFill>
              </a:rPr>
              <a:t>Italy</a:t>
            </a:r>
            <a:endParaRPr lang="it-IT" dirty="0">
              <a:solidFill>
                <a:prstClr val="black"/>
              </a:solidFill>
            </a:endParaRPr>
          </a:p>
          <a:p>
            <a:r>
              <a:rPr lang="it-IT" dirty="0">
                <a:solidFill>
                  <a:prstClr val="black"/>
                </a:solidFill>
              </a:rPr>
              <a:t>Università di Camerino</a:t>
            </a:r>
          </a:p>
          <a:p>
            <a:r>
              <a:rPr lang="it-IT" dirty="0">
                <a:solidFill>
                  <a:prstClr val="black"/>
                </a:solidFill>
              </a:rPr>
              <a:t>Università di Genova</a:t>
            </a:r>
          </a:p>
          <a:p>
            <a:r>
              <a:rPr lang="it-IT" dirty="0">
                <a:solidFill>
                  <a:prstClr val="black"/>
                </a:solidFill>
              </a:rPr>
              <a:t>Università di Napoli Federico II</a:t>
            </a:r>
          </a:p>
          <a:p>
            <a:r>
              <a:rPr lang="it-IT" dirty="0">
                <a:solidFill>
                  <a:prstClr val="black"/>
                </a:solidFill>
              </a:rPr>
              <a:t>Università di Padova</a:t>
            </a:r>
          </a:p>
          <a:p>
            <a:r>
              <a:rPr lang="it-IT" dirty="0">
                <a:solidFill>
                  <a:prstClr val="black"/>
                </a:solidFill>
              </a:rPr>
              <a:t>Università di Perugia</a:t>
            </a:r>
          </a:p>
          <a:p>
            <a:r>
              <a:rPr lang="it-IT" dirty="0">
                <a:solidFill>
                  <a:prstClr val="black"/>
                </a:solidFill>
              </a:rPr>
              <a:t>Università di Pisa</a:t>
            </a:r>
          </a:p>
          <a:p>
            <a:r>
              <a:rPr lang="it-IT" dirty="0">
                <a:solidFill>
                  <a:prstClr val="black"/>
                </a:solidFill>
              </a:rPr>
              <a:t>Università di Roma Sapienza</a:t>
            </a:r>
          </a:p>
          <a:p>
            <a:r>
              <a:rPr lang="it-IT" dirty="0">
                <a:solidFill>
                  <a:prstClr val="black"/>
                </a:solidFill>
              </a:rPr>
              <a:t>Università di Roma Tor Vergata</a:t>
            </a:r>
          </a:p>
          <a:p>
            <a:r>
              <a:rPr lang="it-IT" dirty="0">
                <a:solidFill>
                  <a:prstClr val="black"/>
                </a:solidFill>
              </a:rPr>
              <a:t>Università di Salerno</a:t>
            </a:r>
          </a:p>
          <a:p>
            <a:r>
              <a:rPr lang="it-IT" dirty="0">
                <a:solidFill>
                  <a:prstClr val="black"/>
                </a:solidFill>
              </a:rPr>
              <a:t>Università di Siena</a:t>
            </a:r>
          </a:p>
          <a:p>
            <a:r>
              <a:rPr lang="it-IT" dirty="0">
                <a:solidFill>
                  <a:prstClr val="black"/>
                </a:solidFill>
              </a:rPr>
              <a:t>Università di Roma Tor Vergata</a:t>
            </a:r>
          </a:p>
          <a:p>
            <a:r>
              <a:rPr lang="it-IT" dirty="0">
                <a:solidFill>
                  <a:prstClr val="black"/>
                </a:solidFill>
              </a:rPr>
              <a:t>Università di Trento</a:t>
            </a:r>
          </a:p>
          <a:p>
            <a:r>
              <a:rPr lang="it-IT" dirty="0">
                <a:solidFill>
                  <a:prstClr val="black"/>
                </a:solidFill>
              </a:rPr>
              <a:t>Università di Urbino</a:t>
            </a:r>
          </a:p>
          <a:p>
            <a:r>
              <a:rPr lang="it-IT" dirty="0">
                <a:solidFill>
                  <a:prstClr val="black"/>
                </a:solidFill>
              </a:rPr>
              <a:t>Università di Camerino</a:t>
            </a:r>
          </a:p>
          <a:p>
            <a:r>
              <a:rPr lang="it-IT" dirty="0">
                <a:solidFill>
                  <a:prstClr val="black"/>
                </a:solidFill>
              </a:rPr>
              <a:t>GSSI- Gran Sasso Science </a:t>
            </a:r>
            <a:r>
              <a:rPr lang="it-IT" dirty="0" err="1">
                <a:solidFill>
                  <a:prstClr val="black"/>
                </a:solidFill>
              </a:rPr>
              <a:t>Institute</a:t>
            </a:r>
            <a:r>
              <a:rPr lang="it-IT" dirty="0">
                <a:solidFill>
                  <a:prstClr val="black"/>
                </a:solidFill>
              </a:rPr>
              <a:t> </a:t>
            </a:r>
          </a:p>
          <a:p>
            <a:r>
              <a:rPr lang="it-IT" dirty="0">
                <a:solidFill>
                  <a:prstClr val="black"/>
                </a:solidFill>
              </a:rPr>
              <a:t>TIFPA - Trento </a:t>
            </a:r>
            <a:r>
              <a:rPr lang="it-IT" dirty="0" err="1">
                <a:solidFill>
                  <a:prstClr val="black"/>
                </a:solidFill>
              </a:rPr>
              <a:t>Institute</a:t>
            </a:r>
            <a:r>
              <a:rPr lang="it-IT" dirty="0">
                <a:solidFill>
                  <a:prstClr val="black"/>
                </a:solidFill>
              </a:rPr>
              <a:t> for </a:t>
            </a:r>
            <a:r>
              <a:rPr lang="it-IT" dirty="0" err="1">
                <a:solidFill>
                  <a:prstClr val="black"/>
                </a:solidFill>
              </a:rPr>
              <a:t>Fundamental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Physics</a:t>
            </a:r>
            <a:r>
              <a:rPr lang="it-IT" dirty="0">
                <a:solidFill>
                  <a:prstClr val="black"/>
                </a:solidFill>
              </a:rPr>
              <a:t> and Applications</a:t>
            </a:r>
          </a:p>
        </p:txBody>
      </p:sp>
      <p:sp>
        <p:nvSpPr>
          <p:cNvPr id="3" name="Rettangolo 2"/>
          <p:cNvSpPr/>
          <p:nvPr/>
        </p:nvSpPr>
        <p:spPr>
          <a:xfrm>
            <a:off x="179512" y="1349054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 dirty="0" err="1">
                <a:solidFill>
                  <a:prstClr val="black"/>
                </a:solidFill>
              </a:rPr>
              <a:t>Italy</a:t>
            </a:r>
            <a:endParaRPr lang="it-IT" dirty="0">
              <a:solidFill>
                <a:prstClr val="black"/>
              </a:solidFill>
            </a:endParaRPr>
          </a:p>
          <a:p>
            <a:r>
              <a:rPr lang="it-IT" dirty="0">
                <a:solidFill>
                  <a:prstClr val="black"/>
                </a:solidFill>
              </a:rPr>
              <a:t>Istituto Nazionale di Fisica Nucleare (INFN)</a:t>
            </a:r>
          </a:p>
          <a:p>
            <a:pPr lvl="1"/>
            <a:r>
              <a:rPr lang="it-IT" dirty="0">
                <a:solidFill>
                  <a:prstClr val="black"/>
                </a:solidFill>
              </a:rPr>
              <a:t>INFN-Sezione di Firenze</a:t>
            </a:r>
          </a:p>
          <a:p>
            <a:pPr lvl="1"/>
            <a:r>
              <a:rPr lang="it-IT" dirty="0">
                <a:solidFill>
                  <a:prstClr val="black"/>
                </a:solidFill>
              </a:rPr>
              <a:t>INFN-Sezione di Genova</a:t>
            </a:r>
          </a:p>
          <a:p>
            <a:pPr lvl="1"/>
            <a:r>
              <a:rPr lang="it-IT" dirty="0">
                <a:solidFill>
                  <a:prstClr val="black"/>
                </a:solidFill>
              </a:rPr>
              <a:t>INFN-Sezione di Napoli</a:t>
            </a:r>
          </a:p>
          <a:p>
            <a:pPr lvl="1"/>
            <a:r>
              <a:rPr lang="it-IT" dirty="0">
                <a:solidFill>
                  <a:prstClr val="black"/>
                </a:solidFill>
              </a:rPr>
              <a:t>INFN-Sezione di Padova</a:t>
            </a:r>
          </a:p>
          <a:p>
            <a:pPr lvl="1"/>
            <a:r>
              <a:rPr lang="it-IT" dirty="0">
                <a:solidFill>
                  <a:prstClr val="black"/>
                </a:solidFill>
              </a:rPr>
              <a:t>INFN TIFPA Center, Trento</a:t>
            </a:r>
          </a:p>
          <a:p>
            <a:pPr lvl="1"/>
            <a:r>
              <a:rPr lang="it-IT" dirty="0">
                <a:solidFill>
                  <a:prstClr val="black"/>
                </a:solidFill>
              </a:rPr>
              <a:t>INFN-Sezione di Perugia</a:t>
            </a:r>
          </a:p>
          <a:p>
            <a:pPr lvl="1"/>
            <a:r>
              <a:rPr lang="it-IT" dirty="0">
                <a:solidFill>
                  <a:prstClr val="black"/>
                </a:solidFill>
              </a:rPr>
              <a:t>INFN-Sezione di Pisa</a:t>
            </a:r>
          </a:p>
          <a:p>
            <a:pPr lvl="1"/>
            <a:r>
              <a:rPr lang="it-IT" dirty="0">
                <a:solidFill>
                  <a:prstClr val="black"/>
                </a:solidFill>
              </a:rPr>
              <a:t>INFN-Sezione di  Roma</a:t>
            </a:r>
          </a:p>
          <a:p>
            <a:pPr lvl="1"/>
            <a:r>
              <a:rPr lang="it-IT" dirty="0">
                <a:solidFill>
                  <a:prstClr val="black"/>
                </a:solidFill>
              </a:rPr>
              <a:t>INFN-Sezione di Roma </a:t>
            </a:r>
            <a:r>
              <a:rPr lang="it-IT" dirty="0" err="1">
                <a:solidFill>
                  <a:prstClr val="black"/>
                </a:solidFill>
              </a:rPr>
              <a:t>TorVergata</a:t>
            </a: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611560" y="404664"/>
            <a:ext cx="3589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>
                <a:solidFill>
                  <a:srgbClr val="FF0000"/>
                </a:solidFill>
              </a:rPr>
              <a:t>Italian</a:t>
            </a:r>
            <a:r>
              <a:rPr lang="it-IT" sz="2400" dirty="0" smtClean="0">
                <a:solidFill>
                  <a:srgbClr val="FF0000"/>
                </a:solidFill>
              </a:rPr>
              <a:t> VIRGO Collaboration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FE71-B4C1-4C4B-96F1-24CE2CAA2692}" type="slidenum">
              <a:rPr lang="it-IT" smtClean="0"/>
              <a:t>58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016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etwork-GW-detecto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73"/>
            <a:ext cx="9144000" cy="6749003"/>
          </a:xfrm>
          <a:prstGeom prst="rect">
            <a:avLst/>
          </a:prstGeom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4C1-57B9-7B4A-9658-E9DE5A9ED2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" name="Gruppo 8"/>
          <p:cNvGrpSpPr/>
          <p:nvPr/>
        </p:nvGrpSpPr>
        <p:grpSpPr>
          <a:xfrm>
            <a:off x="3275856" y="4869160"/>
            <a:ext cx="2376264" cy="1878822"/>
            <a:chOff x="611560" y="4149080"/>
            <a:chExt cx="3024336" cy="2378229"/>
          </a:xfrm>
        </p:grpSpPr>
        <p:grpSp>
          <p:nvGrpSpPr>
            <p:cNvPr id="10" name="Gruppo 9"/>
            <p:cNvGrpSpPr/>
            <p:nvPr/>
          </p:nvGrpSpPr>
          <p:grpSpPr>
            <a:xfrm>
              <a:off x="611560" y="4149080"/>
              <a:ext cx="3024336" cy="2378229"/>
              <a:chOff x="611560" y="4149080"/>
              <a:chExt cx="3024336" cy="2378229"/>
            </a:xfrm>
          </p:grpSpPr>
          <p:pic>
            <p:nvPicPr>
              <p:cNvPr id="12" name="Picture 2" descr="https://upload.wikimedia.org/wikipedia/commons/thumb/b/b5/LISA.jpg/220px-LISA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8869"/>
              <a:stretch/>
            </p:blipFill>
            <p:spPr bwMode="auto">
              <a:xfrm>
                <a:off x="611560" y="4149080"/>
                <a:ext cx="3024336" cy="23782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CasellaDiTesto 12"/>
              <p:cNvSpPr txBox="1"/>
              <p:nvPr/>
            </p:nvSpPr>
            <p:spPr>
              <a:xfrm>
                <a:off x="831338" y="4759181"/>
                <a:ext cx="830764" cy="4675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>
                    <a:solidFill>
                      <a:schemeClr val="bg1"/>
                    </a:solidFill>
                  </a:rPr>
                  <a:t>2034</a:t>
                </a:r>
                <a:endParaRPr lang="it-IT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CasellaDiTesto 13"/>
              <p:cNvSpPr txBox="1"/>
              <p:nvPr/>
            </p:nvSpPr>
            <p:spPr>
              <a:xfrm>
                <a:off x="2023121" y="5873080"/>
                <a:ext cx="1049065" cy="3895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smtClean="0">
                    <a:solidFill>
                      <a:schemeClr val="bg1"/>
                    </a:solidFill>
                  </a:rPr>
                  <a:t>5 10</a:t>
                </a:r>
                <a:r>
                  <a:rPr lang="it-IT" sz="1400" baseline="30000" dirty="0" smtClean="0">
                    <a:solidFill>
                      <a:schemeClr val="bg1"/>
                    </a:solidFill>
                  </a:rPr>
                  <a:t>6</a:t>
                </a:r>
                <a:r>
                  <a:rPr lang="it-IT" sz="1400" dirty="0" smtClean="0">
                    <a:solidFill>
                      <a:schemeClr val="bg1"/>
                    </a:solidFill>
                  </a:rPr>
                  <a:t> km</a:t>
                </a:r>
                <a:endParaRPr lang="it-IT" sz="1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1" name="CasellaDiTesto 10"/>
            <p:cNvSpPr txBox="1"/>
            <p:nvPr/>
          </p:nvSpPr>
          <p:spPr>
            <a:xfrm>
              <a:off x="827583" y="4437113"/>
              <a:ext cx="791675" cy="506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dirty="0" smtClean="0">
                  <a:solidFill>
                    <a:srgbClr val="FFC000"/>
                  </a:solidFill>
                </a:rPr>
                <a:t>LISA</a:t>
              </a:r>
              <a:endParaRPr lang="it-IT" sz="2000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961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5757"/>
            <a:ext cx="8229600" cy="4525963"/>
          </a:xfrm>
          <a:solidFill>
            <a:schemeClr val="accent1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/>
          <a:lstStyle/>
          <a:p>
            <a:pPr marL="0" indent="0" algn="just">
              <a:buNone/>
            </a:pPr>
            <a:r>
              <a:rPr lang="en-US" i="1" dirty="0">
                <a:latin typeface="Bookman Old Style"/>
                <a:cs typeface="Bookman Old Style"/>
              </a:rPr>
              <a:t>La </a:t>
            </a:r>
            <a:r>
              <a:rPr lang="en-US" b="1" i="1" dirty="0" err="1">
                <a:latin typeface="Bookman Old Style"/>
                <a:cs typeface="Bookman Old Style"/>
              </a:rPr>
              <a:t>Relatività</a:t>
            </a:r>
            <a:r>
              <a:rPr lang="en-US" b="1" i="1" dirty="0">
                <a:latin typeface="Bookman Old Style"/>
                <a:cs typeface="Bookman Old Style"/>
              </a:rPr>
              <a:t> </a:t>
            </a:r>
            <a:r>
              <a:rPr lang="en-US" b="1" i="1" dirty="0" err="1">
                <a:latin typeface="Bookman Old Style"/>
                <a:cs typeface="Bookman Old Style"/>
              </a:rPr>
              <a:t>Generale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è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una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teoria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della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latin typeface="Bookman Old Style"/>
                <a:cs typeface="Bookman Old Style"/>
              </a:rPr>
              <a:t>gravitazione</a:t>
            </a:r>
            <a:r>
              <a:rPr lang="en-US" i="1" dirty="0" smtClean="0">
                <a:latin typeface="Bookman Old Style"/>
                <a:cs typeface="Bookman Old Style"/>
              </a:rPr>
              <a:t>, </a:t>
            </a:r>
            <a:r>
              <a:rPr lang="en-US" i="1" dirty="0" err="1" smtClean="0">
                <a:latin typeface="Bookman Old Style"/>
                <a:cs typeface="Bookman Old Style"/>
              </a:rPr>
              <a:t>formulata</a:t>
            </a:r>
            <a:r>
              <a:rPr lang="en-US" i="1" dirty="0" smtClean="0">
                <a:latin typeface="Bookman Old Style"/>
                <a:cs typeface="Bookman Old Style"/>
              </a:rPr>
              <a:t> da Albert Einstein </a:t>
            </a:r>
            <a:r>
              <a:rPr lang="en-US" i="1" dirty="0" err="1" smtClean="0">
                <a:latin typeface="Bookman Old Style"/>
                <a:cs typeface="Bookman Old Style"/>
              </a:rPr>
              <a:t>tra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latin typeface="Bookman Old Style"/>
                <a:cs typeface="Bookman Old Style"/>
              </a:rPr>
              <a:t>il</a:t>
            </a:r>
            <a:r>
              <a:rPr lang="en-US" i="1" dirty="0" smtClean="0">
                <a:latin typeface="Bookman Old Style"/>
                <a:cs typeface="Bookman Old Style"/>
              </a:rPr>
              <a:t> 1915 e </a:t>
            </a:r>
            <a:r>
              <a:rPr lang="en-US" i="1" dirty="0" err="1" smtClean="0">
                <a:latin typeface="Bookman Old Style"/>
                <a:cs typeface="Bookman Old Style"/>
              </a:rPr>
              <a:t>il</a:t>
            </a:r>
            <a:r>
              <a:rPr lang="en-US" i="1" dirty="0" smtClean="0">
                <a:latin typeface="Bookman Old Style"/>
                <a:cs typeface="Bookman Old Style"/>
              </a:rPr>
              <a:t> 1916, dove </a:t>
            </a:r>
            <a:r>
              <a:rPr lang="en-US" i="1" dirty="0">
                <a:latin typeface="Bookman Old Style"/>
                <a:cs typeface="Bookman Old Style"/>
              </a:rPr>
              <a:t>la </a:t>
            </a:r>
            <a:r>
              <a:rPr lang="en-US" i="1" dirty="0" err="1">
                <a:latin typeface="Bookman Old Style"/>
                <a:cs typeface="Bookman Old Style"/>
              </a:rPr>
              <a:t>geometria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dello</a:t>
            </a:r>
            <a:r>
              <a:rPr lang="en-US" i="1" dirty="0">
                <a:latin typeface="Bookman Old Style"/>
                <a:cs typeface="Bookman Old Style"/>
              </a:rPr>
              <a:t>  </a:t>
            </a:r>
            <a:r>
              <a:rPr lang="en-US" i="1" dirty="0" err="1">
                <a:latin typeface="Bookman Old Style"/>
                <a:cs typeface="Bookman Old Style"/>
              </a:rPr>
              <a:t>spazio</a:t>
            </a:r>
            <a:r>
              <a:rPr lang="en-US" i="1" dirty="0">
                <a:latin typeface="Bookman Old Style"/>
                <a:cs typeface="Bookman Old Style"/>
              </a:rPr>
              <a:t>-tempo </a:t>
            </a:r>
            <a:r>
              <a:rPr lang="en-US" i="1" dirty="0" err="1">
                <a:latin typeface="Bookman Old Style"/>
                <a:cs typeface="Bookman Old Style"/>
              </a:rPr>
              <a:t>è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trattata</a:t>
            </a:r>
            <a:r>
              <a:rPr lang="en-US" i="1" dirty="0">
                <a:latin typeface="Bookman Old Style"/>
                <a:cs typeface="Bookman Old Style"/>
              </a:rPr>
              <a:t> come </a:t>
            </a:r>
            <a:r>
              <a:rPr lang="en-US" i="1" dirty="0" err="1">
                <a:latin typeface="Bookman Old Style"/>
                <a:cs typeface="Bookman Old Style"/>
              </a:rPr>
              <a:t>una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grandezza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latin typeface="Bookman Old Style"/>
                <a:cs typeface="Bookman Old Style"/>
              </a:rPr>
              <a:t>dinamica</a:t>
            </a:r>
            <a:r>
              <a:rPr lang="en-US" i="1" dirty="0" smtClean="0">
                <a:latin typeface="Bookman Old Style"/>
                <a:cs typeface="Bookman Old Style"/>
              </a:rPr>
              <a:t>.</a:t>
            </a:r>
          </a:p>
          <a:p>
            <a:pPr marL="0" indent="0" algn="just">
              <a:buNone/>
            </a:pPr>
            <a:r>
              <a:rPr lang="en-US" i="1" dirty="0" smtClean="0">
                <a:latin typeface="Bookman Old Style"/>
                <a:cs typeface="Bookman Old Style"/>
              </a:rPr>
              <a:t>Il </a:t>
            </a:r>
            <a:r>
              <a:rPr lang="en-US" i="1" dirty="0" err="1">
                <a:latin typeface="Bookman Old Style"/>
                <a:cs typeface="Bookman Old Style"/>
              </a:rPr>
              <a:t>fondamento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latin typeface="Bookman Old Style"/>
                <a:cs typeface="Bookman Old Style"/>
              </a:rPr>
              <a:t>fisico</a:t>
            </a:r>
            <a:r>
              <a:rPr lang="en-US" i="1" dirty="0" smtClean="0">
                <a:latin typeface="Bookman Old Style"/>
                <a:cs typeface="Bookman Old Style"/>
              </a:rPr>
              <a:t> di </a:t>
            </a:r>
            <a:r>
              <a:rPr lang="en-US" i="1" dirty="0">
                <a:latin typeface="Bookman Old Style"/>
                <a:cs typeface="Bookman Old Style"/>
              </a:rPr>
              <a:t>tale </a:t>
            </a:r>
            <a:r>
              <a:rPr lang="en-US" i="1" dirty="0" err="1">
                <a:latin typeface="Bookman Old Style"/>
                <a:cs typeface="Bookman Old Style"/>
              </a:rPr>
              <a:t>teoria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è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endParaRPr lang="en-US" i="1" dirty="0" smtClean="0">
              <a:latin typeface="Bookman Old Style"/>
              <a:cs typeface="Bookman Old Style"/>
            </a:endParaRPr>
          </a:p>
          <a:p>
            <a:pPr marL="0" indent="0" algn="just">
              <a:buNone/>
            </a:pP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smtClean="0">
                <a:latin typeface="Bookman Old Style"/>
                <a:cs typeface="Bookman Old Style"/>
              </a:rPr>
              <a:t>      </a:t>
            </a:r>
            <a:r>
              <a:rPr lang="en-US" i="1" dirty="0" err="1" smtClean="0">
                <a:latin typeface="Bookman Old Style"/>
                <a:cs typeface="Bookman Old Style"/>
              </a:rPr>
              <a:t>il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r>
              <a:rPr lang="en-US" b="1" i="1" dirty="0">
                <a:latin typeface="Bookman Old Style"/>
                <a:cs typeface="Bookman Old Style"/>
              </a:rPr>
              <a:t>Principio di </a:t>
            </a:r>
            <a:r>
              <a:rPr lang="en-US" b="1" i="1" dirty="0" err="1">
                <a:latin typeface="Bookman Old Style"/>
                <a:cs typeface="Bookman Old Style"/>
              </a:rPr>
              <a:t>Equivalenza</a:t>
            </a:r>
            <a:endParaRPr lang="en-US" b="1" i="1" dirty="0">
              <a:latin typeface="Bookman Old Style"/>
              <a:cs typeface="Bookman Old Styl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51719"/>
            <a:ext cx="9180000" cy="11106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224349" cy="122575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91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FE71-B4C1-4C4B-96F1-24CE2CAA2692}" type="slidenum">
              <a:rPr lang="it-IT" smtClean="0"/>
              <a:t>60</a:t>
            </a:fld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683568" y="467955"/>
            <a:ext cx="7819064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 prospettive dopo la scoperta ?</a:t>
            </a:r>
          </a:p>
          <a:p>
            <a:endParaRPr lang="it-IT" sz="2400" dirty="0" smtClean="0"/>
          </a:p>
          <a:p>
            <a:endParaRPr lang="it-IT" sz="2400" dirty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sz="2400" dirty="0" smtClean="0">
                <a:solidFill>
                  <a:srgbClr val="002060"/>
                </a:solidFill>
              </a:rPr>
              <a:t>Studio della Gravità in condizioni estreme (gravità «forte»).</a:t>
            </a:r>
          </a:p>
          <a:p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 smtClean="0">
                <a:solidFill>
                  <a:srgbClr val="002060"/>
                </a:solidFill>
              </a:rPr>
              <a:t>   Finora è stata verificata in condizioni di «campo debole».</a:t>
            </a:r>
          </a:p>
          <a:p>
            <a:r>
              <a:rPr lang="it-IT" sz="2400" dirty="0" smtClean="0">
                <a:solidFill>
                  <a:srgbClr val="002060"/>
                </a:solidFill>
              </a:rPr>
              <a:t>    Funziona ancora la Relatività generale in tali condizioni ? </a:t>
            </a:r>
          </a:p>
          <a:p>
            <a:pPr marL="285750" indent="-285750">
              <a:buFontTx/>
              <a:buChar char="-"/>
            </a:pPr>
            <a:endParaRPr lang="it-IT" sz="2400" dirty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sz="2400" dirty="0" smtClean="0">
                <a:solidFill>
                  <a:srgbClr val="002060"/>
                </a:solidFill>
              </a:rPr>
              <a:t>Come si concilia la Gravità con la meccanica quantistica ?</a:t>
            </a:r>
          </a:p>
          <a:p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 smtClean="0">
                <a:solidFill>
                  <a:srgbClr val="002060"/>
                </a:solidFill>
              </a:rPr>
              <a:t>   Teoria quantistica della Gravità ?</a:t>
            </a:r>
          </a:p>
          <a:p>
            <a:pPr marL="285750" indent="-285750">
              <a:buFontTx/>
              <a:buChar char="-"/>
            </a:pPr>
            <a:endParaRPr lang="it-IT" sz="2400" dirty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sz="2400" dirty="0" smtClean="0">
                <a:solidFill>
                  <a:srgbClr val="002060"/>
                </a:solidFill>
              </a:rPr>
              <a:t>Nuova frontiera: l’Astronomia «gravitazionale»</a:t>
            </a:r>
          </a:p>
          <a:p>
            <a:r>
              <a:rPr lang="it-IT" sz="2400" dirty="0" smtClean="0">
                <a:solidFill>
                  <a:srgbClr val="002060"/>
                </a:solidFill>
              </a:rPr>
              <a:t>    Un nuovo modo di «scoprire» l’Universo, fin dai suoi primi </a:t>
            </a:r>
          </a:p>
          <a:p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 smtClean="0">
                <a:solidFill>
                  <a:srgbClr val="002060"/>
                </a:solidFill>
              </a:rPr>
              <a:t>   istanti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 smtClean="0">
                <a:solidFill>
                  <a:srgbClr val="002060"/>
                </a:solidFill>
              </a:rPr>
              <a:t>di vita.</a:t>
            </a:r>
          </a:p>
          <a:p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 smtClean="0">
                <a:solidFill>
                  <a:srgbClr val="002060"/>
                </a:solidFill>
              </a:rPr>
              <a:t>   Come si sono formati e come evolvono i buchi neri ?</a:t>
            </a:r>
          </a:p>
        </p:txBody>
      </p:sp>
    </p:spTree>
    <p:extLst>
      <p:ext uri="{BB962C8B-B14F-4D97-AF65-F5344CB8AC3E}">
        <p14:creationId xmlns:p14="http://schemas.microsoft.com/office/powerpoint/2010/main" val="137174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5360" b="5360"/>
          <a:stretch>
            <a:fillRect/>
          </a:stretch>
        </p:blipFill>
        <p:spPr>
          <a:xfrm>
            <a:off x="457200" y="1222376"/>
            <a:ext cx="8229600" cy="4903788"/>
          </a:xfrm>
        </p:spPr>
      </p:pic>
      <p:sp>
        <p:nvSpPr>
          <p:cNvPr id="5" name="Rectangle 4"/>
          <p:cNvSpPr/>
          <p:nvPr/>
        </p:nvSpPr>
        <p:spPr>
          <a:xfrm>
            <a:off x="457200" y="6131997"/>
            <a:ext cx="38286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rgbClr val="000090"/>
                </a:solidFill>
                <a:latin typeface="Bookman Old Style"/>
                <a:cs typeface="Bookman Old Style"/>
              </a:rPr>
              <a:t>Kandinsky: </a:t>
            </a:r>
            <a:r>
              <a:rPr lang="en-US" sz="1400" i="1" dirty="0" err="1">
                <a:solidFill>
                  <a:srgbClr val="000090"/>
                </a:solidFill>
                <a:latin typeface="Bookman Old Style"/>
                <a:cs typeface="Bookman Old Style"/>
              </a:rPr>
              <a:t>Giallo</a:t>
            </a:r>
            <a:r>
              <a:rPr lang="en-US" sz="1400" i="1" dirty="0">
                <a:solidFill>
                  <a:srgbClr val="000090"/>
                </a:solidFill>
                <a:latin typeface="Bookman Old Style"/>
                <a:cs typeface="Bookman Old Style"/>
              </a:rPr>
              <a:t> -</a:t>
            </a:r>
            <a:r>
              <a:rPr lang="en-US" sz="1400" i="1" dirty="0" err="1">
                <a:solidFill>
                  <a:srgbClr val="000090"/>
                </a:solidFill>
                <a:latin typeface="Bookman Old Style"/>
                <a:cs typeface="Bookman Old Style"/>
              </a:rPr>
              <a:t>Rosso</a:t>
            </a:r>
            <a:r>
              <a:rPr lang="en-US" sz="1400" i="1" dirty="0">
                <a:solidFill>
                  <a:srgbClr val="000090"/>
                </a:solidFill>
                <a:latin typeface="Bookman Old Style"/>
                <a:cs typeface="Bookman Old Style"/>
              </a:rPr>
              <a:t> - </a:t>
            </a:r>
            <a:r>
              <a:rPr lang="en-US" sz="1400" i="1" dirty="0" err="1">
                <a:solidFill>
                  <a:srgbClr val="000090"/>
                </a:solidFill>
                <a:latin typeface="Bookman Old Style"/>
                <a:cs typeface="Bookman Old Style"/>
              </a:rPr>
              <a:t>Azzurro</a:t>
            </a:r>
            <a:r>
              <a:rPr lang="en-US" sz="1400" i="1" dirty="0">
                <a:solidFill>
                  <a:srgbClr val="000090"/>
                </a:solidFill>
                <a:latin typeface="Bookman Old Style"/>
                <a:cs typeface="Bookman Old Style"/>
              </a:rPr>
              <a:t> (1925)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33245" y="306169"/>
            <a:ext cx="2274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latin typeface="Bookman Old Style"/>
                <a:cs typeface="Bookman Old Style"/>
              </a:rPr>
              <a:t>Oltre</a:t>
            </a:r>
            <a:r>
              <a:rPr lang="en-US" sz="2400" i="1" dirty="0" smtClean="0">
                <a:latin typeface="Bookman Old Style"/>
                <a:cs typeface="Bookman Old Style"/>
              </a:rPr>
              <a:t> Einstein</a:t>
            </a:r>
            <a:endParaRPr lang="en-US" sz="2400" i="1" dirty="0">
              <a:latin typeface="Bookman Old Style"/>
              <a:cs typeface="Bookman Old Style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65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2556939"/>
            <a:ext cx="8195731" cy="40378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47004" y="3115734"/>
            <a:ext cx="2439265" cy="369275"/>
          </a:xfrm>
          <a:prstGeom prst="rect">
            <a:avLst/>
          </a:prstGeom>
          <a:noFill/>
        </p:spPr>
        <p:txBody>
          <a:bodyPr wrap="none" lIns="91380" tIns="45692" rIns="91380" bIns="45692" rtlCol="0">
            <a:spAutoFit/>
          </a:bodyPr>
          <a:lstStyle/>
          <a:p>
            <a:r>
              <a:rPr lang="en-US" i="1" dirty="0" err="1" smtClean="0">
                <a:solidFill>
                  <a:schemeClr val="bg1"/>
                </a:solidFill>
                <a:latin typeface="Bookman Old Style"/>
                <a:cs typeface="Bookman Old Style"/>
              </a:rPr>
              <a:t>Materia</a:t>
            </a:r>
            <a:r>
              <a:rPr lang="en-US" i="1" dirty="0" smtClean="0">
                <a:solidFill>
                  <a:schemeClr val="bg1"/>
                </a:solidFill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solidFill>
                  <a:schemeClr val="bg1"/>
                </a:solidFill>
                <a:latin typeface="Bookman Old Style"/>
                <a:cs typeface="Bookman Old Style"/>
              </a:rPr>
              <a:t>oscura</a:t>
            </a:r>
            <a:r>
              <a:rPr lang="en-US" i="1" dirty="0" smtClean="0">
                <a:solidFill>
                  <a:schemeClr val="bg1"/>
                </a:solidFill>
                <a:latin typeface="Bookman Old Style"/>
                <a:cs typeface="Bookman Old Style"/>
              </a:rPr>
              <a:t> 25%</a:t>
            </a:r>
            <a:endParaRPr lang="en-US" i="1" dirty="0">
              <a:solidFill>
                <a:schemeClr val="bg1"/>
              </a:solidFill>
              <a:latin typeface="Bookman Old Style"/>
              <a:cs typeface="Bookman Old Style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2135" y="5144532"/>
            <a:ext cx="2447349" cy="369275"/>
          </a:xfrm>
          <a:prstGeom prst="rect">
            <a:avLst/>
          </a:prstGeom>
          <a:noFill/>
        </p:spPr>
        <p:txBody>
          <a:bodyPr wrap="none" lIns="91380" tIns="45692" rIns="91380" bIns="45692" rtlCol="0">
            <a:spAutoFit/>
          </a:bodyPr>
          <a:lstStyle/>
          <a:p>
            <a:r>
              <a:rPr lang="en-US" i="1" dirty="0" err="1" smtClean="0">
                <a:latin typeface="Bookman Old Style"/>
                <a:cs typeface="Bookman Old Style"/>
              </a:rPr>
              <a:t>Energia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r>
              <a:rPr lang="en-US" i="1" dirty="0" err="1">
                <a:latin typeface="Bookman Old Style"/>
                <a:cs typeface="Bookman Old Style"/>
              </a:rPr>
              <a:t>o</a:t>
            </a:r>
            <a:r>
              <a:rPr lang="en-US" i="1" dirty="0" err="1" smtClean="0">
                <a:latin typeface="Bookman Old Style"/>
                <a:cs typeface="Bookman Old Style"/>
              </a:rPr>
              <a:t>scura</a:t>
            </a:r>
            <a:r>
              <a:rPr lang="en-US" i="1" dirty="0" smtClean="0">
                <a:latin typeface="Bookman Old Style"/>
                <a:cs typeface="Bookman Old Style"/>
              </a:rPr>
              <a:t> 70%</a:t>
            </a:r>
            <a:endParaRPr lang="en-US" i="1" dirty="0">
              <a:latin typeface="Bookman Old Style"/>
              <a:cs typeface="Bookman Old Styl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82134" y="3759201"/>
            <a:ext cx="1732904" cy="369275"/>
          </a:xfrm>
          <a:prstGeom prst="rect">
            <a:avLst/>
          </a:prstGeom>
          <a:noFill/>
        </p:spPr>
        <p:txBody>
          <a:bodyPr wrap="none" lIns="91380" tIns="45692" rIns="91380" bIns="45692" rtlCol="0">
            <a:spAutoFit/>
          </a:bodyPr>
          <a:lstStyle/>
          <a:p>
            <a:r>
              <a:rPr lang="en-US" i="1" dirty="0" err="1" smtClean="0">
                <a:latin typeface="Bookman Old Style"/>
                <a:cs typeface="Bookman Old Style"/>
              </a:rPr>
              <a:t>Neutrini</a:t>
            </a:r>
            <a:r>
              <a:rPr lang="en-US" i="1" dirty="0" smtClean="0">
                <a:latin typeface="Bookman Old Style"/>
                <a:cs typeface="Bookman Old Style"/>
              </a:rPr>
              <a:t> 0.3% </a:t>
            </a:r>
            <a:endParaRPr lang="en-US" i="1" dirty="0">
              <a:latin typeface="Bookman Old Style"/>
              <a:cs typeface="Bookman Old Style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33324" y="5948402"/>
            <a:ext cx="1459211" cy="369275"/>
          </a:xfrm>
          <a:prstGeom prst="rect">
            <a:avLst/>
          </a:prstGeom>
          <a:noFill/>
        </p:spPr>
        <p:txBody>
          <a:bodyPr wrap="none" lIns="91380" tIns="45692" rIns="91380" bIns="45692" rtlCol="0">
            <a:spAutoFit/>
          </a:bodyPr>
          <a:lstStyle/>
          <a:p>
            <a:r>
              <a:rPr lang="en-US" i="1" dirty="0" err="1" smtClean="0">
                <a:latin typeface="Bookman Old Style"/>
                <a:cs typeface="Bookman Old Style"/>
              </a:rPr>
              <a:t>Stelle</a:t>
            </a:r>
            <a:r>
              <a:rPr lang="en-US" i="1" dirty="0" smtClean="0">
                <a:latin typeface="Bookman Old Style"/>
                <a:cs typeface="Bookman Old Style"/>
              </a:rPr>
              <a:t> 0.5%</a:t>
            </a:r>
            <a:endParaRPr lang="en-US" i="1" dirty="0">
              <a:latin typeface="Bookman Old Style"/>
              <a:cs typeface="Bookman Old Style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78489" y="4168802"/>
            <a:ext cx="3010229" cy="646274"/>
          </a:xfrm>
          <a:prstGeom prst="rect">
            <a:avLst/>
          </a:prstGeom>
          <a:noFill/>
        </p:spPr>
        <p:txBody>
          <a:bodyPr wrap="none" lIns="91380" tIns="45692" rIns="91380" bIns="45692" rtlCol="0">
            <a:spAutoFit/>
          </a:bodyPr>
          <a:lstStyle/>
          <a:p>
            <a:r>
              <a:rPr lang="en-US" i="1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Idrogeno</a:t>
            </a:r>
            <a:r>
              <a:rPr lang="en-US" i="1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ed</a:t>
            </a:r>
            <a:r>
              <a:rPr lang="en-US" i="1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elio</a:t>
            </a:r>
            <a:r>
              <a:rPr lang="en-US" i="1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solidFill>
                  <a:srgbClr val="FFFFFF"/>
                </a:solidFill>
                <a:latin typeface="Bookman Old Style"/>
                <a:cs typeface="Bookman Old Style"/>
              </a:rPr>
              <a:t>liberi</a:t>
            </a:r>
            <a:r>
              <a:rPr lang="en-US" i="1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 4%</a:t>
            </a:r>
          </a:p>
          <a:p>
            <a:endParaRPr lang="en-US" i="1" dirty="0">
              <a:solidFill>
                <a:srgbClr val="FFFFFF"/>
              </a:solidFill>
              <a:latin typeface="Bookman Old Style"/>
              <a:cs typeface="Bookman Old Styl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79722" y="4907466"/>
            <a:ext cx="2844205" cy="369275"/>
          </a:xfrm>
          <a:prstGeom prst="rect">
            <a:avLst/>
          </a:prstGeom>
          <a:noFill/>
        </p:spPr>
        <p:txBody>
          <a:bodyPr wrap="none" lIns="91380" tIns="45692" rIns="91380" bIns="45692" rtlCol="0">
            <a:spAutoFit/>
          </a:bodyPr>
          <a:lstStyle/>
          <a:p>
            <a:r>
              <a:rPr lang="en-US" i="1" dirty="0" err="1" smtClean="0">
                <a:latin typeface="Bookman Old Style"/>
                <a:cs typeface="Bookman Old Style"/>
              </a:rPr>
              <a:t>Elementi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latin typeface="Bookman Old Style"/>
                <a:cs typeface="Bookman Old Style"/>
              </a:rPr>
              <a:t>pesanti</a:t>
            </a:r>
            <a:r>
              <a:rPr lang="en-US" i="1" dirty="0" smtClean="0">
                <a:latin typeface="Bookman Old Style"/>
                <a:cs typeface="Bookman Old Style"/>
              </a:rPr>
              <a:t> 0.03%</a:t>
            </a:r>
            <a:endParaRPr lang="en-US" i="1" dirty="0">
              <a:latin typeface="Bookman Old Style"/>
              <a:cs typeface="Bookman Old Style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1323" y="584627"/>
            <a:ext cx="81318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i="1" dirty="0" smtClean="0">
                <a:latin typeface="Bookman Old Style"/>
                <a:cs typeface="Bookman Old Style"/>
              </a:rPr>
              <a:t>Il </a:t>
            </a:r>
            <a:r>
              <a:rPr lang="en-US" i="1" dirty="0" err="1" smtClean="0">
                <a:latin typeface="Bookman Old Style"/>
                <a:cs typeface="Bookman Old Style"/>
              </a:rPr>
              <a:t>contenuto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latin typeface="Bookman Old Style"/>
                <a:cs typeface="Bookman Old Style"/>
              </a:rPr>
              <a:t>dell'universo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latin typeface="Bookman Old Style"/>
                <a:cs typeface="Bookman Old Style"/>
              </a:rPr>
              <a:t>è</a:t>
            </a:r>
            <a:r>
              <a:rPr lang="en-US" i="1" dirty="0" smtClean="0">
                <a:latin typeface="Bookman Old Style"/>
                <a:cs typeface="Bookman Old Style"/>
              </a:rPr>
              <a:t>, </a:t>
            </a:r>
            <a:r>
              <a:rPr lang="en-US" i="1" dirty="0" err="1" smtClean="0">
                <a:latin typeface="Bookman Old Style"/>
                <a:cs typeface="Bookman Old Style"/>
              </a:rPr>
              <a:t>oggi</a:t>
            </a:r>
            <a:r>
              <a:rPr lang="en-US" i="1" dirty="0" smtClean="0">
                <a:latin typeface="Bookman Old Style"/>
                <a:cs typeface="Bookman Old Style"/>
              </a:rPr>
              <a:t>,  in gran parte </a:t>
            </a:r>
            <a:r>
              <a:rPr lang="en-US" i="1" dirty="0" err="1" smtClean="0">
                <a:latin typeface="Bookman Old Style"/>
                <a:cs typeface="Bookman Old Style"/>
              </a:rPr>
              <a:t>sconosciuto</a:t>
            </a:r>
            <a:endParaRPr lang="en-US" i="1" dirty="0">
              <a:latin typeface="Bookman Old Style"/>
              <a:cs typeface="Bookman Old Style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7201" y="1381125"/>
            <a:ext cx="79688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i="1" dirty="0" smtClean="0">
                <a:latin typeface="Bookman Old Style"/>
                <a:cs typeface="Bookman Old Style"/>
              </a:rPr>
              <a:t>La </a:t>
            </a:r>
            <a:r>
              <a:rPr lang="en-US" i="1" dirty="0" err="1" smtClean="0">
                <a:latin typeface="Bookman Old Style"/>
                <a:cs typeface="Bookman Old Style"/>
              </a:rPr>
              <a:t>situazione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latin typeface="Bookman Old Style"/>
                <a:cs typeface="Bookman Old Style"/>
              </a:rPr>
              <a:t>è</a:t>
            </a:r>
            <a:r>
              <a:rPr lang="en-US" i="1" dirty="0" smtClean="0">
                <a:latin typeface="Bookman Old Style"/>
                <a:cs typeface="Bookman Old Style"/>
              </a:rPr>
              <a:t> molto </a:t>
            </a:r>
            <a:r>
              <a:rPr lang="en-US" b="1" i="1" dirty="0" smtClean="0">
                <a:latin typeface="Bookman Old Style"/>
                <a:cs typeface="Bookman Old Style"/>
              </a:rPr>
              <a:t>"dark</a:t>
            </a:r>
            <a:r>
              <a:rPr lang="en-US" i="1" dirty="0" smtClean="0">
                <a:latin typeface="Bookman Old Style"/>
                <a:cs typeface="Bookman Old Style"/>
              </a:rPr>
              <a:t>", </a:t>
            </a:r>
            <a:r>
              <a:rPr lang="en-US" i="1" dirty="0" err="1" smtClean="0">
                <a:latin typeface="Bookman Old Style"/>
                <a:cs typeface="Bookman Old Style"/>
              </a:rPr>
              <a:t>mentre</a:t>
            </a:r>
            <a:r>
              <a:rPr lang="en-US" i="1" dirty="0" smtClean="0">
                <a:latin typeface="Bookman Old Style"/>
                <a:cs typeface="Bookman Old Style"/>
              </a:rPr>
              <a:t> le </a:t>
            </a:r>
            <a:r>
              <a:rPr lang="en-US" i="1" dirty="0" err="1" smtClean="0">
                <a:latin typeface="Bookman Old Style"/>
                <a:cs typeface="Bookman Old Style"/>
              </a:rPr>
              <a:t>osservazioni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latin typeface="Bookman Old Style"/>
                <a:cs typeface="Bookman Old Style"/>
              </a:rPr>
              <a:t>sono</a:t>
            </a:r>
            <a:r>
              <a:rPr lang="en-US" i="1" dirty="0" smtClean="0">
                <a:latin typeface="Bookman Old Style"/>
                <a:cs typeface="Bookman Old Style"/>
              </a:rPr>
              <a:t> precise.  </a:t>
            </a:r>
            <a:r>
              <a:rPr lang="en-US" i="1" dirty="0">
                <a:latin typeface="Bookman Old Style"/>
                <a:cs typeface="Bookman Old Style"/>
              </a:rPr>
              <a:t>L</a:t>
            </a:r>
            <a:r>
              <a:rPr lang="en-US" i="1" dirty="0" smtClean="0">
                <a:latin typeface="Bookman Old Style"/>
                <a:cs typeface="Bookman Old Style"/>
              </a:rPr>
              <a:t>a </a:t>
            </a:r>
            <a:r>
              <a:rPr lang="en-US" b="1" i="1" dirty="0" err="1" smtClean="0">
                <a:latin typeface="Bookman Old Style"/>
                <a:cs typeface="Bookman Old Style"/>
              </a:rPr>
              <a:t>Relatività</a:t>
            </a:r>
            <a:r>
              <a:rPr lang="en-US" b="1" i="1" dirty="0" smtClean="0">
                <a:latin typeface="Bookman Old Style"/>
                <a:cs typeface="Bookman Old Style"/>
              </a:rPr>
              <a:t> </a:t>
            </a:r>
            <a:r>
              <a:rPr lang="en-US" b="1" i="1" dirty="0" err="1" smtClean="0">
                <a:latin typeface="Bookman Old Style"/>
                <a:cs typeface="Bookman Old Style"/>
              </a:rPr>
              <a:t>Generale</a:t>
            </a:r>
            <a:r>
              <a:rPr lang="en-US" b="1" i="1" dirty="0" smtClean="0">
                <a:latin typeface="Bookman Old Style"/>
                <a:cs typeface="Bookman Old Style"/>
              </a:rPr>
              <a:t> </a:t>
            </a:r>
            <a:r>
              <a:rPr lang="en-US" i="1" dirty="0" smtClean="0">
                <a:latin typeface="Bookman Old Style"/>
                <a:cs typeface="Bookman Old Style"/>
              </a:rPr>
              <a:t>non ci </a:t>
            </a:r>
            <a:r>
              <a:rPr lang="en-US" i="1" dirty="0" err="1" smtClean="0">
                <a:latin typeface="Bookman Old Style"/>
                <a:cs typeface="Bookman Old Style"/>
              </a:rPr>
              <a:t>dà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latin typeface="Bookman Old Style"/>
                <a:cs typeface="Bookman Old Style"/>
              </a:rPr>
              <a:t>tutte</a:t>
            </a:r>
            <a:r>
              <a:rPr lang="en-US" i="1" dirty="0" smtClean="0">
                <a:latin typeface="Bookman Old Style"/>
                <a:cs typeface="Bookman Old Style"/>
              </a:rPr>
              <a:t> le </a:t>
            </a:r>
            <a:r>
              <a:rPr lang="en-US" i="1" dirty="0" err="1" smtClean="0">
                <a:latin typeface="Bookman Old Style"/>
                <a:cs typeface="Bookman Old Style"/>
              </a:rPr>
              <a:t>risposte</a:t>
            </a:r>
            <a:r>
              <a:rPr lang="en-US" i="1" dirty="0" smtClean="0">
                <a:latin typeface="Bookman Old Style"/>
                <a:cs typeface="Bookman Old Style"/>
              </a:rPr>
              <a:t>.</a:t>
            </a:r>
            <a:endParaRPr lang="en-US" i="1" dirty="0">
              <a:latin typeface="Bookman Old Style"/>
              <a:cs typeface="Bookman Old Style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5360" b="5360"/>
          <a:stretch>
            <a:fillRect/>
          </a:stretch>
        </p:blipFill>
        <p:spPr>
          <a:xfrm>
            <a:off x="0" y="5556250"/>
            <a:ext cx="9144000" cy="1301750"/>
          </a:xfrm>
        </p:spPr>
      </p:pic>
      <p:sp>
        <p:nvSpPr>
          <p:cNvPr id="2" name="TextBox 1"/>
          <p:cNvSpPr txBox="1"/>
          <p:nvPr/>
        </p:nvSpPr>
        <p:spPr>
          <a:xfrm>
            <a:off x="1539875" y="312003"/>
            <a:ext cx="6226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latin typeface="Bookman Old Style"/>
                <a:cs typeface="Bookman Old Style"/>
              </a:rPr>
              <a:t>Perchè</a:t>
            </a:r>
            <a:r>
              <a:rPr lang="en-US" sz="2400" i="1" dirty="0" smtClean="0">
                <a:latin typeface="Bookman Old Style"/>
                <a:cs typeface="Bookman Old Style"/>
              </a:rPr>
              <a:t> </a:t>
            </a:r>
            <a:r>
              <a:rPr lang="en-US" sz="2400" i="1" dirty="0" err="1" smtClean="0">
                <a:latin typeface="Bookman Old Style"/>
                <a:cs typeface="Bookman Old Style"/>
              </a:rPr>
              <a:t>estendere</a:t>
            </a:r>
            <a:r>
              <a:rPr lang="en-US" sz="2400" i="1" dirty="0" smtClean="0">
                <a:latin typeface="Bookman Old Style"/>
                <a:cs typeface="Bookman Old Style"/>
              </a:rPr>
              <a:t> la </a:t>
            </a:r>
            <a:r>
              <a:rPr lang="en-US" sz="2400" i="1" dirty="0" err="1">
                <a:latin typeface="Bookman Old Style"/>
                <a:cs typeface="Bookman Old Style"/>
              </a:rPr>
              <a:t>R</a:t>
            </a:r>
            <a:r>
              <a:rPr lang="en-US" sz="2400" i="1" dirty="0" err="1" smtClean="0">
                <a:latin typeface="Bookman Old Style"/>
                <a:cs typeface="Bookman Old Style"/>
              </a:rPr>
              <a:t>elatività</a:t>
            </a:r>
            <a:r>
              <a:rPr lang="en-US" sz="2400" i="1" dirty="0" smtClean="0">
                <a:latin typeface="Bookman Old Style"/>
                <a:cs typeface="Bookman Old Style"/>
              </a:rPr>
              <a:t> </a:t>
            </a:r>
            <a:r>
              <a:rPr lang="en-US" sz="2400" i="1" dirty="0" err="1">
                <a:latin typeface="Bookman Old Style"/>
                <a:cs typeface="Bookman Old Style"/>
              </a:rPr>
              <a:t>G</a:t>
            </a:r>
            <a:r>
              <a:rPr lang="en-US" sz="2400" i="1" dirty="0" err="1" smtClean="0">
                <a:latin typeface="Bookman Old Style"/>
                <a:cs typeface="Bookman Old Style"/>
              </a:rPr>
              <a:t>enerale</a:t>
            </a:r>
            <a:r>
              <a:rPr lang="en-US" sz="2400" i="1" dirty="0" smtClean="0">
                <a:latin typeface="Bookman Old Style"/>
                <a:cs typeface="Bookman Old Style"/>
              </a:rPr>
              <a:t>?</a:t>
            </a:r>
            <a:endParaRPr lang="en-US" sz="2400" i="1" dirty="0">
              <a:latin typeface="Bookman Old Style"/>
              <a:cs typeface="Bookman Old Style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6075" y="2172297"/>
            <a:ext cx="808355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1600" i="1" dirty="0">
                <a:latin typeface="Bookman Old Style"/>
                <a:cs typeface="Bookman Old Style"/>
              </a:rPr>
              <a:t>N</a:t>
            </a:r>
            <a:r>
              <a:rPr lang="en-US" sz="1600" i="1" dirty="0" smtClean="0">
                <a:latin typeface="Bookman Old Style"/>
                <a:cs typeface="Bookman Old Style"/>
              </a:rPr>
              <a:t>on </a:t>
            </a:r>
            <a:r>
              <a:rPr lang="en-US" sz="1600" i="1" dirty="0" err="1" smtClean="0">
                <a:latin typeface="Bookman Old Style"/>
                <a:cs typeface="Bookman Old Style"/>
              </a:rPr>
              <a:t>è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rinormalizzabile</a:t>
            </a:r>
            <a:r>
              <a:rPr lang="en-US" sz="1600" i="1" dirty="0" smtClean="0">
                <a:latin typeface="Bookman Old Style"/>
                <a:cs typeface="Bookman Old Style"/>
              </a:rPr>
              <a:t> e non </a:t>
            </a:r>
            <a:r>
              <a:rPr lang="en-US" sz="1600" i="1" dirty="0" err="1" smtClean="0">
                <a:latin typeface="Bookman Old Style"/>
                <a:cs typeface="Bookman Old Style"/>
              </a:rPr>
              <a:t>può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essere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quantizzata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alle</a:t>
            </a:r>
            <a:r>
              <a:rPr lang="en-US" sz="1600" i="1" dirty="0" smtClean="0">
                <a:latin typeface="Bookman Old Style"/>
                <a:cs typeface="Bookman Old Style"/>
              </a:rPr>
              <a:t> scale </a:t>
            </a:r>
            <a:r>
              <a:rPr lang="en-US" sz="1600" i="1" dirty="0" err="1" smtClean="0">
                <a:latin typeface="Bookman Old Style"/>
                <a:cs typeface="Bookman Old Style"/>
              </a:rPr>
              <a:t>dell’</a:t>
            </a:r>
            <a:r>
              <a:rPr lang="en-US" sz="1600" b="1" i="1" dirty="0" err="1" smtClean="0">
                <a:solidFill>
                  <a:srgbClr val="5F0EAA"/>
                </a:solidFill>
                <a:latin typeface="Bookman Old Style"/>
                <a:cs typeface="Bookman Old Style"/>
              </a:rPr>
              <a:t>ultravioletto</a:t>
            </a:r>
            <a:r>
              <a:rPr lang="en-US" sz="1600" b="1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smtClean="0">
                <a:latin typeface="Bookman Old Style"/>
                <a:cs typeface="Bookman Old Style"/>
              </a:rPr>
              <a:t>(</a:t>
            </a:r>
            <a:r>
              <a:rPr lang="en-US" sz="1600" i="1" dirty="0" err="1" smtClean="0">
                <a:latin typeface="Bookman Old Style"/>
                <a:cs typeface="Bookman Old Style"/>
              </a:rPr>
              <a:t>alte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energie</a:t>
            </a:r>
            <a:r>
              <a:rPr lang="en-US" sz="1600" i="1" dirty="0" smtClean="0">
                <a:latin typeface="Bookman Old Style"/>
                <a:cs typeface="Bookman Old Style"/>
              </a:rPr>
              <a:t>, scale </a:t>
            </a:r>
            <a:r>
              <a:rPr lang="en-US" sz="1600" i="1" dirty="0" err="1" smtClean="0">
                <a:latin typeface="Bookman Old Style"/>
                <a:cs typeface="Bookman Old Style"/>
              </a:rPr>
              <a:t>microscopiche</a:t>
            </a:r>
            <a:r>
              <a:rPr lang="en-US" sz="1600" i="1" dirty="0" smtClean="0">
                <a:latin typeface="Bookman Old Style"/>
                <a:cs typeface="Bookman Old Style"/>
              </a:rPr>
              <a:t>).  </a:t>
            </a:r>
            <a:endParaRPr lang="en-US" sz="1600" i="1" dirty="0">
              <a:latin typeface="Bookman Old Style"/>
              <a:cs typeface="Bookman Old Styl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6075" y="1138793"/>
            <a:ext cx="820737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1600" i="1" dirty="0" smtClean="0">
                <a:latin typeface="Bookman Old Style"/>
                <a:cs typeface="Bookman Old Style"/>
              </a:rPr>
              <a:t>E’ in </a:t>
            </a:r>
            <a:r>
              <a:rPr lang="en-US" sz="1600" i="1" dirty="0" err="1" smtClean="0">
                <a:latin typeface="Bookman Old Style"/>
                <a:cs typeface="Bookman Old Style"/>
              </a:rPr>
              <a:t>disaccordo</a:t>
            </a:r>
            <a:r>
              <a:rPr lang="en-US" sz="1600" i="1" dirty="0" smtClean="0">
                <a:latin typeface="Bookman Old Style"/>
                <a:cs typeface="Bookman Old Style"/>
              </a:rPr>
              <a:t> con </a:t>
            </a:r>
            <a:r>
              <a:rPr lang="en-US" sz="1600" i="1" dirty="0" err="1" smtClean="0">
                <a:latin typeface="Bookman Old Style"/>
                <a:cs typeface="Bookman Old Style"/>
              </a:rPr>
              <a:t>molti</a:t>
            </a:r>
            <a:r>
              <a:rPr lang="en-US" sz="1600" i="1" dirty="0" smtClean="0">
                <a:latin typeface="Bookman Old Style"/>
                <a:cs typeface="Bookman Old Style"/>
              </a:rPr>
              <a:t>  </a:t>
            </a:r>
            <a:r>
              <a:rPr lang="en-US" sz="1600" i="1" dirty="0" err="1" smtClean="0">
                <a:latin typeface="Bookman Old Style"/>
                <a:cs typeface="Bookman Old Style"/>
              </a:rPr>
              <a:t>dati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osservativi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alle</a:t>
            </a:r>
            <a:r>
              <a:rPr lang="en-US" sz="1600" i="1" dirty="0" smtClean="0">
                <a:latin typeface="Bookman Old Style"/>
                <a:cs typeface="Bookman Old Style"/>
              </a:rPr>
              <a:t> scale </a:t>
            </a:r>
            <a:r>
              <a:rPr lang="en-US" sz="1600" i="1" dirty="0" err="1" smtClean="0">
                <a:latin typeface="Bookman Old Style"/>
                <a:cs typeface="Bookman Old Style"/>
              </a:rPr>
              <a:t>dell’</a:t>
            </a:r>
            <a:r>
              <a:rPr lang="en-US" sz="1600" b="1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Bookman Old Style"/>
                <a:cs typeface="Bookman Old Style"/>
              </a:rPr>
              <a:t>infrarosso</a:t>
            </a:r>
            <a:r>
              <a:rPr lang="en-US" sz="1600" i="1" dirty="0">
                <a:solidFill>
                  <a:srgbClr val="5F0EAA"/>
                </a:solidFill>
                <a:latin typeface="Bookman Old Style"/>
                <a:cs typeface="Bookman Old Style"/>
              </a:rPr>
              <a:t> 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</a:p>
          <a:p>
            <a:r>
              <a:rPr lang="en-US" sz="1600" i="1" dirty="0">
                <a:latin typeface="Bookman Old Style"/>
                <a:cs typeface="Bookman Old Style"/>
              </a:rPr>
              <a:t> </a:t>
            </a:r>
            <a:r>
              <a:rPr lang="en-US" sz="1600" i="1" dirty="0" smtClean="0">
                <a:latin typeface="Bookman Old Style"/>
                <a:cs typeface="Bookman Old Style"/>
              </a:rPr>
              <a:t>     (scale </a:t>
            </a:r>
            <a:r>
              <a:rPr lang="en-US" sz="1600" i="1" dirty="0" err="1" smtClean="0">
                <a:latin typeface="Bookman Old Style"/>
                <a:cs typeface="Bookman Old Style"/>
              </a:rPr>
              <a:t>astrofisiche</a:t>
            </a:r>
            <a:r>
              <a:rPr lang="en-US" sz="1600" i="1" dirty="0" smtClean="0">
                <a:latin typeface="Bookman Old Style"/>
                <a:cs typeface="Bookman Old Style"/>
              </a:rPr>
              <a:t> e </a:t>
            </a:r>
            <a:r>
              <a:rPr lang="en-US" sz="1600" i="1" dirty="0" err="1" smtClean="0">
                <a:latin typeface="Bookman Old Style"/>
                <a:cs typeface="Bookman Old Style"/>
              </a:rPr>
              <a:t>cosmologiche</a:t>
            </a:r>
            <a:r>
              <a:rPr lang="en-US" sz="1600" i="1" dirty="0" smtClean="0">
                <a:latin typeface="Bookman Old Style"/>
                <a:cs typeface="Bookman Old Style"/>
              </a:rPr>
              <a:t>, </a:t>
            </a:r>
            <a:r>
              <a:rPr lang="en-US" sz="1600" i="1" dirty="0" err="1" smtClean="0">
                <a:latin typeface="Bookman Old Style"/>
                <a:cs typeface="Bookman Old Style"/>
              </a:rPr>
              <a:t>basse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energie</a:t>
            </a:r>
            <a:r>
              <a:rPr lang="en-US" sz="1600" i="1" dirty="0" smtClean="0">
                <a:latin typeface="Bookman Old Style"/>
                <a:cs typeface="Bookman Old Style"/>
              </a:rPr>
              <a:t>).</a:t>
            </a:r>
            <a:endParaRPr lang="en-US" sz="1600" i="1" dirty="0">
              <a:latin typeface="Bookman Old Style"/>
              <a:cs typeface="Bookman Old Styl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6075" y="3211849"/>
            <a:ext cx="819840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i="1" dirty="0" err="1" smtClean="0">
                <a:latin typeface="Bookman Old Style"/>
                <a:cs typeface="Bookman Old Style"/>
              </a:rPr>
              <a:t>Presenta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latin typeface="Bookman Old Style"/>
                <a:cs typeface="Bookman Old Style"/>
              </a:rPr>
              <a:t>singolarità</a:t>
            </a:r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smtClean="0">
                <a:latin typeface="Bookman Old Style"/>
                <a:cs typeface="Bookman Old Style"/>
              </a:rPr>
              <a:t>(</a:t>
            </a:r>
            <a:r>
              <a:rPr lang="en-US" i="1" dirty="0" err="1" smtClean="0">
                <a:latin typeface="Bookman Old Style"/>
                <a:cs typeface="Bookman Old Style"/>
              </a:rPr>
              <a:t>es</a:t>
            </a:r>
            <a:r>
              <a:rPr lang="en-US" i="1" dirty="0" smtClean="0">
                <a:latin typeface="Bookman Old Style"/>
                <a:cs typeface="Bookman Old Style"/>
              </a:rPr>
              <a:t>. </a:t>
            </a:r>
            <a:r>
              <a:rPr lang="en-US" i="1" dirty="0" err="1">
                <a:latin typeface="Bookman Old Style"/>
                <a:cs typeface="Bookman Old Style"/>
              </a:rPr>
              <a:t>s</a:t>
            </a:r>
            <a:r>
              <a:rPr lang="en-US" i="1" dirty="0" err="1" smtClean="0">
                <a:latin typeface="Bookman Old Style"/>
                <a:cs typeface="Bookman Old Style"/>
              </a:rPr>
              <a:t>ingolarità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latin typeface="Bookman Old Style"/>
                <a:cs typeface="Bookman Old Style"/>
              </a:rPr>
              <a:t>iniziale</a:t>
            </a:r>
            <a:r>
              <a:rPr lang="en-US" i="1" dirty="0" smtClean="0">
                <a:latin typeface="Bookman Old Style"/>
                <a:cs typeface="Bookman Old Style"/>
              </a:rPr>
              <a:t> del Big Bang e </a:t>
            </a:r>
            <a:r>
              <a:rPr lang="en-US" i="1" dirty="0" err="1" smtClean="0">
                <a:latin typeface="Bookman Old Style"/>
                <a:cs typeface="Bookman Old Style"/>
              </a:rPr>
              <a:t>buchi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latin typeface="Bookman Old Style"/>
                <a:cs typeface="Bookman Old Style"/>
              </a:rPr>
              <a:t>neri</a:t>
            </a:r>
            <a:r>
              <a:rPr lang="en-US" i="1" dirty="0" smtClean="0">
                <a:latin typeface="Bookman Old Style"/>
                <a:cs typeface="Bookman Old Style"/>
              </a:rPr>
              <a:t>). </a:t>
            </a:r>
          </a:p>
          <a:p>
            <a:pPr marL="285750" indent="-285750">
              <a:buFont typeface="Arial"/>
              <a:buChar char="•"/>
            </a:pPr>
            <a:endParaRPr lang="en-US" i="1" dirty="0">
              <a:latin typeface="Bookman Old Style"/>
              <a:cs typeface="Bookman Old Style"/>
            </a:endParaRPr>
          </a:p>
          <a:p>
            <a:pPr marL="285750" indent="-285750">
              <a:buFont typeface="Arial"/>
              <a:buChar char="•"/>
            </a:pPr>
            <a:r>
              <a:rPr lang="en-US" b="1" i="1" dirty="0" smtClean="0">
                <a:latin typeface="Bookman Old Style"/>
                <a:cs typeface="Bookman Old Style"/>
              </a:rPr>
              <a:t>Dark Energy </a:t>
            </a:r>
            <a:r>
              <a:rPr lang="en-US" i="1" dirty="0" smtClean="0">
                <a:latin typeface="Bookman Old Style"/>
                <a:cs typeface="Bookman Old Style"/>
              </a:rPr>
              <a:t>e </a:t>
            </a:r>
            <a:r>
              <a:rPr lang="en-US" b="1" i="1" dirty="0" smtClean="0">
                <a:latin typeface="Bookman Old Style"/>
                <a:cs typeface="Bookman Old Style"/>
              </a:rPr>
              <a:t>Dark Matter </a:t>
            </a:r>
            <a:r>
              <a:rPr lang="en-US" i="1" dirty="0" err="1" smtClean="0">
                <a:latin typeface="Bookman Old Style"/>
                <a:cs typeface="Bookman Old Style"/>
              </a:rPr>
              <a:t>sintomo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latin typeface="Bookman Old Style"/>
                <a:cs typeface="Bookman Old Style"/>
              </a:rPr>
              <a:t>dell’inadeguatezza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latin typeface="Bookman Old Style"/>
                <a:cs typeface="Bookman Old Style"/>
              </a:rPr>
              <a:t>della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</a:p>
          <a:p>
            <a:r>
              <a:rPr lang="en-US" i="1" dirty="0">
                <a:latin typeface="Bookman Old Style"/>
                <a:cs typeface="Bookman Old Style"/>
              </a:rPr>
              <a:t> </a:t>
            </a:r>
            <a:r>
              <a:rPr lang="en-US" i="1" dirty="0" smtClean="0">
                <a:latin typeface="Bookman Old Style"/>
                <a:cs typeface="Bookman Old Style"/>
              </a:rPr>
              <a:t>   </a:t>
            </a:r>
            <a:r>
              <a:rPr lang="en-US" i="1" dirty="0" err="1" smtClean="0">
                <a:latin typeface="Bookman Old Style"/>
                <a:cs typeface="Bookman Old Style"/>
              </a:rPr>
              <a:t>Relatività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latin typeface="Bookman Old Style"/>
                <a:cs typeface="Bookman Old Style"/>
              </a:rPr>
              <a:t>Generale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r>
              <a:rPr lang="en-US" i="1" dirty="0" err="1" smtClean="0">
                <a:latin typeface="Bookman Old Style"/>
                <a:cs typeface="Bookman Old Style"/>
              </a:rPr>
              <a:t>alle</a:t>
            </a:r>
            <a:r>
              <a:rPr lang="en-US" i="1" dirty="0" smtClean="0">
                <a:latin typeface="Bookman Old Style"/>
                <a:cs typeface="Bookman Old Style"/>
              </a:rPr>
              <a:t> scale </a:t>
            </a:r>
            <a:r>
              <a:rPr lang="en-US" i="1" dirty="0" err="1" smtClean="0">
                <a:latin typeface="Bookman Old Style"/>
                <a:cs typeface="Bookman Old Style"/>
              </a:rPr>
              <a:t>galattiche</a:t>
            </a:r>
            <a:r>
              <a:rPr lang="en-US" i="1" dirty="0" smtClean="0">
                <a:latin typeface="Bookman Old Style"/>
                <a:cs typeface="Bookman Old Style"/>
              </a:rPr>
              <a:t> e </a:t>
            </a:r>
            <a:r>
              <a:rPr lang="en-US" i="1" dirty="0" err="1" smtClean="0">
                <a:latin typeface="Bookman Old Style"/>
                <a:cs typeface="Bookman Old Style"/>
              </a:rPr>
              <a:t>cosmologiche</a:t>
            </a:r>
            <a:r>
              <a:rPr lang="en-US" i="1" dirty="0" smtClean="0">
                <a:latin typeface="Bookman Old Style"/>
                <a:cs typeface="Bookman Old Style"/>
              </a:rPr>
              <a:t>.</a:t>
            </a:r>
          </a:p>
          <a:p>
            <a:pPr marL="285750" indent="-285750">
              <a:buFont typeface="Arial"/>
              <a:buChar char="•"/>
            </a:pPr>
            <a:endParaRPr lang="en-US" i="1" dirty="0">
              <a:latin typeface="Bookman Old Style"/>
              <a:cs typeface="Bookman Old Style"/>
            </a:endParaRPr>
          </a:p>
          <a:p>
            <a:r>
              <a:rPr lang="en-US" i="1" dirty="0" smtClean="0">
                <a:latin typeface="Bookman Old Style"/>
                <a:cs typeface="Bookman Old Style"/>
              </a:rPr>
              <a:t>                             </a:t>
            </a:r>
            <a:r>
              <a:rPr lang="en-US" b="1" i="1" dirty="0" smtClean="0">
                <a:solidFill>
                  <a:schemeClr val="bg2">
                    <a:lumMod val="75000"/>
                  </a:schemeClr>
                </a:solidFill>
                <a:latin typeface="Bookman Old Style"/>
                <a:cs typeface="Bookman Old Style"/>
              </a:rPr>
              <a:t>MOLTI PROBLEMI APERTI!!!!</a:t>
            </a:r>
            <a:endParaRPr lang="en-US" b="1" i="1" dirty="0">
              <a:solidFill>
                <a:schemeClr val="bg2">
                  <a:lumMod val="75000"/>
                </a:schemeClr>
              </a:solidFill>
              <a:latin typeface="Bookman Old Style"/>
              <a:cs typeface="Bookman Old Style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41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2"/>
          <p:cNvSpPr txBox="1">
            <a:spLocks noChangeArrowheads="1"/>
          </p:cNvSpPr>
          <p:nvPr/>
        </p:nvSpPr>
        <p:spPr bwMode="auto">
          <a:xfrm>
            <a:off x="225795" y="1486967"/>
            <a:ext cx="8918205" cy="3308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0" tIns="45702" rIns="91400" bIns="45702">
            <a:spAutoFit/>
          </a:bodyPr>
          <a:lstStyle>
            <a:lvl1pPr eaLnBrk="0">
              <a:defRPr sz="2000">
                <a:solidFill>
                  <a:srgbClr val="FF0000"/>
                </a:solidFill>
                <a:latin typeface="Monotype Corsiva" charset="0"/>
                <a:ea typeface="ＭＳ Ｐゴシック" charset="0"/>
                <a:cs typeface="ＭＳ Ｐゴシック" charset="0"/>
              </a:defRPr>
            </a:lvl1pPr>
            <a:lvl2pPr marL="742950" indent="-285750" eaLnBrk="0">
              <a:defRPr sz="2000">
                <a:solidFill>
                  <a:srgbClr val="FF0000"/>
                </a:solidFill>
                <a:latin typeface="Monotype Corsiva" charset="0"/>
                <a:ea typeface="ＭＳ Ｐゴシック" charset="0"/>
              </a:defRPr>
            </a:lvl2pPr>
            <a:lvl3pPr marL="1143000" indent="-228600" eaLnBrk="0">
              <a:defRPr sz="2000">
                <a:solidFill>
                  <a:srgbClr val="FF0000"/>
                </a:solidFill>
                <a:latin typeface="Monotype Corsiva" charset="0"/>
                <a:ea typeface="ＭＳ Ｐゴシック" charset="0"/>
              </a:defRPr>
            </a:lvl3pPr>
            <a:lvl4pPr marL="1600200" indent="-228600" eaLnBrk="0">
              <a:defRPr sz="2000">
                <a:solidFill>
                  <a:srgbClr val="FF0000"/>
                </a:solidFill>
                <a:latin typeface="Monotype Corsiva" charset="0"/>
                <a:ea typeface="ＭＳ Ｐゴシック" charset="0"/>
              </a:defRPr>
            </a:lvl4pPr>
            <a:lvl5pPr marL="2057400" indent="-228600" eaLnBrk="0">
              <a:defRPr sz="2000">
                <a:solidFill>
                  <a:srgbClr val="FF0000"/>
                </a:solidFill>
                <a:latin typeface="Monotype Corsiva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ts val="1288"/>
              </a:spcAft>
              <a:buClr>
                <a:srgbClr val="000000"/>
              </a:buClr>
              <a:buSzPct val="45000"/>
              <a:buFont typeface="Wingdings" charset="0"/>
              <a:defRPr sz="2000">
                <a:solidFill>
                  <a:srgbClr val="FF0000"/>
                </a:solidFill>
                <a:latin typeface="Monotype Corsiva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ts val="1288"/>
              </a:spcAft>
              <a:buClr>
                <a:srgbClr val="000000"/>
              </a:buClr>
              <a:buSzPct val="45000"/>
              <a:buFont typeface="Wingdings" charset="0"/>
              <a:defRPr sz="2000">
                <a:solidFill>
                  <a:srgbClr val="FF0000"/>
                </a:solidFill>
                <a:latin typeface="Monotype Corsiva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ts val="1288"/>
              </a:spcAft>
              <a:buClr>
                <a:srgbClr val="000000"/>
              </a:buClr>
              <a:buSzPct val="45000"/>
              <a:buFont typeface="Wingdings" charset="0"/>
              <a:defRPr sz="2000">
                <a:solidFill>
                  <a:srgbClr val="FF0000"/>
                </a:solidFill>
                <a:latin typeface="Monotype Corsiva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ts val="1288"/>
              </a:spcAft>
              <a:buClr>
                <a:srgbClr val="000000"/>
              </a:buClr>
              <a:buSzPct val="45000"/>
              <a:buFont typeface="Wingdings" charset="0"/>
              <a:defRPr sz="2000">
                <a:solidFill>
                  <a:srgbClr val="FF0000"/>
                </a:solidFill>
                <a:latin typeface="Monotype Corsiva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it-IT" i="1" dirty="0" smtClean="0">
                <a:solidFill>
                  <a:srgbClr val="008000"/>
                </a:solidFill>
                <a:latin typeface="Bookman Old Style"/>
                <a:cs typeface="Bookman Old Style"/>
              </a:rPr>
              <a:t>“</a:t>
            </a:r>
            <a:r>
              <a:rPr lang="it-IT" sz="2200" i="1" dirty="0" smtClean="0">
                <a:solidFill>
                  <a:srgbClr val="008000"/>
                </a:solidFill>
                <a:latin typeface="Bookman Old Style"/>
                <a:cs typeface="Bookman Old Style"/>
              </a:rPr>
              <a:t>.</a:t>
            </a:r>
            <a:r>
              <a:rPr lang="it-IT" sz="2200" i="1" dirty="0">
                <a:solidFill>
                  <a:srgbClr val="008000"/>
                </a:solidFill>
                <a:latin typeface="Bookman Old Style"/>
                <a:cs typeface="Bookman Old Style"/>
              </a:rPr>
              <a:t>.. Ci sono quelli che inventano </a:t>
            </a:r>
            <a:r>
              <a:rPr lang="it-IT" sz="2200" b="1" i="1" dirty="0" smtClean="0">
                <a:solidFill>
                  <a:srgbClr val="008000"/>
                </a:solidFill>
                <a:latin typeface="Bookman Old Style"/>
                <a:cs typeface="Bookman Old Style"/>
              </a:rPr>
              <a:t>Fluidi </a:t>
            </a:r>
            <a:r>
              <a:rPr lang="it-IT" sz="2200" b="1" i="1" dirty="0">
                <a:solidFill>
                  <a:srgbClr val="008000"/>
                </a:solidFill>
                <a:latin typeface="Bookman Old Style"/>
                <a:cs typeface="Bookman Old Style"/>
              </a:rPr>
              <a:t>Occulti</a:t>
            </a:r>
            <a:r>
              <a:rPr lang="it-IT" sz="2200" i="1" dirty="0">
                <a:solidFill>
                  <a:srgbClr val="008000"/>
                </a:solidFill>
                <a:latin typeface="Bookman Old Style"/>
                <a:cs typeface="Bookman Old Style"/>
              </a:rPr>
              <a:t> per capire le leggi della natura. </a:t>
            </a:r>
            <a:r>
              <a:rPr lang="it-IT" sz="2200" i="1" dirty="0" smtClean="0">
                <a:solidFill>
                  <a:srgbClr val="008000"/>
                </a:solidFill>
                <a:latin typeface="Bookman Old Style"/>
                <a:cs typeface="Bookman Old Style"/>
              </a:rPr>
              <a:t>Giungono  </a:t>
            </a:r>
            <a:r>
              <a:rPr lang="it-IT" sz="2200" i="1" dirty="0">
                <a:solidFill>
                  <a:srgbClr val="008000"/>
                </a:solidFill>
                <a:latin typeface="Bookman Old Style"/>
                <a:cs typeface="Bookman Old Style"/>
              </a:rPr>
              <a:t>a </a:t>
            </a:r>
            <a:r>
              <a:rPr lang="it-IT" sz="2200" i="1" dirty="0" smtClean="0">
                <a:solidFill>
                  <a:srgbClr val="008000"/>
                </a:solidFill>
                <a:latin typeface="Bookman Old Style"/>
                <a:cs typeface="Bookman Old Style"/>
              </a:rPr>
              <a:t>conclusioni</a:t>
            </a:r>
            <a:r>
              <a:rPr lang="it-IT" sz="2200" i="1" dirty="0">
                <a:solidFill>
                  <a:srgbClr val="008000"/>
                </a:solidFill>
                <a:latin typeface="Bookman Old Style"/>
                <a:cs typeface="Bookman Old Style"/>
              </a:rPr>
              <a:t> </a:t>
            </a:r>
            <a:r>
              <a:rPr lang="it-IT" sz="2200" i="1" dirty="0" smtClean="0">
                <a:solidFill>
                  <a:srgbClr val="008000"/>
                </a:solidFill>
                <a:latin typeface="Bookman Old Style"/>
                <a:cs typeface="Bookman Old Style"/>
              </a:rPr>
              <a:t>che non sono altro che  </a:t>
            </a:r>
            <a:r>
              <a:rPr lang="it-IT" sz="2200" b="1" i="1" dirty="0" smtClean="0">
                <a:solidFill>
                  <a:srgbClr val="008000"/>
                </a:solidFill>
                <a:latin typeface="Bookman Old Style"/>
                <a:cs typeface="Bookman Old Style"/>
              </a:rPr>
              <a:t>sogni </a:t>
            </a:r>
            <a:r>
              <a:rPr lang="it-IT" sz="2200" i="1" dirty="0">
                <a:solidFill>
                  <a:srgbClr val="008000"/>
                </a:solidFill>
                <a:latin typeface="Bookman Old Style"/>
                <a:cs typeface="Bookman Old Style"/>
              </a:rPr>
              <a:t>e </a:t>
            </a:r>
            <a:r>
              <a:rPr lang="it-IT" sz="2200" b="1" i="1" dirty="0" smtClean="0">
                <a:solidFill>
                  <a:srgbClr val="008000"/>
                </a:solidFill>
                <a:latin typeface="Bookman Old Style"/>
                <a:cs typeface="Bookman Old Style"/>
              </a:rPr>
              <a:t>chimere,</a:t>
            </a:r>
            <a:r>
              <a:rPr lang="it-IT" sz="2200" i="1" dirty="0" smtClean="0">
                <a:solidFill>
                  <a:srgbClr val="008000"/>
                </a:solidFill>
                <a:latin typeface="Bookman Old Style"/>
                <a:cs typeface="Bookman Old Style"/>
              </a:rPr>
              <a:t> </a:t>
            </a:r>
            <a:r>
              <a:rPr lang="it-IT" sz="2200" i="1" dirty="0">
                <a:solidFill>
                  <a:srgbClr val="008000"/>
                </a:solidFill>
                <a:latin typeface="Bookman Old Style"/>
                <a:cs typeface="Bookman Old Style"/>
              </a:rPr>
              <a:t>trascurando la vera costituzione delle cose </a:t>
            </a:r>
            <a:r>
              <a:rPr lang="en-US" sz="2200" i="1" dirty="0" smtClean="0">
                <a:solidFill>
                  <a:srgbClr val="008000"/>
                </a:solidFill>
                <a:latin typeface="Bookman Old Style"/>
                <a:cs typeface="Bookman Old Style"/>
              </a:rPr>
              <a:t>…</a:t>
            </a:r>
            <a:r>
              <a:rPr lang="it-IT" sz="2200" i="1" dirty="0" smtClean="0">
                <a:solidFill>
                  <a:srgbClr val="008000"/>
                </a:solidFill>
                <a:latin typeface="Bookman Old Style"/>
                <a:cs typeface="Bookman Old Style"/>
              </a:rPr>
              <a:t>.</a:t>
            </a:r>
            <a:r>
              <a:rPr lang="it-IT" sz="2200" i="1" dirty="0">
                <a:solidFill>
                  <a:srgbClr val="008000"/>
                </a:solidFill>
                <a:latin typeface="Bookman Old Style"/>
                <a:cs typeface="Bookman Old Style"/>
              </a:rPr>
              <a:t>.. Ma ci sono quelli </a:t>
            </a:r>
            <a:r>
              <a:rPr lang="it-IT" sz="2200" i="1" dirty="0" smtClean="0">
                <a:solidFill>
                  <a:srgbClr val="008000"/>
                </a:solidFill>
                <a:latin typeface="Bookman Old Style"/>
                <a:cs typeface="Bookman Old Style"/>
              </a:rPr>
              <a:t>che, dalla  </a:t>
            </a:r>
            <a:r>
              <a:rPr lang="it-IT" sz="2200" i="1" dirty="0">
                <a:solidFill>
                  <a:srgbClr val="008000"/>
                </a:solidFill>
                <a:latin typeface="Bookman Old Style"/>
                <a:cs typeface="Bookman Old Style"/>
              </a:rPr>
              <a:t>semplice osservazione della natura, </a:t>
            </a:r>
            <a:r>
              <a:rPr lang="it-IT" sz="2200" i="1" dirty="0" smtClean="0">
                <a:solidFill>
                  <a:srgbClr val="008000"/>
                </a:solidFill>
                <a:latin typeface="Bookman Old Style"/>
                <a:cs typeface="Bookman Old Style"/>
              </a:rPr>
              <a:t> sono in grado di dedurre </a:t>
            </a:r>
            <a:r>
              <a:rPr lang="it-IT" sz="2200" b="1" i="1" dirty="0" smtClean="0">
                <a:solidFill>
                  <a:srgbClr val="008000"/>
                </a:solidFill>
                <a:latin typeface="Bookman Old Style"/>
                <a:cs typeface="Bookman Old Style"/>
              </a:rPr>
              <a:t>nuove leggi </a:t>
            </a:r>
            <a:r>
              <a:rPr lang="it-IT" sz="2200" i="1" dirty="0" smtClean="0">
                <a:solidFill>
                  <a:srgbClr val="008000"/>
                </a:solidFill>
                <a:latin typeface="Bookman Old Style"/>
                <a:cs typeface="Bookman Old Style"/>
              </a:rPr>
              <a:t>”</a:t>
            </a:r>
            <a:endParaRPr lang="it-IT" sz="2200" i="1" dirty="0">
              <a:solidFill>
                <a:srgbClr val="008000"/>
              </a:solidFill>
              <a:latin typeface="Bookman Old Style"/>
              <a:cs typeface="Bookman Old Style"/>
            </a:endParaRPr>
          </a:p>
          <a:p>
            <a:pPr eaLnBrk="1" hangingPunct="1"/>
            <a:endParaRPr lang="it-IT" sz="2200" i="1" dirty="0" smtClean="0">
              <a:solidFill>
                <a:schemeClr val="tx1"/>
              </a:solidFill>
              <a:latin typeface="Bookman Old Style"/>
              <a:cs typeface="Bookman Old Style"/>
            </a:endParaRPr>
          </a:p>
          <a:p>
            <a:pPr eaLnBrk="1" hangingPunct="1"/>
            <a:endParaRPr lang="it-IT" sz="2200" i="1" dirty="0">
              <a:solidFill>
                <a:schemeClr val="tx1"/>
              </a:solidFill>
              <a:latin typeface="Bookman Old Style"/>
              <a:cs typeface="Bookman Old Style"/>
            </a:endParaRPr>
          </a:p>
          <a:p>
            <a:pPr eaLnBrk="1" hangingPunct="1"/>
            <a:r>
              <a:rPr lang="it-IT" sz="2200" i="1" dirty="0">
                <a:solidFill>
                  <a:schemeClr val="tx1"/>
                </a:solidFill>
                <a:latin typeface="Bookman Old Style"/>
                <a:cs typeface="Bookman Old Style"/>
              </a:rPr>
              <a:t>      </a:t>
            </a:r>
            <a:r>
              <a:rPr lang="it-IT" sz="2200" i="1" dirty="0" smtClean="0">
                <a:solidFill>
                  <a:srgbClr val="000090"/>
                </a:solidFill>
                <a:latin typeface="Bookman Old Style"/>
                <a:cs typeface="Bookman Old Style"/>
              </a:rPr>
              <a:t>Dalla   Prefazione dei   </a:t>
            </a:r>
            <a:r>
              <a:rPr lang="it-IT" sz="2200" i="1" dirty="0">
                <a:solidFill>
                  <a:srgbClr val="000090"/>
                </a:solidFill>
                <a:latin typeface="Bookman Old Style"/>
                <a:cs typeface="Bookman Old Style"/>
              </a:rPr>
              <a:t>PRINCIPIA  (II </a:t>
            </a:r>
            <a:r>
              <a:rPr lang="it-IT" sz="2200" i="1" dirty="0" smtClean="0">
                <a:solidFill>
                  <a:srgbClr val="000090"/>
                </a:solidFill>
                <a:latin typeface="Bookman Old Style"/>
                <a:cs typeface="Bookman Old Style"/>
              </a:rPr>
              <a:t>Edizione del 1713)           </a:t>
            </a:r>
            <a:r>
              <a:rPr lang="it-IT" sz="2200" i="1" dirty="0">
                <a:solidFill>
                  <a:srgbClr val="000090"/>
                </a:solidFill>
                <a:latin typeface="Bookman Old Style"/>
                <a:cs typeface="Bookman Old Style"/>
              </a:rPr>
              <a:t>	</a:t>
            </a:r>
            <a:r>
              <a:rPr lang="it-IT" sz="2200" i="1" dirty="0" smtClean="0">
                <a:solidFill>
                  <a:srgbClr val="000090"/>
                </a:solidFill>
                <a:latin typeface="Bookman Old Style"/>
                <a:cs typeface="Bookman Old Style"/>
              </a:rPr>
              <a:t>di  </a:t>
            </a:r>
            <a:r>
              <a:rPr lang="it-IT" sz="2200" i="1" dirty="0">
                <a:solidFill>
                  <a:srgbClr val="000090"/>
                </a:solidFill>
                <a:latin typeface="Bookman Old Style"/>
                <a:cs typeface="Bookman Old Style"/>
              </a:rPr>
              <a:t>Isaac Newton, </a:t>
            </a:r>
            <a:r>
              <a:rPr lang="it-IT" sz="2200" i="1" dirty="0" smtClean="0">
                <a:solidFill>
                  <a:srgbClr val="000090"/>
                </a:solidFill>
                <a:latin typeface="Bookman Old Style"/>
                <a:cs typeface="Bookman Old Style"/>
              </a:rPr>
              <a:t>scritta da Mr</a:t>
            </a:r>
            <a:r>
              <a:rPr lang="it-IT" sz="2200" i="1" dirty="0">
                <a:solidFill>
                  <a:srgbClr val="000090"/>
                </a:solidFill>
                <a:latin typeface="Bookman Old Style"/>
                <a:cs typeface="Bookman Old Style"/>
              </a:rPr>
              <a:t>. Roger </a:t>
            </a:r>
            <a:r>
              <a:rPr lang="it-IT" sz="2200" i="1" dirty="0" err="1" smtClean="0">
                <a:solidFill>
                  <a:srgbClr val="000090"/>
                </a:solidFill>
                <a:latin typeface="Bookman Old Style"/>
                <a:cs typeface="Bookman Old Style"/>
              </a:rPr>
              <a:t>Cotes</a:t>
            </a:r>
            <a:endParaRPr lang="it-IT" sz="2200" i="1" dirty="0">
              <a:solidFill>
                <a:srgbClr val="000090"/>
              </a:solidFill>
              <a:latin typeface="Bookman Old Style"/>
              <a:cs typeface="Bookman Old Style"/>
            </a:endParaRP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5360" b="5360"/>
          <a:stretch>
            <a:fillRect/>
          </a:stretch>
        </p:blipFill>
        <p:spPr>
          <a:xfrm>
            <a:off x="0" y="5556250"/>
            <a:ext cx="9144000" cy="1301750"/>
          </a:xfr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2"/>
          <a:srcRect t="5360" b="5360"/>
          <a:stretch>
            <a:fillRect/>
          </a:stretch>
        </p:blipFill>
        <p:spPr>
          <a:xfrm flipH="1">
            <a:off x="-1" y="0"/>
            <a:ext cx="9143999" cy="130175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63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 descr="Pergamena"/>
          <p:cNvSpPr>
            <a:spLocks noGrp="1" noChangeArrowheads="1"/>
          </p:cNvSpPr>
          <p:nvPr>
            <p:ph type="title"/>
          </p:nvPr>
        </p:nvSpPr>
        <p:spPr>
          <a:xfrm>
            <a:off x="276480" y="276509"/>
            <a:ext cx="8363520" cy="483891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sz="2400" i="1" dirty="0">
                <a:solidFill>
                  <a:srgbClr val="800000"/>
                </a:solidFill>
                <a:latin typeface="Tahoma" charset="0"/>
              </a:rPr>
              <a:t> </a:t>
            </a:r>
            <a:r>
              <a:rPr lang="en-GB" sz="2400" i="1" dirty="0">
                <a:latin typeface="Bookman Old Style"/>
                <a:cs typeface="Bookman Old Style"/>
              </a:rPr>
              <a:t>Albert </a:t>
            </a:r>
            <a:r>
              <a:rPr lang="en-GB" sz="2400" i="1" dirty="0" smtClean="0">
                <a:latin typeface="Bookman Old Style"/>
                <a:cs typeface="Bookman Old Style"/>
              </a:rPr>
              <a:t>Einstein: </a:t>
            </a:r>
            <a:r>
              <a:rPr lang="en-GB" sz="2400" i="1" dirty="0" err="1" smtClean="0">
                <a:latin typeface="Bookman Old Style"/>
                <a:cs typeface="Bookman Old Style"/>
              </a:rPr>
              <a:t>Fisica</a:t>
            </a:r>
            <a:r>
              <a:rPr lang="en-GB" sz="2400" i="1" dirty="0" smtClean="0">
                <a:latin typeface="Bookman Old Style"/>
                <a:cs typeface="Bookman Old Style"/>
              </a:rPr>
              <a:t> e </a:t>
            </a:r>
            <a:r>
              <a:rPr lang="en-GB" sz="2400" i="1" dirty="0" err="1" smtClean="0">
                <a:latin typeface="Bookman Old Style"/>
                <a:cs typeface="Bookman Old Style"/>
              </a:rPr>
              <a:t>Filosofia</a:t>
            </a:r>
            <a:endParaRPr lang="en-GB" sz="2400" i="1" dirty="0">
              <a:latin typeface="Bookman Old Style"/>
              <a:cs typeface="Bookman Old Style"/>
            </a:endParaRP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316" y="1237289"/>
            <a:ext cx="4107684" cy="48343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6399" name="Text Box 15"/>
          <p:cNvSpPr txBox="1">
            <a:spLocks noChangeArrowheads="1"/>
          </p:cNvSpPr>
          <p:nvPr/>
        </p:nvSpPr>
        <p:spPr bwMode="auto">
          <a:xfrm>
            <a:off x="207360" y="1382545"/>
            <a:ext cx="4586400" cy="432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it-IT" sz="1600" i="1" dirty="0">
                <a:solidFill>
                  <a:schemeClr val="tx1"/>
                </a:solidFill>
                <a:latin typeface="Bookman Old Style"/>
                <a:cs typeface="Bookman Old Style"/>
              </a:rPr>
              <a:t>“Spesso si è detto, e certamente non senza giustificazione, che l’uomo di scienza è un filosofo mediocre. Non sarebbe allora meglio che i fisici lasciassero ai filosofi il “filosofare”? Questa può essere la cosa migliore in un’epoca in cui il fisico credesse di avere a propria disposizione un solido sistema di concetti e leggi basilari ben fondate e senza dubbi; ma questo non è possibile in un’epoca come la nostra in cui i fondamenti della fisica sono divenuti problematici. Oggi, l’esperienza ci obbliga a cercare nuovi e più solidi fondamenti, quindi lo scienziato non può lasciare al filosofo la considerazione critica dei fondamenti teorici; </a:t>
            </a:r>
            <a:r>
              <a:rPr lang="it-IT" sz="1600" i="1" dirty="0" smtClean="0">
                <a:solidFill>
                  <a:schemeClr val="tx1"/>
                </a:solidFill>
                <a:latin typeface="Bookman Old Style"/>
                <a:cs typeface="Bookman Old Style"/>
              </a:rPr>
              <a:t>“</a:t>
            </a:r>
            <a:r>
              <a:rPr lang="it-IT" sz="1600" b="1" i="1" dirty="0" smtClean="0">
                <a:solidFill>
                  <a:srgbClr val="800000"/>
                </a:solidFill>
                <a:latin typeface="Bookman Old Style"/>
                <a:cs typeface="Bookman Old Style"/>
              </a:rPr>
              <a:t>lo </a:t>
            </a:r>
            <a:r>
              <a:rPr lang="it-IT" sz="1600" b="1" i="1" dirty="0">
                <a:solidFill>
                  <a:srgbClr val="800000"/>
                </a:solidFill>
                <a:latin typeface="Bookman Old Style"/>
                <a:cs typeface="Bookman Old Style"/>
              </a:rPr>
              <a:t>scienziato sa meglio e sente più nettamente dove la scarpa fa male</a:t>
            </a:r>
            <a:r>
              <a:rPr lang="it-IT" sz="1600" i="1" dirty="0">
                <a:solidFill>
                  <a:srgbClr val="248AEA"/>
                </a:solidFill>
                <a:latin typeface="Bookman Old Style"/>
                <a:cs typeface="Bookman Old Style"/>
              </a:rPr>
              <a:t>!</a:t>
            </a:r>
            <a:r>
              <a:rPr lang="it-IT" sz="1600" i="1" dirty="0">
                <a:solidFill>
                  <a:schemeClr val="tx1"/>
                </a:solidFill>
                <a:latin typeface="Bookman Old Style"/>
                <a:cs typeface="Bookman Old Style"/>
              </a:rPr>
              <a:t>”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4"/>
          <a:srcRect t="5360" b="5360"/>
          <a:stretch>
            <a:fillRect/>
          </a:stretch>
        </p:blipFill>
        <p:spPr>
          <a:xfrm flipH="1">
            <a:off x="-2" y="0"/>
            <a:ext cx="9143999" cy="276509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rcRect t="5360" b="5360"/>
          <a:stretch>
            <a:fillRect/>
          </a:stretch>
        </p:blipFill>
        <p:spPr>
          <a:xfrm>
            <a:off x="0" y="6528328"/>
            <a:ext cx="9144000" cy="329672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115" y="386496"/>
            <a:ext cx="8559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Bookman Old Style"/>
                <a:cs typeface="Bookman Old Style"/>
              </a:rPr>
              <a:t>Le </a:t>
            </a:r>
            <a:r>
              <a:rPr lang="en-US" sz="2400" i="1" dirty="0" err="1" smtClean="0">
                <a:latin typeface="Bookman Old Style"/>
                <a:cs typeface="Bookman Old Style"/>
              </a:rPr>
              <a:t>concezioni</a:t>
            </a:r>
            <a:r>
              <a:rPr lang="en-US" sz="2400" i="1" dirty="0" smtClean="0">
                <a:latin typeface="Bookman Old Style"/>
                <a:cs typeface="Bookman Old Style"/>
              </a:rPr>
              <a:t> </a:t>
            </a:r>
            <a:r>
              <a:rPr lang="en-US" sz="2400" i="1" dirty="0" err="1" smtClean="0">
                <a:latin typeface="Bookman Old Style"/>
                <a:cs typeface="Bookman Old Style"/>
              </a:rPr>
              <a:t>dello</a:t>
            </a:r>
            <a:r>
              <a:rPr lang="en-US" sz="2400" i="1" dirty="0" smtClean="0">
                <a:latin typeface="Bookman Old Style"/>
                <a:cs typeface="Bookman Old Style"/>
              </a:rPr>
              <a:t> </a:t>
            </a:r>
            <a:r>
              <a:rPr lang="en-US" sz="2400" i="1" dirty="0" err="1">
                <a:latin typeface="Bookman Old Style"/>
                <a:cs typeface="Bookman Old Style"/>
              </a:rPr>
              <a:t>s</a:t>
            </a:r>
            <a:r>
              <a:rPr lang="en-US" sz="2400" i="1" dirty="0" err="1" smtClean="0">
                <a:latin typeface="Bookman Old Style"/>
                <a:cs typeface="Bookman Old Style"/>
              </a:rPr>
              <a:t>pazio</a:t>
            </a:r>
            <a:r>
              <a:rPr lang="en-US" sz="2400" i="1" dirty="0" smtClean="0">
                <a:latin typeface="Bookman Old Style"/>
                <a:cs typeface="Bookman Old Style"/>
              </a:rPr>
              <a:t> e del tempo prima di Einstein</a:t>
            </a:r>
            <a:endParaRPr lang="en-US" sz="2400" i="1" dirty="0">
              <a:latin typeface="Bookman Old Style"/>
              <a:cs typeface="Bookman Old Styl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197" y="1196295"/>
            <a:ext cx="7381467" cy="49113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8516" y="6107616"/>
            <a:ext cx="30999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accent4"/>
                </a:solidFill>
                <a:latin typeface="Bookman Old Style"/>
                <a:cs typeface="Bookman Old Style"/>
              </a:rPr>
              <a:t>Kandinsky, Arch and Point, 1923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83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06133" y="1021771"/>
            <a:ext cx="6112933" cy="171328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1600" b="1" i="1" dirty="0" smtClean="0">
                <a:solidFill>
                  <a:srgbClr val="800000"/>
                </a:solidFill>
                <a:latin typeface="Bookman Old Style"/>
                <a:cs typeface="Bookman Old Style"/>
              </a:rPr>
              <a:t>Tempus </a:t>
            </a:r>
            <a:r>
              <a:rPr lang="en-US" sz="1600" b="1" i="1" dirty="0" err="1" smtClean="0">
                <a:solidFill>
                  <a:srgbClr val="800000"/>
                </a:solidFill>
                <a:latin typeface="Bookman Old Style"/>
                <a:cs typeface="Bookman Old Style"/>
              </a:rPr>
              <a:t>absolutum</a:t>
            </a:r>
            <a:r>
              <a:rPr lang="en-US" sz="1600" b="1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verum</a:t>
            </a:r>
            <a:r>
              <a:rPr lang="en-US" sz="1600" i="1" dirty="0" smtClean="0">
                <a:latin typeface="Bookman Old Style"/>
                <a:cs typeface="Bookman Old Style"/>
              </a:rPr>
              <a:t> &amp; </a:t>
            </a:r>
            <a:r>
              <a:rPr lang="en-US" sz="1600" i="1" dirty="0" err="1" smtClean="0">
                <a:latin typeface="Bookman Old Style"/>
                <a:cs typeface="Bookman Old Style"/>
              </a:rPr>
              <a:t>Mathematicum</a:t>
            </a:r>
            <a:r>
              <a:rPr lang="en-US" sz="1600" i="1" dirty="0" smtClean="0">
                <a:latin typeface="Bookman Old Style"/>
                <a:cs typeface="Bookman Old Style"/>
              </a:rPr>
              <a:t>, in se &amp; </a:t>
            </a:r>
            <a:r>
              <a:rPr lang="en-US" sz="1600" i="1" dirty="0" err="1" smtClean="0">
                <a:latin typeface="Bookman Old Style"/>
                <a:cs typeface="Bookman Old Style"/>
              </a:rPr>
              <a:t>natura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sua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absq</a:t>
            </a:r>
            <a:r>
              <a:rPr lang="en-US" sz="1600" i="1" dirty="0" smtClean="0">
                <a:latin typeface="Bookman Old Style"/>
                <a:cs typeface="Bookman Old Style"/>
              </a:rPr>
              <a:t>; </a:t>
            </a:r>
            <a:r>
              <a:rPr lang="en-US" sz="1600" i="1" dirty="0" err="1" smtClean="0">
                <a:latin typeface="Bookman Old Style"/>
                <a:cs typeface="Bookman Old Style"/>
              </a:rPr>
              <a:t>relatione</a:t>
            </a:r>
            <a:r>
              <a:rPr lang="en-US" sz="1600" i="1" dirty="0" smtClean="0">
                <a:latin typeface="Bookman Old Style"/>
                <a:cs typeface="Bookman Old Style"/>
              </a:rPr>
              <a:t> ad </a:t>
            </a:r>
            <a:r>
              <a:rPr lang="en-US" sz="1600" i="1" dirty="0" err="1" smtClean="0">
                <a:latin typeface="Bookman Old Style"/>
                <a:cs typeface="Bookman Old Style"/>
              </a:rPr>
              <a:t>externum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quodvis</a:t>
            </a:r>
            <a:r>
              <a:rPr lang="en-US" sz="1600" i="1" dirty="0" smtClean="0">
                <a:latin typeface="Bookman Old Style"/>
                <a:cs typeface="Bookman Old Style"/>
              </a:rPr>
              <a:t>, </a:t>
            </a:r>
            <a:r>
              <a:rPr lang="en-US" sz="1600" i="1" dirty="0" err="1" smtClean="0">
                <a:latin typeface="Bookman Old Style"/>
                <a:cs typeface="Bookman Old Style"/>
              </a:rPr>
              <a:t>æquabiliter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fluit</a:t>
            </a:r>
            <a:r>
              <a:rPr lang="en-US" sz="1600" i="1" dirty="0" smtClean="0">
                <a:latin typeface="Bookman Old Style"/>
                <a:cs typeface="Bookman Old Style"/>
              </a:rPr>
              <a:t>, </a:t>
            </a:r>
            <a:r>
              <a:rPr lang="en-US" sz="1600" i="1" dirty="0" err="1" smtClean="0">
                <a:latin typeface="Bookman Old Style"/>
                <a:cs typeface="Bookman Old Style"/>
              </a:rPr>
              <a:t>alioq</a:t>
            </a:r>
            <a:r>
              <a:rPr lang="en-US" sz="1600" i="1" dirty="0" smtClean="0">
                <a:latin typeface="Bookman Old Style"/>
                <a:cs typeface="Bookman Old Style"/>
              </a:rPr>
              <a:t>; nomine </a:t>
            </a:r>
            <a:r>
              <a:rPr lang="en-US" sz="1600" i="1" dirty="0" err="1" smtClean="0">
                <a:latin typeface="Bookman Old Style"/>
                <a:cs typeface="Bookman Old Style"/>
              </a:rPr>
              <a:t>dicitur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Duratio</a:t>
            </a:r>
            <a:r>
              <a:rPr lang="en-US" sz="1600" i="1" dirty="0" smtClean="0">
                <a:latin typeface="Bookman Old Style"/>
                <a:cs typeface="Bookman Old Style"/>
              </a:rPr>
              <a:t>; </a:t>
            </a:r>
            <a:r>
              <a:rPr lang="en-US" sz="1600" i="1" dirty="0" err="1" smtClean="0">
                <a:latin typeface="Bookman Old Style"/>
                <a:cs typeface="Bookman Old Style"/>
              </a:rPr>
              <a:t>relativum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apparens</a:t>
            </a:r>
            <a:r>
              <a:rPr lang="en-US" sz="1600" i="1" dirty="0" smtClean="0">
                <a:latin typeface="Bookman Old Style"/>
                <a:cs typeface="Bookman Old Style"/>
              </a:rPr>
              <a:t> &amp; </a:t>
            </a:r>
            <a:r>
              <a:rPr lang="en-US" sz="1600" i="1" dirty="0" err="1" smtClean="0">
                <a:latin typeface="Bookman Old Style"/>
                <a:cs typeface="Bookman Old Style"/>
              </a:rPr>
              <a:t>vulgare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est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sensibilis</a:t>
            </a:r>
            <a:r>
              <a:rPr lang="en-US" sz="1600" i="1" dirty="0" smtClean="0">
                <a:latin typeface="Bookman Old Style"/>
                <a:cs typeface="Bookman Old Style"/>
              </a:rPr>
              <a:t> &amp; </a:t>
            </a:r>
            <a:r>
              <a:rPr lang="en-US" sz="1600" i="1" dirty="0" err="1" smtClean="0">
                <a:latin typeface="Bookman Old Style"/>
                <a:cs typeface="Bookman Old Style"/>
              </a:rPr>
              <a:t>externa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quævis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Durationis</a:t>
            </a:r>
            <a:r>
              <a:rPr lang="en-US" sz="1600" i="1" dirty="0" smtClean="0">
                <a:latin typeface="Bookman Old Style"/>
                <a:cs typeface="Bookman Old Style"/>
              </a:rPr>
              <a:t> per </a:t>
            </a:r>
            <a:r>
              <a:rPr lang="en-US" sz="1600" i="1" dirty="0" err="1" smtClean="0">
                <a:latin typeface="Bookman Old Style"/>
                <a:cs typeface="Bookman Old Style"/>
              </a:rPr>
              <a:t>motum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mensura</a:t>
            </a:r>
            <a:r>
              <a:rPr lang="en-US" sz="1600" i="1" dirty="0" smtClean="0">
                <a:latin typeface="Bookman Old Style"/>
                <a:cs typeface="Bookman Old Style"/>
              </a:rPr>
              <a:t>, (</a:t>
            </a:r>
            <a:r>
              <a:rPr lang="en-US" sz="1600" i="1" dirty="0" err="1" smtClean="0">
                <a:latin typeface="Bookman Old Style"/>
                <a:cs typeface="Bookman Old Style"/>
              </a:rPr>
              <a:t>seu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accurata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seu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inæquabilis</a:t>
            </a:r>
            <a:r>
              <a:rPr lang="en-US" sz="1600" i="1" dirty="0" smtClean="0">
                <a:latin typeface="Bookman Old Style"/>
                <a:cs typeface="Bookman Old Style"/>
              </a:rPr>
              <a:t>) qua </a:t>
            </a:r>
            <a:r>
              <a:rPr lang="en-US" sz="1600" i="1" dirty="0" err="1" smtClean="0">
                <a:latin typeface="Bookman Old Style"/>
                <a:cs typeface="Bookman Old Style"/>
              </a:rPr>
              <a:t>vulgus</a:t>
            </a:r>
            <a:r>
              <a:rPr lang="en-US" sz="1600" i="1" dirty="0" smtClean="0">
                <a:latin typeface="Bookman Old Style"/>
                <a:cs typeface="Bookman Old Style"/>
              </a:rPr>
              <a:t> vice </a:t>
            </a:r>
            <a:r>
              <a:rPr lang="en-US" sz="1600" i="1" dirty="0" err="1" smtClean="0">
                <a:latin typeface="Bookman Old Style"/>
                <a:cs typeface="Bookman Old Style"/>
              </a:rPr>
              <a:t>veri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temporis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utitur</a:t>
            </a:r>
            <a:r>
              <a:rPr lang="en-US" sz="1600" i="1" dirty="0" smtClean="0">
                <a:latin typeface="Bookman Old Style"/>
                <a:cs typeface="Bookman Old Style"/>
              </a:rPr>
              <a:t>; </a:t>
            </a:r>
            <a:r>
              <a:rPr lang="en-US" sz="1600" i="1" dirty="0" err="1" smtClean="0">
                <a:latin typeface="Bookman Old Style"/>
                <a:cs typeface="Bookman Old Style"/>
              </a:rPr>
              <a:t>ut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Hora</a:t>
            </a:r>
            <a:r>
              <a:rPr lang="en-US" sz="1600" i="1" dirty="0" smtClean="0">
                <a:latin typeface="Bookman Old Style"/>
                <a:cs typeface="Bookman Old Style"/>
              </a:rPr>
              <a:t>, Dies, </a:t>
            </a:r>
            <a:r>
              <a:rPr lang="en-US" sz="1600" i="1" dirty="0" err="1" smtClean="0">
                <a:latin typeface="Bookman Old Style"/>
                <a:cs typeface="Bookman Old Style"/>
              </a:rPr>
              <a:t>Mensis</a:t>
            </a:r>
            <a:r>
              <a:rPr lang="en-US" sz="1600" i="1" dirty="0" smtClean="0">
                <a:latin typeface="Bookman Old Style"/>
                <a:cs typeface="Bookman Old Style"/>
              </a:rPr>
              <a:t>, </a:t>
            </a:r>
            <a:r>
              <a:rPr lang="en-US" sz="1600" i="1" dirty="0" err="1" smtClean="0">
                <a:latin typeface="Bookman Old Style"/>
                <a:cs typeface="Bookman Old Style"/>
              </a:rPr>
              <a:t>Annus</a:t>
            </a:r>
            <a:r>
              <a:rPr lang="en-US" sz="1600" i="1" dirty="0" smtClean="0">
                <a:latin typeface="Bookman Old Style"/>
                <a:cs typeface="Bookman Old Style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23333" y="3330475"/>
            <a:ext cx="8195733" cy="144244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1600" b="1" i="1" dirty="0" err="1" smtClean="0">
                <a:solidFill>
                  <a:srgbClr val="000090"/>
                </a:solidFill>
                <a:latin typeface="Bookman Old Style"/>
                <a:cs typeface="Bookman Old Style"/>
              </a:rPr>
              <a:t>Spatium</a:t>
            </a:r>
            <a:r>
              <a:rPr lang="en-US" sz="1600" b="1" i="1" dirty="0" smtClean="0">
                <a:solidFill>
                  <a:srgbClr val="000090"/>
                </a:solidFill>
                <a:latin typeface="Bookman Old Style"/>
                <a:cs typeface="Bookman Old Style"/>
              </a:rPr>
              <a:t> </a:t>
            </a:r>
            <a:r>
              <a:rPr lang="en-US" sz="1600" b="1" i="1" dirty="0" err="1" smtClean="0">
                <a:solidFill>
                  <a:srgbClr val="000090"/>
                </a:solidFill>
                <a:latin typeface="Bookman Old Style"/>
                <a:cs typeface="Bookman Old Style"/>
              </a:rPr>
              <a:t>absolutum</a:t>
            </a:r>
            <a:r>
              <a:rPr lang="en-US" sz="1600" b="1" i="1" dirty="0" smtClean="0">
                <a:solidFill>
                  <a:srgbClr val="000090"/>
                </a:solidFill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natura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sua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absq</a:t>
            </a:r>
            <a:r>
              <a:rPr lang="en-US" sz="1600" i="1" dirty="0" smtClean="0">
                <a:latin typeface="Bookman Old Style"/>
                <a:cs typeface="Bookman Old Style"/>
              </a:rPr>
              <a:t>; </a:t>
            </a:r>
            <a:r>
              <a:rPr lang="en-US" sz="1600" i="1" dirty="0" err="1" smtClean="0">
                <a:latin typeface="Bookman Old Style"/>
                <a:cs typeface="Bookman Old Style"/>
              </a:rPr>
              <a:t>relatione</a:t>
            </a:r>
            <a:r>
              <a:rPr lang="en-US" sz="1600" i="1" dirty="0" smtClean="0">
                <a:latin typeface="Bookman Old Style"/>
                <a:cs typeface="Bookman Old Style"/>
              </a:rPr>
              <a:t> ad </a:t>
            </a:r>
            <a:r>
              <a:rPr lang="en-US" sz="1600" i="1" dirty="0" err="1" smtClean="0">
                <a:latin typeface="Bookman Old Style"/>
                <a:cs typeface="Bookman Old Style"/>
              </a:rPr>
              <a:t>externum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quodvis</a:t>
            </a:r>
            <a:r>
              <a:rPr lang="en-US" sz="1600" i="1" dirty="0" smtClean="0">
                <a:latin typeface="Bookman Old Style"/>
                <a:cs typeface="Bookman Old Style"/>
              </a:rPr>
              <a:t> semper </a:t>
            </a:r>
            <a:r>
              <a:rPr lang="en-US" sz="1600" i="1" dirty="0" err="1" smtClean="0">
                <a:latin typeface="Bookman Old Style"/>
                <a:cs typeface="Bookman Old Style"/>
              </a:rPr>
              <a:t>manet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similare</a:t>
            </a:r>
            <a:r>
              <a:rPr lang="en-US" sz="1600" i="1" dirty="0" smtClean="0">
                <a:latin typeface="Bookman Old Style"/>
                <a:cs typeface="Bookman Old Style"/>
              </a:rPr>
              <a:t> &amp; immobile; </a:t>
            </a:r>
            <a:r>
              <a:rPr lang="en-US" sz="1600" i="1" dirty="0" err="1" smtClean="0">
                <a:latin typeface="Bookman Old Style"/>
                <a:cs typeface="Bookman Old Style"/>
              </a:rPr>
              <a:t>relativum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est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spatii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hujus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mensura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seu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dimensio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quælibet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mobilis</a:t>
            </a:r>
            <a:r>
              <a:rPr lang="en-US" sz="1600" i="1" dirty="0" smtClean="0">
                <a:latin typeface="Bookman Old Style"/>
                <a:cs typeface="Bookman Old Style"/>
              </a:rPr>
              <a:t>, </a:t>
            </a:r>
            <a:r>
              <a:rPr lang="en-US" sz="1600" i="1" dirty="0" err="1" smtClean="0">
                <a:latin typeface="Bookman Old Style"/>
                <a:cs typeface="Bookman Old Style"/>
              </a:rPr>
              <a:t>quæ</a:t>
            </a:r>
            <a:r>
              <a:rPr lang="en-US" sz="1600" i="1" dirty="0" smtClean="0">
                <a:latin typeface="Bookman Old Style"/>
                <a:cs typeface="Bookman Old Style"/>
              </a:rPr>
              <a:t> a </a:t>
            </a:r>
            <a:r>
              <a:rPr lang="en-US" sz="1600" i="1" dirty="0" err="1" smtClean="0">
                <a:latin typeface="Bookman Old Style"/>
                <a:cs typeface="Bookman Old Style"/>
              </a:rPr>
              <a:t>sensibus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nostris</a:t>
            </a:r>
            <a:r>
              <a:rPr lang="en-US" sz="1600" i="1" dirty="0" smtClean="0">
                <a:latin typeface="Bookman Old Style"/>
                <a:cs typeface="Bookman Old Style"/>
              </a:rPr>
              <a:t> per </a:t>
            </a:r>
            <a:r>
              <a:rPr lang="en-US" sz="1600" i="1" dirty="0" err="1" smtClean="0">
                <a:latin typeface="Bookman Old Style"/>
                <a:cs typeface="Bookman Old Style"/>
              </a:rPr>
              <a:t>situm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suum</a:t>
            </a:r>
            <a:r>
              <a:rPr lang="en-US" sz="1600" i="1" dirty="0" smtClean="0">
                <a:latin typeface="Bookman Old Style"/>
                <a:cs typeface="Bookman Old Style"/>
              </a:rPr>
              <a:t> ad corpora </a:t>
            </a:r>
            <a:r>
              <a:rPr lang="en-US" sz="1600" i="1" dirty="0" err="1" smtClean="0">
                <a:latin typeface="Bookman Old Style"/>
                <a:cs typeface="Bookman Old Style"/>
              </a:rPr>
              <a:t>definitur</a:t>
            </a:r>
            <a:r>
              <a:rPr lang="en-US" sz="1600" i="1" dirty="0" smtClean="0">
                <a:latin typeface="Bookman Old Style"/>
                <a:cs typeface="Bookman Old Style"/>
              </a:rPr>
              <a:t>, &amp; a </a:t>
            </a:r>
            <a:r>
              <a:rPr lang="en-US" sz="1600" i="1" dirty="0" err="1" smtClean="0">
                <a:latin typeface="Bookman Old Style"/>
                <a:cs typeface="Bookman Old Style"/>
              </a:rPr>
              <a:t>vulgo</a:t>
            </a:r>
            <a:r>
              <a:rPr lang="en-US" sz="1600" i="1" dirty="0" smtClean="0">
                <a:latin typeface="Bookman Old Style"/>
                <a:cs typeface="Bookman Old Style"/>
              </a:rPr>
              <a:t> pro </a:t>
            </a:r>
            <a:r>
              <a:rPr lang="en-US" sz="1600" i="1" dirty="0" err="1" smtClean="0">
                <a:latin typeface="Bookman Old Style"/>
                <a:cs typeface="Bookman Old Style"/>
              </a:rPr>
              <a:t>spatio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immobili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usurpatur</a:t>
            </a:r>
            <a:r>
              <a:rPr lang="en-US" sz="1600" i="1" dirty="0" smtClean="0">
                <a:latin typeface="Bookman Old Style"/>
                <a:cs typeface="Bookman Old Style"/>
              </a:rPr>
              <a:t>: </a:t>
            </a:r>
            <a:r>
              <a:rPr lang="en-US" sz="1600" i="1" dirty="0" err="1" smtClean="0">
                <a:latin typeface="Bookman Old Style"/>
                <a:cs typeface="Bookman Old Style"/>
              </a:rPr>
              <a:t>uti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dimensio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spatii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subterranei</a:t>
            </a:r>
            <a:r>
              <a:rPr lang="en-US" sz="1600" i="1" dirty="0" smtClean="0">
                <a:latin typeface="Bookman Old Style"/>
                <a:cs typeface="Bookman Old Style"/>
              </a:rPr>
              <a:t>, </a:t>
            </a:r>
            <a:r>
              <a:rPr lang="en-US" sz="1600" i="1" dirty="0" err="1" smtClean="0">
                <a:latin typeface="Bookman Old Style"/>
                <a:cs typeface="Bookman Old Style"/>
              </a:rPr>
              <a:t>aerei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vel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cælestis</a:t>
            </a:r>
            <a:r>
              <a:rPr lang="en-US" sz="1600" i="1" dirty="0" smtClean="0">
                <a:latin typeface="Bookman Old Style"/>
                <a:cs typeface="Bookman Old Style"/>
              </a:rPr>
              <a:t> </a:t>
            </a:r>
            <a:r>
              <a:rPr lang="en-US" sz="1600" i="1" dirty="0" err="1" smtClean="0">
                <a:latin typeface="Bookman Old Style"/>
                <a:cs typeface="Bookman Old Style"/>
              </a:rPr>
              <a:t>definita</a:t>
            </a:r>
            <a:r>
              <a:rPr lang="en-US" sz="1600" i="1" dirty="0" smtClean="0">
                <a:latin typeface="Bookman Old Style"/>
                <a:cs typeface="Bookman Old Style"/>
              </a:rPr>
              <a:t>…</a:t>
            </a:r>
            <a:endParaRPr lang="en-US" sz="1600" i="1" dirty="0">
              <a:latin typeface="Bookman Old Style"/>
              <a:cs typeface="Bookman Old Style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43976" y="4803914"/>
            <a:ext cx="42485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latin typeface="Bookman Old Style"/>
                <a:cs typeface="Bookman Old Style"/>
              </a:rPr>
              <a:t>Newton, Principia </a:t>
            </a:r>
            <a:r>
              <a:rPr lang="en-US" sz="1600" i="1" dirty="0" smtClean="0">
                <a:latin typeface="Bookman Old Style"/>
                <a:cs typeface="Bookman Old Style"/>
              </a:rPr>
              <a:t>(1687)- (</a:t>
            </a:r>
            <a:r>
              <a:rPr lang="en-US" sz="1600" i="1" dirty="0" err="1" smtClean="0">
                <a:latin typeface="Bookman Old Style"/>
                <a:cs typeface="Bookman Old Style"/>
              </a:rPr>
              <a:t>definitiones</a:t>
            </a:r>
            <a:r>
              <a:rPr lang="en-US" sz="1600" i="1" dirty="0" smtClean="0">
                <a:latin typeface="Bookman Old Style"/>
                <a:cs typeface="Bookman Old Style"/>
              </a:rPr>
              <a:t>)</a:t>
            </a:r>
            <a:endParaRPr lang="en-US" sz="1600" i="1" dirty="0">
              <a:latin typeface="Bookman Old Style"/>
              <a:cs typeface="Bookman Old Styl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06133" y="57034"/>
            <a:ext cx="5915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Bookman Old Style"/>
                <a:cs typeface="Bookman Old Style"/>
              </a:rPr>
              <a:t>Newton:  tempo e </a:t>
            </a:r>
            <a:r>
              <a:rPr lang="en-US" sz="2400" i="1" dirty="0" err="1" smtClean="0">
                <a:latin typeface="Bookman Old Style"/>
                <a:cs typeface="Bookman Old Style"/>
              </a:rPr>
              <a:t>spazio</a:t>
            </a:r>
            <a:r>
              <a:rPr lang="en-US" sz="2400" i="1" dirty="0" smtClean="0">
                <a:latin typeface="Bookman Old Style"/>
                <a:cs typeface="Bookman Old Style"/>
              </a:rPr>
              <a:t> </a:t>
            </a:r>
            <a:r>
              <a:rPr lang="en-US" sz="2400" i="1" dirty="0" err="1" smtClean="0">
                <a:latin typeface="Bookman Old Style"/>
                <a:cs typeface="Bookman Old Style"/>
              </a:rPr>
              <a:t>sono</a:t>
            </a:r>
            <a:r>
              <a:rPr lang="en-US" sz="2400" i="1" dirty="0" smtClean="0">
                <a:latin typeface="Bookman Old Style"/>
                <a:cs typeface="Bookman Old Style"/>
              </a:rPr>
              <a:t> </a:t>
            </a:r>
            <a:r>
              <a:rPr lang="en-US" sz="2400" i="1" dirty="0" err="1" smtClean="0">
                <a:latin typeface="Bookman Old Style"/>
                <a:cs typeface="Bookman Old Style"/>
              </a:rPr>
              <a:t>assoluti</a:t>
            </a:r>
            <a:endParaRPr lang="en-US" sz="2400" i="1" dirty="0">
              <a:latin typeface="Bookman Old Style"/>
              <a:cs typeface="Bookman Old Style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6" y="1"/>
            <a:ext cx="2378022" cy="30530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05254" y="5453840"/>
            <a:ext cx="394908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         </a:t>
            </a:r>
            <a:r>
              <a:rPr lang="en-US" sz="2400" b="1" i="1" dirty="0" err="1" smtClean="0">
                <a:latin typeface="Bookman Old Style"/>
                <a:cs typeface="Bookman Old Style"/>
              </a:rPr>
              <a:t>Spazio</a:t>
            </a:r>
            <a:r>
              <a:rPr lang="en-US" sz="2400" b="1" i="1" dirty="0" smtClean="0">
                <a:latin typeface="Bookman Old Style"/>
                <a:cs typeface="Bookman Old Style"/>
              </a:rPr>
              <a:t> e tempo: </a:t>
            </a:r>
          </a:p>
          <a:p>
            <a:r>
              <a:rPr lang="en-US" sz="2400" dirty="0" smtClean="0"/>
              <a:t>       </a:t>
            </a:r>
            <a:r>
              <a:rPr lang="en-US" sz="2400" i="1" dirty="0" smtClean="0">
                <a:latin typeface="Bookman Old Style"/>
                <a:cs typeface="Bookman Old Style"/>
              </a:rPr>
              <a:t>SENSORIUM DEI</a:t>
            </a:r>
            <a:endParaRPr lang="en-US" sz="2400" i="1" dirty="0">
              <a:latin typeface="Bookman Old Style"/>
              <a:cs typeface="Bookman Old Style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4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06133" y="57034"/>
            <a:ext cx="5915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Bookman Old Style"/>
                <a:cs typeface="Bookman Old Style"/>
              </a:rPr>
              <a:t>Newton:  tempo e </a:t>
            </a:r>
            <a:r>
              <a:rPr lang="en-US" sz="2400" i="1" dirty="0" err="1" smtClean="0">
                <a:latin typeface="Bookman Old Style"/>
                <a:cs typeface="Bookman Old Style"/>
              </a:rPr>
              <a:t>spazio</a:t>
            </a:r>
            <a:r>
              <a:rPr lang="en-US" sz="2400" i="1" dirty="0" smtClean="0">
                <a:latin typeface="Bookman Old Style"/>
                <a:cs typeface="Bookman Old Style"/>
              </a:rPr>
              <a:t> </a:t>
            </a:r>
            <a:r>
              <a:rPr lang="en-US" sz="2400" i="1" dirty="0" err="1" smtClean="0">
                <a:latin typeface="Bookman Old Style"/>
                <a:cs typeface="Bookman Old Style"/>
              </a:rPr>
              <a:t>sono</a:t>
            </a:r>
            <a:r>
              <a:rPr lang="en-US" sz="2400" i="1" dirty="0" smtClean="0">
                <a:latin typeface="Bookman Old Style"/>
                <a:cs typeface="Bookman Old Style"/>
              </a:rPr>
              <a:t> </a:t>
            </a:r>
            <a:r>
              <a:rPr lang="en-US" sz="2400" i="1" dirty="0" err="1" smtClean="0">
                <a:latin typeface="Bookman Old Style"/>
                <a:cs typeface="Bookman Old Style"/>
              </a:rPr>
              <a:t>assoluti</a:t>
            </a:r>
            <a:endParaRPr lang="en-US" sz="2400" i="1" dirty="0">
              <a:latin typeface="Bookman Old Style"/>
              <a:cs typeface="Bookman Old Style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6" y="1"/>
            <a:ext cx="2378022" cy="305309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67504" y="866727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it-IT" sz="1600" i="1" dirty="0" smtClean="0">
                <a:latin typeface="Bookman Old Style"/>
                <a:cs typeface="Bookman Old Style"/>
              </a:rPr>
              <a:t>Un</a:t>
            </a:r>
            <a:r>
              <a:rPr lang="ja-JP" altLang="it-IT" sz="1600" i="1" dirty="0" smtClean="0">
                <a:latin typeface="Bookman Old Style"/>
                <a:cs typeface="Bookman Old Style"/>
              </a:rPr>
              <a:t>’</a:t>
            </a:r>
            <a:r>
              <a:rPr lang="it-IT" sz="1600" i="1" dirty="0" smtClean="0">
                <a:latin typeface="Bookman Old Style"/>
                <a:cs typeface="Bookman Old Style"/>
              </a:rPr>
              <a:t>importante conseguenza è che un osservatore appartenente ad un sistema di riferimento inerziale non può associare una velocità assoluta o una direzione assoluta al proprio moto nello spazio, ma può solo considerare velocità e direzione relative ad altri corpi.</a:t>
            </a:r>
            <a:endParaRPr lang="it-IT" sz="1600" i="1" dirty="0">
              <a:latin typeface="Bookman Old Style"/>
              <a:cs typeface="Bookman Old Styl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40621" y="3550214"/>
            <a:ext cx="5899945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ja-JP" altLang="it-IT" sz="1600" i="1" dirty="0" smtClean="0">
                <a:latin typeface="Bookman Old Style"/>
                <a:cs typeface="Bookman Old Style"/>
              </a:rPr>
              <a:t>“</a:t>
            </a:r>
            <a:r>
              <a:rPr lang="it-IT" sz="2000" i="1" dirty="0" smtClean="0">
                <a:latin typeface="Bookman Old Style"/>
                <a:cs typeface="Bookman Old Style"/>
              </a:rPr>
              <a:t>Le leggi fisiche sono invarianti rispetto alle trasformazioni di Galileo</a:t>
            </a:r>
            <a:r>
              <a:rPr lang="ja-JP" altLang="it-IT" sz="2000" i="1" dirty="0" smtClean="0">
                <a:latin typeface="Bookman Old Style"/>
                <a:cs typeface="Bookman Old Style"/>
              </a:rPr>
              <a:t>”</a:t>
            </a:r>
            <a:r>
              <a:rPr lang="it-IT" sz="2000" i="1" dirty="0" smtClean="0">
                <a:latin typeface="Bookman Old Style"/>
                <a:cs typeface="Bookman Old Style"/>
              </a:rPr>
              <a:t>.</a:t>
            </a:r>
            <a:endParaRPr lang="it-IT" sz="2000" i="1" dirty="0">
              <a:latin typeface="Bookman Old Style"/>
              <a:cs typeface="Bookman Old Styl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1504" y="5116310"/>
            <a:ext cx="76399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i="1" dirty="0" smtClean="0">
                <a:latin typeface="Bookman Old Style"/>
                <a:cs typeface="Bookman Old Style"/>
              </a:rPr>
              <a:t>Le trasformazioni galileiane sono simmetrie di traslazione nello spazio:  x</a:t>
            </a:r>
            <a:r>
              <a:rPr lang="ja-JP" altLang="it-IT" sz="1600" i="1" dirty="0" smtClean="0">
                <a:latin typeface="Bookman Old Style"/>
                <a:cs typeface="Bookman Old Style"/>
              </a:rPr>
              <a:t>’</a:t>
            </a:r>
            <a:r>
              <a:rPr lang="it-IT" sz="1600" i="1" dirty="0" smtClean="0">
                <a:latin typeface="Bookman Old Style"/>
                <a:cs typeface="Bookman Old Style"/>
              </a:rPr>
              <a:t>=x-v</a:t>
            </a:r>
            <a:r>
              <a:rPr lang="it-IT" sz="1600" i="1" baseline="-25000" dirty="0" smtClean="0">
                <a:latin typeface="Bookman Old Style"/>
                <a:cs typeface="Bookman Old Style"/>
              </a:rPr>
              <a:t>0</a:t>
            </a:r>
            <a:r>
              <a:rPr lang="it-IT" sz="1600" i="1" dirty="0" smtClean="0">
                <a:latin typeface="Bookman Old Style"/>
                <a:cs typeface="Bookman Old Style"/>
              </a:rPr>
              <a:t>t ;   y</a:t>
            </a:r>
            <a:r>
              <a:rPr lang="ja-JP" altLang="it-IT" sz="1600" i="1" dirty="0" smtClean="0">
                <a:latin typeface="Bookman Old Style"/>
                <a:cs typeface="Bookman Old Style"/>
              </a:rPr>
              <a:t>’</a:t>
            </a:r>
            <a:r>
              <a:rPr lang="it-IT" sz="1600" i="1" dirty="0" smtClean="0">
                <a:latin typeface="Bookman Old Style"/>
                <a:cs typeface="Bookman Old Style"/>
              </a:rPr>
              <a:t>=y ;  </a:t>
            </a:r>
            <a:r>
              <a:rPr lang="it-IT" sz="1600" i="1" dirty="0" err="1" smtClean="0">
                <a:latin typeface="Bookman Old Style"/>
                <a:cs typeface="Bookman Old Style"/>
              </a:rPr>
              <a:t>z</a:t>
            </a:r>
            <a:r>
              <a:rPr lang="ja-JP" altLang="it-IT" sz="1600" i="1" dirty="0" smtClean="0">
                <a:latin typeface="Bookman Old Style"/>
                <a:cs typeface="Bookman Old Style"/>
              </a:rPr>
              <a:t>’</a:t>
            </a:r>
            <a:r>
              <a:rPr lang="it-IT" sz="1600" i="1" dirty="0" smtClean="0">
                <a:latin typeface="Bookman Old Style"/>
                <a:cs typeface="Bookman Old Style"/>
              </a:rPr>
              <a:t>=</a:t>
            </a:r>
            <a:r>
              <a:rPr lang="it-IT" sz="1600" i="1" dirty="0" err="1" smtClean="0">
                <a:latin typeface="Bookman Old Style"/>
                <a:cs typeface="Bookman Old Style"/>
              </a:rPr>
              <a:t>z</a:t>
            </a:r>
            <a:r>
              <a:rPr lang="it-IT" sz="1600" i="1" dirty="0" smtClean="0">
                <a:latin typeface="Bookman Old Style"/>
                <a:cs typeface="Bookman Old Style"/>
              </a:rPr>
              <a:t> ;  t</a:t>
            </a:r>
            <a:r>
              <a:rPr lang="ja-JP" altLang="it-IT" sz="1600" i="1" dirty="0" smtClean="0">
                <a:latin typeface="Bookman Old Style"/>
                <a:cs typeface="Bookman Old Style"/>
              </a:rPr>
              <a:t>’</a:t>
            </a:r>
            <a:r>
              <a:rPr lang="it-IT" sz="1600" i="1" dirty="0" smtClean="0">
                <a:latin typeface="Bookman Old Style"/>
                <a:cs typeface="Bookman Old Style"/>
              </a:rPr>
              <a:t>=t .</a:t>
            </a:r>
            <a:endParaRPr lang="it-IT" sz="1600" i="1" dirty="0">
              <a:latin typeface="Bookman Old Style"/>
              <a:cs typeface="Bookman Old Style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FC96-9CFE-A949-A334-174EA4A0B29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Expo">
      <a:dk1>
        <a:sysClr val="windowText" lastClr="000000"/>
      </a:dk1>
      <a:lt1>
        <a:sysClr val="window" lastClr="FFFFFF"/>
      </a:lt1>
      <a:dk2>
        <a:srgbClr val="263B86"/>
      </a:dk2>
      <a:lt2>
        <a:srgbClr val="76B6F2"/>
      </a:lt2>
      <a:accent1>
        <a:srgbClr val="FBC01E"/>
      </a:accent1>
      <a:accent2>
        <a:srgbClr val="EFE1A2"/>
      </a:accent2>
      <a:accent3>
        <a:srgbClr val="FA8716"/>
      </a:accent3>
      <a:accent4>
        <a:srgbClr val="BE0204"/>
      </a:accent4>
      <a:accent5>
        <a:srgbClr val="640F10"/>
      </a:accent5>
      <a:accent6>
        <a:srgbClr val="7E13E3"/>
      </a:accent6>
      <a:hlink>
        <a:srgbClr val="D2D200"/>
      </a:hlink>
      <a:folHlink>
        <a:srgbClr val="D0B9F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11077</TotalTime>
  <Words>3969</Words>
  <Application>Microsoft Macintosh PowerPoint</Application>
  <PresentationFormat>On-screen Show (4:3)</PresentationFormat>
  <Paragraphs>469</Paragraphs>
  <Slides>65</Slides>
  <Notes>3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65</vt:i4>
      </vt:variant>
    </vt:vector>
  </HeadingPairs>
  <TitlesOfParts>
    <vt:vector size="68" baseType="lpstr">
      <vt:lpstr>Office Theme</vt:lpstr>
      <vt:lpstr>Grafico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 scoperta: prima osservazione diretta di Onde Gravitazionali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Albert Einstein: Fisica e Filosofia</vt:lpstr>
    </vt:vector>
  </TitlesOfParts>
  <Company>Università di Napoli "Federico II"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Nascita e sviluppo della Relatività Generale</dc:title>
  <dc:creator>Mariafelicia De Laurentis</dc:creator>
  <cp:lastModifiedBy>Salvatore Capozziello</cp:lastModifiedBy>
  <cp:revision>309</cp:revision>
  <dcterms:created xsi:type="dcterms:W3CDTF">2015-03-12T11:07:21Z</dcterms:created>
  <dcterms:modified xsi:type="dcterms:W3CDTF">2016-06-04T15:55:42Z</dcterms:modified>
</cp:coreProperties>
</file>