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325" r:id="rId2"/>
    <p:sldId id="259" r:id="rId3"/>
    <p:sldId id="338" r:id="rId4"/>
    <p:sldId id="391" r:id="rId5"/>
    <p:sldId id="401" r:id="rId6"/>
    <p:sldId id="438" r:id="rId7"/>
    <p:sldId id="389" r:id="rId8"/>
    <p:sldId id="408" r:id="rId9"/>
    <p:sldId id="402" r:id="rId10"/>
    <p:sldId id="388" r:id="rId11"/>
    <p:sldId id="390" r:id="rId12"/>
    <p:sldId id="392" r:id="rId13"/>
    <p:sldId id="393" r:id="rId14"/>
    <p:sldId id="394" r:id="rId15"/>
    <p:sldId id="395" r:id="rId16"/>
    <p:sldId id="396" r:id="rId17"/>
    <p:sldId id="397" r:id="rId18"/>
    <p:sldId id="439" r:id="rId19"/>
    <p:sldId id="437" r:id="rId20"/>
    <p:sldId id="434" r:id="rId21"/>
    <p:sldId id="398" r:id="rId22"/>
    <p:sldId id="435" r:id="rId23"/>
    <p:sldId id="409" r:id="rId24"/>
    <p:sldId id="436" r:id="rId25"/>
    <p:sldId id="400" r:id="rId26"/>
    <p:sldId id="403" r:id="rId27"/>
    <p:sldId id="410" r:id="rId28"/>
    <p:sldId id="405" r:id="rId29"/>
    <p:sldId id="406" r:id="rId30"/>
    <p:sldId id="407" r:id="rId31"/>
    <p:sldId id="441" r:id="rId32"/>
    <p:sldId id="421" r:id="rId33"/>
    <p:sldId id="440" r:id="rId34"/>
    <p:sldId id="427" r:id="rId35"/>
    <p:sldId id="426" r:id="rId36"/>
    <p:sldId id="428" r:id="rId37"/>
    <p:sldId id="429" r:id="rId38"/>
    <p:sldId id="433" r:id="rId39"/>
    <p:sldId id="430" r:id="rId40"/>
    <p:sldId id="431" r:id="rId41"/>
    <p:sldId id="404" r:id="rId42"/>
    <p:sldId id="411" r:id="rId43"/>
    <p:sldId id="424" r:id="rId44"/>
    <p:sldId id="422" r:id="rId45"/>
    <p:sldId id="413" r:id="rId46"/>
    <p:sldId id="425" r:id="rId47"/>
    <p:sldId id="414" r:id="rId48"/>
    <p:sldId id="416" r:id="rId49"/>
    <p:sldId id="420" r:id="rId50"/>
    <p:sldId id="417" r:id="rId51"/>
    <p:sldId id="418" r:id="rId52"/>
    <p:sldId id="41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1" autoAdjust="0"/>
    <p:restoredTop sz="94660"/>
  </p:normalViewPr>
  <p:slideViewPr>
    <p:cSldViewPr>
      <p:cViewPr varScale="1">
        <p:scale>
          <a:sx n="89" d="100"/>
          <a:sy n="89" d="100"/>
        </p:scale>
        <p:origin x="90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AA90D-F99B-461C-BE1D-08DB189E21B1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7BC2B-59A4-442F-A416-077425A5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5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6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Il </a:t>
            </a:r>
            <a:r>
              <a:rPr lang="en-GB" dirty="0" err="1" smtClean="0"/>
              <a:t>lavorospecifico</a:t>
            </a:r>
            <a:r>
              <a:rPr lang="en-GB" dirty="0" smtClean="0"/>
              <a:t> </a:t>
            </a:r>
            <a:r>
              <a:rPr lang="en-GB" dirty="0" err="1" smtClean="0"/>
              <a:t>e</a:t>
            </a:r>
            <a:r>
              <a:rPr lang="en-GB" dirty="0" smtClean="0"/>
              <a:t>’ </a:t>
            </a:r>
            <a:r>
              <a:rPr lang="en-GB" dirty="0" err="1" smtClean="0"/>
              <a:t>sulla</a:t>
            </a:r>
            <a:r>
              <a:rPr lang="en-GB" dirty="0" smtClean="0"/>
              <a:t> </a:t>
            </a:r>
            <a:r>
              <a:rPr lang="en-GB" dirty="0" err="1" smtClean="0"/>
              <a:t>stima</a:t>
            </a:r>
            <a:r>
              <a:rPr lang="en-GB" dirty="0" smtClean="0"/>
              <a:t> ,</a:t>
            </a:r>
            <a:r>
              <a:rPr lang="en-GB" dirty="0" err="1" smtClean="0"/>
              <a:t>identificazione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pezzi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segnale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80F5-2E36-DC40-87DA-0DBB8A196395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76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Times New Roman"/>
                <a:cs typeface="Times New Roman"/>
              </a:rPr>
              <a:t>-hierarchical procedure-&gt; coherent integration time in which a candidate event (parameter space point) is statistically significant.   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further follow-up of candidate in order to establish is it is a signal or noise   </a:t>
            </a:r>
            <a:br>
              <a:rPr lang="en-GB" dirty="0" smtClean="0">
                <a:latin typeface="Times New Roman"/>
                <a:cs typeface="Times New Roman"/>
              </a:rPr>
            </a:br>
            <a:r>
              <a:rPr lang="en-GB" dirty="0" smtClean="0">
                <a:latin typeface="Times New Roman"/>
                <a:cs typeface="Times New Roman"/>
              </a:rPr>
              <a:t> fluctuations.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80F5-2E36-DC40-87DA-0DBB8A196395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0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9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8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9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BC2B-59A4-442F-A416-077425A531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8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Frequenza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isco</a:t>
            </a:r>
            <a:r>
              <a:rPr lang="en-GB" dirty="0" smtClean="0"/>
              <a:t>, </a:t>
            </a:r>
            <a:r>
              <a:rPr lang="en-GB" dirty="0" err="1" smtClean="0"/>
              <a:t>e</a:t>
            </a:r>
            <a:r>
              <a:rPr lang="en-GB" dirty="0" smtClean="0"/>
              <a:t> </a:t>
            </a:r>
            <a:r>
              <a:rPr lang="en-GB" dirty="0" err="1" smtClean="0"/>
              <a:t>dall’analisi</a:t>
            </a:r>
            <a:r>
              <a:rPr lang="en-GB" dirty="0" smtClean="0"/>
              <a:t> dell </a:t>
            </a:r>
            <a:r>
              <a:rPr lang="en-GB" dirty="0" err="1" smtClean="0"/>
              <a:t>inspiral</a:t>
            </a:r>
            <a:r>
              <a:rPr lang="en-GB" dirty="0" smtClean="0"/>
              <a:t> </a:t>
            </a:r>
            <a:r>
              <a:rPr lang="en-GB" dirty="0" err="1" smtClean="0"/>
              <a:t>abbiamo</a:t>
            </a:r>
            <a:r>
              <a:rPr lang="en-GB" dirty="0" smtClean="0"/>
              <a:t> </a:t>
            </a:r>
            <a:r>
              <a:rPr lang="en-GB" dirty="0" err="1" smtClean="0"/>
              <a:t>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ocmponenti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delle</a:t>
            </a:r>
            <a:r>
              <a:rPr lang="en-GB" baseline="0" dirty="0" smtClean="0"/>
              <a:t> masse</a:t>
            </a:r>
          </a:p>
          <a:p>
            <a:r>
              <a:rPr lang="en-GB" baseline="0" dirty="0" smtClean="0"/>
              <a:t>M</a:t>
            </a:r>
          </a:p>
          <a:p>
            <a:endParaRPr lang="en-GB" dirty="0" smtClean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Studio </a:t>
            </a:r>
            <a:r>
              <a:rPr lang="en-GB" dirty="0" err="1" smtClean="0">
                <a:latin typeface="Times New Roman"/>
                <a:cs typeface="Times New Roman"/>
              </a:rPr>
              <a:t>dlela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dirty="0" err="1" smtClean="0">
                <a:latin typeface="Times New Roman"/>
                <a:cs typeface="Times New Roman"/>
              </a:rPr>
              <a:t>rho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dirty="0" err="1" smtClean="0">
                <a:latin typeface="Times New Roman"/>
                <a:cs typeface="Times New Roman"/>
              </a:rPr>
              <a:t>dopo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dirty="0" err="1" smtClean="0">
                <a:latin typeface="Times New Roman"/>
                <a:cs typeface="Times New Roman"/>
              </a:rPr>
              <a:t>il</a:t>
            </a:r>
            <a:r>
              <a:rPr lang="en-GB" dirty="0" smtClean="0">
                <a:latin typeface="Times New Roman"/>
                <a:cs typeface="Times New Roman"/>
              </a:rPr>
              <a:t> merge (alto SNR)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Merger spectrum (FFT)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80F5-2E36-DC40-87DA-0DBB8A196395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6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3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7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0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F99B-975D-47F0-9EC2-7881593D7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5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d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104.pd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102.pdf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8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3" y="508763"/>
            <a:ext cx="9297206" cy="496389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04801" y="4653136"/>
            <a:ext cx="8480974" cy="8195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</a:rPr>
              <a:t>Workshop  </a:t>
            </a:r>
            <a:r>
              <a:rPr lang="it-IT" sz="2200" i="1" dirty="0" smtClean="0">
                <a:solidFill>
                  <a:schemeClr val="bg1"/>
                </a:solidFill>
              </a:rPr>
              <a:t>Flag meeting The Quantum and Gravity , </a:t>
            </a:r>
            <a:r>
              <a:rPr lang="it-IT" sz="2200" dirty="0" smtClean="0">
                <a:solidFill>
                  <a:schemeClr val="bg1"/>
                </a:solidFill>
              </a:rPr>
              <a:t>Povo, June 6, 2016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971600" y="2666133"/>
            <a:ext cx="7988424" cy="1842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solidFill>
                  <a:schemeClr val="bg1"/>
                </a:solidFill>
              </a:rPr>
              <a:t>Giovanni Andrea Prodi</a:t>
            </a:r>
          </a:p>
          <a:p>
            <a:r>
              <a:rPr lang="it-IT" sz="2400" i="1" dirty="0" smtClean="0">
                <a:solidFill>
                  <a:schemeClr val="bg1"/>
                </a:solidFill>
              </a:rPr>
              <a:t>Virgo Group at Padova-Trento,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LIGO 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dirty="0" smtClean="0">
                <a:solidFill>
                  <a:schemeClr val="bg1"/>
                </a:solidFill>
              </a:rPr>
              <a:t>cientific Collaboration and Virgo Collaboration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" y="980728"/>
            <a:ext cx="8807624" cy="1698744"/>
          </a:xfrm>
          <a:noFill/>
          <a:effectLst/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Overview of observations </a:t>
            </a:r>
            <a:r>
              <a:rPr lang="en-US" sz="4000" b="1" dirty="0" smtClean="0">
                <a:solidFill>
                  <a:schemeClr val="bg1"/>
                </a:solidFill>
              </a:rPr>
              <a:t>of Gravitational Waves by LIGO and Virgo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35278" y="5690469"/>
            <a:ext cx="8073445" cy="1167531"/>
            <a:chOff x="530382" y="5688966"/>
            <a:chExt cx="8073445" cy="116753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82" y="5688966"/>
              <a:ext cx="1089310" cy="10800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62867"/>
            <a:stretch/>
          </p:blipFill>
          <p:spPr>
            <a:xfrm>
              <a:off x="2645883" y="5776497"/>
              <a:ext cx="1116000" cy="1080000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628" y="5688966"/>
              <a:ext cx="1094199" cy="1080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6667500" cy="8572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8" y="174508"/>
            <a:ext cx="3195457" cy="8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11520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Spectral sensitivity of Advanced LIGO detectors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013176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Wingdings" panose="05000000000000000000" pitchFamily="2" charset="2"/>
              <a:buChar char="q"/>
            </a:pPr>
            <a:r>
              <a:rPr lang="it-IT" sz="2000" dirty="0" smtClean="0"/>
              <a:t>observations </a:t>
            </a:r>
            <a:r>
              <a:rPr lang="it-IT" sz="2000" dirty="0">
                <a:solidFill>
                  <a:srgbClr val="FF0000"/>
                </a:solidFill>
              </a:rPr>
              <a:t>2015 </a:t>
            </a:r>
            <a:r>
              <a:rPr lang="it-IT" sz="2000" dirty="0"/>
              <a:t>vs </a:t>
            </a:r>
            <a:r>
              <a:rPr lang="it-IT" sz="2000" dirty="0" smtClean="0">
                <a:solidFill>
                  <a:srgbClr val="00B050"/>
                </a:solidFill>
              </a:rPr>
              <a:t>2010: </a:t>
            </a:r>
          </a:p>
          <a:p>
            <a:pPr marL="0" lvl="2"/>
            <a:r>
              <a:rPr lang="it-IT" sz="2000" b="1" dirty="0" smtClean="0"/>
              <a:t>averaged</a:t>
            </a:r>
            <a:r>
              <a:rPr lang="it-IT" sz="2000" dirty="0" smtClean="0"/>
              <a:t> </a:t>
            </a:r>
            <a:r>
              <a:rPr lang="it-IT" sz="2000" b="1" dirty="0" smtClean="0"/>
              <a:t>observable volume </a:t>
            </a:r>
            <a:r>
              <a:rPr lang="it-IT" sz="2000" dirty="0"/>
              <a:t>of </a:t>
            </a:r>
            <a:r>
              <a:rPr lang="it-IT" sz="2000" dirty="0" smtClean="0"/>
              <a:t>Universe :  </a:t>
            </a:r>
            <a:r>
              <a:rPr lang="it-IT" sz="2000" b="1" dirty="0" smtClean="0">
                <a:sym typeface="Symbol" panose="05050102010706020507" pitchFamily="18" charset="2"/>
              </a:rPr>
              <a:t>100x </a:t>
            </a:r>
            <a:r>
              <a:rPr lang="it-IT" sz="2000" dirty="0" smtClean="0">
                <a:sym typeface="Symbol" panose="05050102010706020507" pitchFamily="18" charset="2"/>
              </a:rPr>
              <a:t>gain</a:t>
            </a:r>
            <a:r>
              <a:rPr lang="it-IT" sz="2000" b="1" dirty="0" smtClean="0">
                <a:sym typeface="Symbol" panose="05050102010706020507" pitchFamily="18" charset="2"/>
              </a:rPr>
              <a:t> </a:t>
            </a:r>
            <a:r>
              <a:rPr lang="it-IT" sz="2000" dirty="0" smtClean="0"/>
              <a:t>for </a:t>
            </a:r>
            <a:r>
              <a:rPr lang="it-IT" sz="2000" b="1" dirty="0" smtClean="0"/>
              <a:t>BBH</a:t>
            </a:r>
            <a:r>
              <a:rPr lang="it-IT" sz="2000" dirty="0" smtClean="0"/>
              <a:t> like GW150914</a:t>
            </a:r>
          </a:p>
          <a:p>
            <a:pPr marL="0" lvl="2"/>
            <a:r>
              <a:rPr lang="it-IT" sz="2000" dirty="0" smtClean="0">
                <a:sym typeface="Symbol" panose="05050102010706020507" pitchFamily="18" charset="2"/>
              </a:rPr>
              <a:t>				        	</a:t>
            </a:r>
            <a:r>
              <a:rPr lang="it-IT" sz="2000" b="1" dirty="0" smtClean="0">
                <a:sym typeface="Symbol" panose="05050102010706020507" pitchFamily="18" charset="2"/>
              </a:rPr>
              <a:t>30x </a:t>
            </a:r>
            <a:r>
              <a:rPr lang="it-IT" sz="2000" dirty="0" smtClean="0">
                <a:sym typeface="Symbol" panose="05050102010706020507" pitchFamily="18" charset="2"/>
              </a:rPr>
              <a:t>gain</a:t>
            </a:r>
            <a:r>
              <a:rPr lang="it-IT" sz="2000" b="1" dirty="0" smtClean="0">
                <a:sym typeface="Symbol" panose="05050102010706020507" pitchFamily="18" charset="2"/>
              </a:rPr>
              <a:t> </a:t>
            </a:r>
            <a:r>
              <a:rPr lang="it-IT" sz="2000" dirty="0" smtClean="0"/>
              <a:t>for </a:t>
            </a:r>
            <a:r>
              <a:rPr lang="it-IT" sz="2000" b="1" dirty="0" smtClean="0"/>
              <a:t>BNS</a:t>
            </a:r>
            <a:r>
              <a:rPr lang="it-IT" sz="2000" dirty="0" smtClean="0"/>
              <a:t> coalescence events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75457"/>
            <a:ext cx="6419613" cy="40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2" y="2924944"/>
            <a:ext cx="1728192" cy="1519793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4248" y="1412776"/>
            <a:ext cx="233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--LIGO S6 </a:t>
            </a:r>
            <a:r>
              <a:rPr lang="it-IT" sz="2000" dirty="0">
                <a:solidFill>
                  <a:srgbClr val="00B050"/>
                </a:solidFill>
              </a:rPr>
              <a:t>run (2010</a:t>
            </a:r>
            <a:r>
              <a:rPr lang="it-IT" sz="2000" dirty="0" smtClean="0">
                <a:solidFill>
                  <a:srgbClr val="00B050"/>
                </a:solidFill>
              </a:rPr>
              <a:t>)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--Advanced LIGO O1</a:t>
            </a:r>
          </a:p>
          <a:p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run </a:t>
            </a:r>
            <a:r>
              <a:rPr lang="it-IT" sz="2000" dirty="0">
                <a:solidFill>
                  <a:srgbClr val="FF0000"/>
                </a:solidFill>
              </a:rPr>
              <a:t>(2015) </a:t>
            </a:r>
            <a:endParaRPr lang="it-IT" sz="2000" dirty="0" smtClean="0">
              <a:solidFill>
                <a:srgbClr val="FF0000"/>
              </a:solidFill>
            </a:endParaRPr>
          </a:p>
          <a:p>
            <a:pPr algn="ctr"/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0070C0"/>
                </a:solidFill>
              </a:rPr>
              <a:t>--Advanced LIGO</a:t>
            </a:r>
          </a:p>
          <a:p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smtClean="0">
                <a:solidFill>
                  <a:srgbClr val="0070C0"/>
                </a:solidFill>
              </a:rPr>
              <a:t>  design goal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2229373" y="3941682"/>
            <a:ext cx="212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>
                <a:solidFill>
                  <a:srgbClr val="00B0F0"/>
                </a:solidFill>
              </a:rPr>
              <a:t>measured frequency range of GW150914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46125"/>
            <a:ext cx="2895600" cy="365125"/>
          </a:xfrm>
        </p:spPr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187624" y="4013690"/>
            <a:ext cx="539496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--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it-IT" sz="2000" dirty="0" smtClean="0">
                  <a:solidFill>
                    <a:srgbClr val="0070C0"/>
                  </a:solidFill>
                </a:endParaRP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displacement noise</a:t>
                </a:r>
              </a:p>
              <a:p>
                <a:r>
                  <a:rPr lang="it-IT" sz="2000" dirty="0" smtClean="0">
                    <a:solidFill>
                      <a:srgbClr val="7030A0"/>
                    </a:solidFill>
                  </a:rPr>
                  <a:t>(single arm)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752" y="3772187"/>
                <a:ext cx="2339752" cy="1044710"/>
              </a:xfrm>
              <a:prstGeom prst="rect">
                <a:avLst/>
              </a:prstGeom>
              <a:blipFill rotWithShape="0">
                <a:blip r:embed="rId4"/>
                <a:stretch>
                  <a:fillRect l="-2604" t="-585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07504" y="5981218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Wingdings" panose="05000000000000000000" pitchFamily="2" charset="2"/>
              <a:buChar char="q"/>
            </a:pPr>
            <a:r>
              <a:rPr lang="it-IT" sz="2000" b="1" dirty="0" smtClean="0"/>
              <a:t>first 16days of 2015 joint observation </a:t>
            </a:r>
            <a:r>
              <a:rPr lang="it-IT" sz="2000" dirty="0" smtClean="0"/>
              <a:t>exceed detection potential of all previous observations</a:t>
            </a:r>
            <a:r>
              <a:rPr lang="it-IT" sz="2000" b="1" dirty="0" smtClean="0"/>
              <a:t> 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9808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11"/>
          <p:cNvGrpSpPr/>
          <p:nvPr/>
        </p:nvGrpSpPr>
        <p:grpSpPr>
          <a:xfrm>
            <a:off x="6084168" y="4677827"/>
            <a:ext cx="3168352" cy="1919525"/>
            <a:chOff x="2483768" y="4139788"/>
            <a:chExt cx="3967206" cy="2313548"/>
          </a:xfrm>
        </p:grpSpPr>
        <p:pic>
          <p:nvPicPr>
            <p:cNvPr id="27" name="Immagin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4326069"/>
              <a:ext cx="3895198" cy="2127267"/>
            </a:xfrm>
            <a:prstGeom prst="rect">
              <a:avLst/>
            </a:prstGeom>
          </p:spPr>
        </p:pic>
        <p:sp>
          <p:nvSpPr>
            <p:cNvPr id="28" name="CasellaDiTesto 39"/>
            <p:cNvSpPr txBox="1"/>
            <p:nvPr/>
          </p:nvSpPr>
          <p:spPr>
            <a:xfrm>
              <a:off x="2483768" y="4139788"/>
              <a:ext cx="3805393" cy="44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sky localization map</a:t>
              </a:r>
              <a:endParaRPr lang="it-IT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en-US" sz="3200" dirty="0" smtClean="0"/>
              <a:t>chronology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980728"/>
            <a:ext cx="7776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Last days of LIGO Engineering Run before planned Science Run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635" y="3301757"/>
            <a:ext cx="18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Delay time 7 </a:t>
            </a:r>
            <a:r>
              <a:rPr lang="it-IT" dirty="0" err="1" smtClean="0">
                <a:solidFill>
                  <a:srgbClr val="0070C0"/>
                </a:solidFill>
              </a:rPr>
              <a:t>ms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4941168"/>
            <a:ext cx="770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+ 17 minutes: 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first sky map (cWB), 600 deg</a:t>
            </a:r>
            <a:r>
              <a:rPr lang="it-IT" sz="2000" baseline="30000" dirty="0" smtClean="0">
                <a:solidFill>
                  <a:prstClr val="black"/>
                </a:solidFill>
              </a:rPr>
              <a:t>2  </a:t>
            </a:r>
            <a:r>
              <a:rPr lang="it-IT" sz="2000" dirty="0" smtClean="0">
                <a:solidFill>
                  <a:prstClr val="black"/>
                </a:solidFill>
              </a:rPr>
              <a:t>@ 90% c.l.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560143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+ 4 hours </a:t>
            </a:r>
            <a:r>
              <a:rPr lang="it-IT" sz="2000" dirty="0">
                <a:solidFill>
                  <a:prstClr val="black"/>
                </a:solidFill>
              </a:rPr>
              <a:t>/</a:t>
            </a:r>
            <a:r>
              <a:rPr lang="it-IT" sz="2000" dirty="0" smtClean="0">
                <a:solidFill>
                  <a:prstClr val="black"/>
                </a:solidFill>
              </a:rPr>
              <a:t> next days: 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confirmations by other data analysis pipelines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96126" y="1539820"/>
            <a:ext cx="4036114" cy="2923357"/>
            <a:chOff x="2696126" y="2027103"/>
            <a:chExt cx="4036114" cy="2923357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126" y="2027103"/>
              <a:ext cx="4036114" cy="2923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699792" y="4077072"/>
              <a:ext cx="435714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60" y="2248644"/>
            <a:ext cx="2931040" cy="21062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3192"/>
            <a:ext cx="2925992" cy="21025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7" y="3660423"/>
            <a:ext cx="712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Sept. 14, 2015 UTC: 09:50:45  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005064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+ 3 minutes: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rapid alert from our low latency detection pipeline (coherent Wave Burst:  Florida, Hannover, Padova-Trento)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en-US" sz="3200" dirty="0" smtClean="0"/>
              <a:t>observation run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980728"/>
            <a:ext cx="81369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prompt switch from Engineering Run to Science Mode Operation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priority to stable operation of LIGO detectors</a:t>
            </a:r>
          </a:p>
          <a:p>
            <a:pPr lvl="1"/>
            <a:r>
              <a:rPr lang="it-IT" sz="2000" dirty="0" smtClean="0">
                <a:solidFill>
                  <a:prstClr val="black"/>
                </a:solidFill>
              </a:rPr>
              <a:t>start of cross checks: </a:t>
            </a:r>
            <a:r>
              <a:rPr lang="it-IT" sz="2000" i="1" dirty="0" smtClean="0">
                <a:solidFill>
                  <a:prstClr val="black"/>
                </a:solidFill>
              </a:rPr>
              <a:t>detection check-list</a:t>
            </a:r>
            <a:endParaRPr lang="it-IT" sz="2000" dirty="0" smtClean="0">
              <a:solidFill>
                <a:prstClr val="black"/>
              </a:solidFill>
            </a:endParaRPr>
          </a:p>
          <a:p>
            <a:pPr lvl="1"/>
            <a:endParaRPr lang="it-IT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next calendar day:</a:t>
            </a:r>
          </a:p>
          <a:p>
            <a:pPr lvl="1"/>
            <a:r>
              <a:rPr lang="it-IT" sz="2000" b="1" dirty="0">
                <a:solidFill>
                  <a:prstClr val="black"/>
                </a:solidFill>
              </a:rPr>
              <a:t>alert sent via GCN circular to 62 </a:t>
            </a:r>
            <a:r>
              <a:rPr lang="it-IT" sz="2000" b="1" dirty="0" smtClean="0">
                <a:solidFill>
                  <a:prstClr val="black"/>
                </a:solidFill>
              </a:rPr>
              <a:t>partner astronomers </a:t>
            </a:r>
            <a:r>
              <a:rPr lang="it-IT" sz="2000" dirty="0" smtClean="0">
                <a:solidFill>
                  <a:prstClr val="black"/>
                </a:solidFill>
              </a:rPr>
              <a:t>(</a:t>
            </a:r>
            <a:r>
              <a:rPr lang="it-IT" sz="2000" dirty="0">
                <a:solidFill>
                  <a:prstClr val="black"/>
                </a:solidFill>
              </a:rPr>
              <a:t>including INAF</a:t>
            </a:r>
            <a:r>
              <a:rPr lang="it-IT" sz="2000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it-IT" sz="2000" i="1" dirty="0" smtClean="0">
                <a:solidFill>
                  <a:prstClr val="black"/>
                </a:solidFill>
              </a:rPr>
              <a:t>target latency in science mode would have been &lt; 1 hour</a:t>
            </a:r>
            <a:endParaRPr lang="it-IT" sz="2000" i="1" dirty="0">
              <a:solidFill>
                <a:prstClr val="black"/>
              </a:solidFill>
            </a:endParaRPr>
          </a:p>
          <a:p>
            <a:pPr lvl="1"/>
            <a:endParaRPr lang="it-IT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week timescale: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dirty="0" smtClean="0">
                <a:solidFill>
                  <a:prstClr val="black"/>
                </a:solidFill>
              </a:rPr>
              <a:t>tarted </a:t>
            </a:r>
            <a:r>
              <a:rPr lang="en-US" sz="2000" b="1" dirty="0" smtClean="0">
                <a:solidFill>
                  <a:prstClr val="black"/>
                </a:solidFill>
              </a:rPr>
              <a:t>internal LIGO-Virgo procedure for validation of </a:t>
            </a:r>
            <a:r>
              <a:rPr lang="en-US" sz="2000" b="1" dirty="0">
                <a:solidFill>
                  <a:prstClr val="black"/>
                </a:solidFill>
              </a:rPr>
              <a:t>GW </a:t>
            </a:r>
            <a:r>
              <a:rPr lang="en-US" sz="2000" b="1" dirty="0" smtClean="0">
                <a:solidFill>
                  <a:prstClr val="black"/>
                </a:solidFill>
              </a:rPr>
              <a:t>detection</a:t>
            </a: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end to end detection validation was previously tested in 2010 (blind injection challenge)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endParaRPr lang="en-US" sz="2000" i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decision to </a:t>
            </a:r>
            <a:r>
              <a:rPr lang="en-US" sz="2000" b="1" dirty="0" smtClean="0">
                <a:solidFill>
                  <a:prstClr val="black"/>
                </a:solidFill>
              </a:rPr>
              <a:t>continue observing in stable detector configuration </a:t>
            </a:r>
            <a:r>
              <a:rPr lang="en-US" sz="2000" dirty="0" smtClean="0">
                <a:solidFill>
                  <a:prstClr val="black"/>
                </a:solidFill>
              </a:rPr>
              <a:t>until </a:t>
            </a:r>
            <a:r>
              <a:rPr lang="en-US" sz="2000" b="1" dirty="0" smtClean="0">
                <a:solidFill>
                  <a:prstClr val="black"/>
                </a:solidFill>
              </a:rPr>
              <a:t>LIGO detectors integrate at least 15 days of joint observation time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		Sept. 12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 – Oct. 20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Resulting joint observation time </a:t>
            </a:r>
            <a:r>
              <a:rPr lang="en-US" sz="2000" b="1" dirty="0" smtClean="0">
                <a:solidFill>
                  <a:prstClr val="black"/>
                </a:solidFill>
              </a:rPr>
              <a:t>17 days</a:t>
            </a:r>
            <a:r>
              <a:rPr lang="en-US" sz="2000" dirty="0" smtClean="0">
                <a:solidFill>
                  <a:prstClr val="black"/>
                </a:solidFill>
              </a:rPr>
              <a:t>	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Duty cycle: </a:t>
            </a:r>
            <a:r>
              <a:rPr lang="it-IT" sz="2000" dirty="0"/>
              <a:t>H1 70%, L1 55</a:t>
            </a:r>
            <a:r>
              <a:rPr lang="it-IT" sz="2000" dirty="0" smtClean="0"/>
              <a:t>%,  </a:t>
            </a:r>
            <a:r>
              <a:rPr lang="en-US" sz="2000" b="1" dirty="0" smtClean="0"/>
              <a:t>joint time 50% </a:t>
            </a:r>
            <a:endParaRPr lang="en-US" sz="2000" b="1" dirty="0"/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endParaRPr lang="en-US" sz="3200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14" y="908720"/>
            <a:ext cx="6872172" cy="5688632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6228184" y="64440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 </a:t>
            </a:r>
            <a:r>
              <a:rPr lang="en-US" b="1" dirty="0"/>
              <a:t>116</a:t>
            </a:r>
            <a:r>
              <a:rPr lang="en-US" dirty="0"/>
              <a:t>, 061102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9512" y="1397264"/>
                <a:ext cx="1080120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𝟏𝟖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97264"/>
                <a:ext cx="1080120" cy="3755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719572" y="1735976"/>
            <a:ext cx="5400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 err="1" smtClean="0"/>
              <a:t>confidence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level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8029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ruled out environmental influences and non-Gaussian instrument noise </a:t>
            </a:r>
            <a:r>
              <a:rPr lang="en-US" sz="2000" dirty="0"/>
              <a:t>at either LIGO detector </a:t>
            </a:r>
            <a:r>
              <a:rPr lang="en-US" sz="2000" dirty="0" smtClean="0"/>
              <a:t>for </a:t>
            </a:r>
            <a:r>
              <a:rPr lang="en-US" sz="2000" dirty="0"/>
              <a:t>GW150914  [</a:t>
            </a:r>
            <a:r>
              <a:rPr lang="en-US" sz="2000" i="1" dirty="0" err="1"/>
              <a:t>arXiv</a:t>
            </a:r>
            <a:r>
              <a:rPr lang="en-US" sz="2000" i="1" dirty="0"/>
              <a:t>: </a:t>
            </a:r>
            <a:r>
              <a:rPr lang="en-US" sz="2000" i="1" dirty="0" smtClean="0"/>
              <a:t>1602.03844, </a:t>
            </a:r>
            <a:r>
              <a:rPr lang="en-US" sz="2000" dirty="0" smtClean="0"/>
              <a:t>CQG</a:t>
            </a:r>
            <a:r>
              <a:rPr lang="en-US" sz="2000" i="1" dirty="0" smtClean="0"/>
              <a:t> in press</a:t>
            </a:r>
            <a:r>
              <a:rPr lang="en-US" sz="2000" dirty="0" smtClean="0"/>
              <a:t>]</a:t>
            </a:r>
            <a:endParaRPr lang="en-US" sz="20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948770"/>
            <a:ext cx="820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two independent data analysis methods </a:t>
            </a:r>
            <a:r>
              <a:rPr lang="en-US" sz="2000" dirty="0" smtClean="0"/>
              <a:t>used to estimate the confidence:</a:t>
            </a:r>
            <a:endParaRPr lang="en-US" sz="2000" dirty="0">
              <a:effectLst/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57200" y="4670636"/>
            <a:ext cx="829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Estimated </a:t>
            </a:r>
            <a:r>
              <a:rPr lang="it-IT" sz="2400" b="1" dirty="0" smtClean="0">
                <a:solidFill>
                  <a:srgbClr val="0070C0"/>
                </a:solidFill>
              </a:rPr>
              <a:t>False Alarm Rate </a:t>
            </a:r>
            <a:r>
              <a:rPr lang="it-IT" sz="2400" dirty="0" smtClean="0"/>
              <a:t>of GW150914: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/ 22500 </a:t>
            </a:r>
            <a:r>
              <a:rPr lang="it-IT" sz="2400" b="1" dirty="0">
                <a:solidFill>
                  <a:srgbClr val="0070C0"/>
                </a:solidFill>
              </a:rPr>
              <a:t>years </a:t>
            </a:r>
            <a:r>
              <a:rPr lang="it-IT" sz="2400" dirty="0"/>
              <a:t>in wider </a:t>
            </a:r>
            <a:r>
              <a:rPr lang="it-IT" sz="2400" dirty="0" smtClean="0"/>
              <a:t>context of </a:t>
            </a:r>
            <a:r>
              <a:rPr lang="it-IT" sz="2400" dirty="0"/>
              <a:t>g</a:t>
            </a:r>
            <a:r>
              <a:rPr lang="it-IT" sz="2400" dirty="0" smtClean="0"/>
              <a:t>eneric </a:t>
            </a:r>
            <a:r>
              <a:rPr lang="it-IT" sz="2400" dirty="0"/>
              <a:t>transient </a:t>
            </a:r>
            <a:r>
              <a:rPr lang="it-IT" sz="2400" dirty="0" smtClean="0"/>
              <a:t>signals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70C0"/>
                </a:solidFill>
              </a:rPr>
              <a:t>&lt; 1 </a:t>
            </a:r>
            <a:r>
              <a:rPr lang="it-IT" sz="2400" b="1" dirty="0">
                <a:solidFill>
                  <a:srgbClr val="0070C0"/>
                </a:solidFill>
              </a:rPr>
              <a:t>/ 203000 </a:t>
            </a:r>
            <a:r>
              <a:rPr lang="it-IT" sz="2400" b="1" dirty="0" smtClean="0">
                <a:solidFill>
                  <a:srgbClr val="0070C0"/>
                </a:solidFill>
              </a:rPr>
              <a:t>years </a:t>
            </a:r>
            <a:r>
              <a:rPr lang="it-IT" sz="2400" dirty="0" smtClean="0">
                <a:solidFill>
                  <a:prstClr val="black"/>
                </a:solidFill>
              </a:rPr>
              <a:t>within compact binary coalescence signals</a:t>
            </a:r>
            <a:endParaRPr lang="it-IT" sz="2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357" y="2453585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of general waveforms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coherent responses in distant detectors using minimal assumptions,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the more general discovery tools</a:t>
            </a:r>
          </a:p>
          <a:p>
            <a:pPr lvl="2"/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70C0"/>
                </a:solidFill>
              </a:rPr>
              <a:t>Search for GW transients from compact binary coalescences</a:t>
            </a:r>
          </a:p>
          <a:p>
            <a:pPr lvl="2"/>
            <a:r>
              <a:rPr lang="en-US" sz="2000" dirty="0" smtClean="0">
                <a:solidFill>
                  <a:prstClr val="black"/>
                </a:solidFill>
              </a:rPr>
              <a:t>matched filtering methods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" y="2345374"/>
            <a:ext cx="5286434" cy="4179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7468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 smtClean="0"/>
              <a:t>confidence</a:t>
            </a:r>
            <a:r>
              <a:rPr lang="it-IT" sz="3200" dirty="0" smtClean="0"/>
              <a:t>, </a:t>
            </a:r>
            <a:r>
              <a:rPr lang="it-IT" sz="3200" b="1" dirty="0" smtClean="0"/>
              <a:t>general </a:t>
            </a:r>
            <a:r>
              <a:rPr lang="it-IT" sz="3200" b="1" dirty="0"/>
              <a:t>transient signals</a:t>
            </a:r>
            <a:endParaRPr lang="en-US" sz="3200" b="1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6" name="Gruppo 17"/>
          <p:cNvGrpSpPr/>
          <p:nvPr/>
        </p:nvGrpSpPr>
        <p:grpSpPr>
          <a:xfrm>
            <a:off x="4499992" y="1556792"/>
            <a:ext cx="4327399" cy="2839953"/>
            <a:chOff x="4133033" y="3314335"/>
            <a:chExt cx="4327399" cy="3015246"/>
          </a:xfrm>
        </p:grpSpPr>
        <p:grpSp>
          <p:nvGrpSpPr>
            <p:cNvPr id="17" name="Gruppo 4"/>
            <p:cNvGrpSpPr/>
            <p:nvPr/>
          </p:nvGrpSpPr>
          <p:grpSpPr>
            <a:xfrm>
              <a:off x="5508104" y="3314335"/>
              <a:ext cx="2952328" cy="3015246"/>
              <a:chOff x="5508104" y="2283240"/>
              <a:chExt cx="2952328" cy="3015246"/>
            </a:xfrm>
          </p:grpSpPr>
          <p:sp>
            <p:nvSpPr>
              <p:cNvPr id="21" name="Torta 8"/>
              <p:cNvSpPr/>
              <p:nvPr/>
            </p:nvSpPr>
            <p:spPr>
              <a:xfrm>
                <a:off x="5510827" y="2348880"/>
                <a:ext cx="2949605" cy="2949606"/>
              </a:xfrm>
              <a:prstGeom prst="pie">
                <a:avLst>
                  <a:gd name="adj1" fmla="val 5402660"/>
                  <a:gd name="adj2" fmla="val 13023674"/>
                </a:avLst>
              </a:prstGeom>
              <a:solidFill>
                <a:srgbClr val="0033CC">
                  <a:alpha val="60000"/>
                </a:srgbClr>
              </a:solidFill>
              <a:ln w="3175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orta 9"/>
              <p:cNvSpPr/>
              <p:nvPr/>
            </p:nvSpPr>
            <p:spPr>
              <a:xfrm>
                <a:off x="5508104" y="2344072"/>
                <a:ext cx="2949605" cy="2949606"/>
              </a:xfrm>
              <a:prstGeom prst="pie">
                <a:avLst>
                  <a:gd name="adj1" fmla="val 13035358"/>
                  <a:gd name="adj2" fmla="val 19142603"/>
                </a:avLst>
              </a:prstGeom>
              <a:solidFill>
                <a:srgbClr val="FFFF00">
                  <a:alpha val="60000"/>
                </a:srgbClr>
              </a:solidFill>
              <a:ln w="31750">
                <a:solidFill>
                  <a:srgbClr val="FF9900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orta 10"/>
              <p:cNvSpPr/>
              <p:nvPr/>
            </p:nvSpPr>
            <p:spPr>
              <a:xfrm>
                <a:off x="5508104" y="2348880"/>
                <a:ext cx="2949605" cy="2949606"/>
              </a:xfrm>
              <a:prstGeom prst="pie">
                <a:avLst>
                  <a:gd name="adj1" fmla="val 19099670"/>
                  <a:gd name="adj2" fmla="val 5398125"/>
                </a:avLst>
              </a:prstGeom>
              <a:solidFill>
                <a:srgbClr val="FF0000">
                  <a:alpha val="60000"/>
                </a:srgb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asellaDiTesto 11"/>
              <p:cNvSpPr txBox="1"/>
              <p:nvPr/>
            </p:nvSpPr>
            <p:spPr>
              <a:xfrm>
                <a:off x="7318273" y="3861048"/>
                <a:ext cx="797398" cy="766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C2</a:t>
                </a:r>
                <a:endParaRPr lang="en-US" sz="2400" b="1" dirty="0"/>
              </a:p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others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CasellaDiTesto 12"/>
              <p:cNvSpPr txBox="1"/>
              <p:nvPr/>
            </p:nvSpPr>
            <p:spPr>
              <a:xfrm>
                <a:off x="5691058" y="3478025"/>
                <a:ext cx="1329214" cy="124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C3</a:t>
                </a:r>
                <a:endParaRPr lang="en-US" sz="2400" b="1" dirty="0"/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requency increasing with time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CasellaDiTesto 13"/>
              <p:cNvSpPr txBox="1"/>
              <p:nvPr/>
            </p:nvSpPr>
            <p:spPr>
              <a:xfrm>
                <a:off x="6085338" y="2283240"/>
                <a:ext cx="1725280" cy="989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C1</a:t>
                </a:r>
              </a:p>
              <a:p>
                <a:pPr algn="ctr"/>
                <a:r>
                  <a:rPr lang="en-US" sz="1600" b="1" dirty="0" smtClean="0"/>
                  <a:t>inspired to known</a:t>
                </a:r>
              </a:p>
              <a:p>
                <a:pPr algn="ctr"/>
                <a:r>
                  <a:rPr lang="en-US" sz="1600" b="1" dirty="0" smtClean="0"/>
                  <a:t>noise </a:t>
                </a:r>
                <a:r>
                  <a:rPr lang="en-US" sz="1600" b="1" dirty="0"/>
                  <a:t>transients</a:t>
                </a:r>
                <a:endParaRPr lang="it-IT" sz="1600" b="1" dirty="0"/>
              </a:p>
            </p:txBody>
          </p:sp>
        </p:grpSp>
        <p:cxnSp>
          <p:nvCxnSpPr>
            <p:cNvPr id="19" name="Connettore 2 15"/>
            <p:cNvCxnSpPr/>
            <p:nvPr/>
          </p:nvCxnSpPr>
          <p:spPr>
            <a:xfrm flipV="1">
              <a:off x="4133033" y="4823416"/>
              <a:ext cx="1646490" cy="147257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20"/>
            <p:cNvSpPr/>
            <p:nvPr/>
          </p:nvSpPr>
          <p:spPr>
            <a:xfrm>
              <a:off x="5793700" y="4643296"/>
              <a:ext cx="135015" cy="145219"/>
            </a:xfrm>
            <a:prstGeom prst="rect">
              <a:avLst/>
            </a:prstGeom>
            <a:solidFill>
              <a:srgbClr val="FF99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CasellaDiTesto 7"/>
          <p:cNvSpPr txBox="1"/>
          <p:nvPr/>
        </p:nvSpPr>
        <p:spPr>
          <a:xfrm>
            <a:off x="225503" y="871552"/>
            <a:ext cx="80189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Coherent </a:t>
            </a:r>
            <a:r>
              <a:rPr lang="en-US" sz="2000" dirty="0" err="1">
                <a:solidFill>
                  <a:srgbClr val="FF0000"/>
                </a:solidFill>
              </a:rPr>
              <a:t>WaveBurst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pipeline has been the reference for generic transients: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Search parameter space divided into 3 classes </a:t>
            </a:r>
            <a:r>
              <a:rPr lang="en-US" dirty="0" smtClean="0"/>
              <a:t>of different signal morphologies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GW150914</a:t>
            </a:r>
            <a:r>
              <a:rPr lang="en-US" dirty="0" smtClean="0"/>
              <a:t> </a:t>
            </a:r>
            <a:r>
              <a:rPr lang="en-US" dirty="0"/>
              <a:t>is the strongest event of the </a:t>
            </a:r>
            <a:r>
              <a:rPr lang="en-US" dirty="0" smtClean="0"/>
              <a:t>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67400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years</a:t>
            </a:r>
            <a:r>
              <a:rPr lang="en-US" b="1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equivalent off-source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9052" y="4437112"/>
            <a:ext cx="3385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factor =3 </a:t>
            </a:r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transient noise events as strong as or stronger than GW150914 have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rate </a:t>
            </a:r>
            <a:r>
              <a:rPr lang="en-US" b="1" dirty="0">
                <a:solidFill>
                  <a:srgbClr val="FF0000"/>
                </a:solidFill>
              </a:rPr>
              <a:t>&lt;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1 in 22500 years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false alarm probability &lt; 2ˑ10</a:t>
            </a:r>
            <a:r>
              <a:rPr lang="en-US" b="1" baseline="30000" dirty="0" smtClean="0">
                <a:solidFill>
                  <a:srgbClr val="FF0000"/>
                </a:solidFill>
              </a:rPr>
              <a:t>-6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during the </a:t>
            </a:r>
            <a:r>
              <a:rPr lang="en-US" dirty="0" smtClean="0"/>
              <a:t>analyzed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018" r="-5795" b="-1248"/>
          <a:stretch/>
        </p:blipFill>
        <p:spPr>
          <a:xfrm>
            <a:off x="197541" y="2569448"/>
            <a:ext cx="6217920" cy="20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GW150914: inspiral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/>
          <p:cNvSpPr txBox="1"/>
          <p:nvPr/>
        </p:nvSpPr>
        <p:spPr>
          <a:xfrm>
            <a:off x="5652120" y="6413637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 </a:t>
            </a:r>
            <a:r>
              <a:rPr lang="en-US" b="1" dirty="0"/>
              <a:t>116</a:t>
            </a:r>
            <a:r>
              <a:rPr lang="en-US" dirty="0"/>
              <a:t>, 061102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9512" y="908720"/>
                <a:ext cx="8856984" cy="1553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 smtClean="0">
                    <a:solidFill>
                      <a:prstClr val="black"/>
                    </a:solidFill>
                  </a:rPr>
                  <a:t>time-frequency evolution is typical of the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inspiral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-merger-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ringdown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of a compact binary coalescence</a:t>
                </a: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in inspiral cycles measure the chirp mass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𝑐h𝑖𝑟𝑝</m:t>
                        </m:r>
                      </m:sub>
                    </m:sSub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3/5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1/5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</a:p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     and lower limits total mass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08720"/>
                <a:ext cx="8856984" cy="1553246"/>
              </a:xfrm>
              <a:prstGeom prst="rect">
                <a:avLst/>
              </a:prstGeom>
              <a:blipFill rotWithShape="0">
                <a:blip r:embed="rId3"/>
                <a:stretch>
                  <a:fillRect l="-619" t="-1961" r="-75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07904" y="4394977"/>
                <a:ext cx="5244244" cy="185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q"/>
                </a:pPr>
                <a:r>
                  <a:rPr lang="en-US" sz="2000" b="1" dirty="0" smtClean="0">
                    <a:solidFill>
                      <a:prstClr val="black"/>
                    </a:solidFill>
                  </a:rPr>
                  <a:t>orbital separation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at end of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inspiral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orbital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</a:rPr>
                      <m:t>frequency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75 </a:t>
                </a:r>
                <a:r>
                  <a:rPr lang="en-US" sz="2000" i="1" dirty="0" smtClean="0">
                    <a:solidFill>
                      <a:prstClr val="black"/>
                    </a:solidFill>
                  </a:rPr>
                  <a:t>Hz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orbital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speed: </a:t>
                </a:r>
                <a:r>
                  <a:rPr lang="en-US" sz="2000" dirty="0" smtClean="0"/>
                  <a:t>&gt; 0.3 </a:t>
                </a:r>
                <a:r>
                  <a:rPr lang="en-US" sz="2000" i="1" dirty="0" smtClean="0"/>
                  <a:t>c, </a:t>
                </a:r>
                <a:r>
                  <a:rPr lang="en-US" sz="2000" dirty="0" smtClean="0"/>
                  <a:t>up to more than 0.5 </a:t>
                </a:r>
                <a:r>
                  <a:rPr lang="en-US" sz="2000" i="1" dirty="0" smtClean="0"/>
                  <a:t>c</a:t>
                </a:r>
                <a:endParaRPr lang="en-US" sz="2000" i="1" dirty="0"/>
              </a:p>
              <a:p>
                <a:pPr lvl="0"/>
                <a:endParaRPr lang="en-US" sz="20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4394977"/>
                <a:ext cx="5244244" cy="1853713"/>
              </a:xfrm>
              <a:prstGeom prst="rect">
                <a:avLst/>
              </a:prstGeom>
              <a:blipFill rotWithShape="0">
                <a:blip r:embed="rId4"/>
                <a:stretch>
                  <a:fillRect l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87852" y="2564904"/>
                <a:ext cx="2664296" cy="1443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>
                    <a:solidFill>
                      <a:srgbClr val="002060"/>
                    </a:solidFill>
                  </a:rPr>
                  <a:t>Lower limit to the sum </a:t>
                </a:r>
                <a:r>
                  <a:rPr lang="en-US" dirty="0">
                    <a:solidFill>
                      <a:srgbClr val="002060"/>
                    </a:solidFill>
                  </a:rPr>
                  <a:t>of Schwarzschild radii of 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progenitors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852" y="2564904"/>
                <a:ext cx="2664296" cy="1443793"/>
              </a:xfrm>
              <a:prstGeom prst="rect">
                <a:avLst/>
              </a:prstGeom>
              <a:blipFill rotWithShape="0">
                <a:blip r:embed="rId5"/>
                <a:stretch>
                  <a:fillRect l="-1826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7541" y="450912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Newtonian </a:t>
            </a:r>
            <a:r>
              <a:rPr lang="en-US" sz="2000" dirty="0" smtClean="0">
                <a:solidFill>
                  <a:srgbClr val="002060"/>
                </a:solidFill>
              </a:rPr>
              <a:t>approximations for:</a:t>
            </a:r>
          </a:p>
          <a:p>
            <a:pPr lvl="0"/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3" y="5741490"/>
            <a:ext cx="87726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 Holes progenitors are the only known compact objects in the given mass range that can orbit up to frequency 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75Hz</a:t>
            </a:r>
            <a:r>
              <a:rPr lang="en-US" sz="2000" dirty="0" smtClean="0">
                <a:solidFill>
                  <a:srgbClr val="FF0000"/>
                </a:solidFill>
              </a:rPr>
              <a:t> before collision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/>
              <a:t>parameters</a:t>
            </a:r>
            <a:r>
              <a:rPr lang="it-IT" sz="3200" dirty="0"/>
              <a:t> [</a:t>
            </a:r>
            <a:r>
              <a:rPr lang="it-IT" sz="3200" dirty="0" smtClean="0"/>
              <a:t>arXiv:1602.03840] 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05441" y="2863813"/>
                <a:ext cx="37226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</a:rPr>
                  <a:t>higher mass values </a:t>
                </a:r>
                <a:r>
                  <a:rPr lang="en-US" sz="2000" dirty="0" smtClean="0"/>
                  <a:t>than expected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441" y="2863813"/>
                <a:ext cx="3722683" cy="707886"/>
              </a:xfrm>
              <a:prstGeom prst="rect">
                <a:avLst/>
              </a:prstGeom>
              <a:blipFill rotWithShape="0">
                <a:blip r:embed="rId2"/>
                <a:stretch>
                  <a:fillRect l="-1800" t="-5172" r="-32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95408" y="968433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Parameter Estimation </a:t>
            </a:r>
            <a:r>
              <a:rPr lang="en-US" sz="2000" dirty="0" smtClean="0">
                <a:solidFill>
                  <a:prstClr val="black"/>
                </a:solidFill>
              </a:rPr>
              <a:t>is achieved by Bayesian model selection over a template bank of analytical waveforms calibrated against numerical relativity simulations of the merger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17 dimensions parameter space: 2 masses, 2x3 spin, distance, 2 sky coordinates, 4 orbital parameters, time and phase of coalescence.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15 parameters investigated (assumption of circular orbits0</a:t>
            </a:r>
            <a:endParaRPr lang="en-US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48064" y="3674328"/>
                <a:ext cx="3837438" cy="1661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unbalance</a:t>
                </a:r>
                <a:r>
                  <a:rPr lang="en-US" sz="2000" dirty="0" smtClean="0"/>
                  <a:t>: </a:t>
                </a:r>
              </a:p>
              <a:p>
                <a:r>
                  <a:rPr lang="en-US" sz="2000" dirty="0" smtClean="0"/>
                  <a:t>very high GW luminosity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≈3.6∙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000" b="0" dirty="0" smtClean="0">
                    <a:ea typeface="Cambria Math" panose="02040503050406030204" pitchFamily="18" charset="0"/>
                  </a:rPr>
                  <a:t>most energetic astrophysical event observed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674328"/>
                <a:ext cx="3837438" cy="1661096"/>
              </a:xfrm>
              <a:prstGeom prst="rect">
                <a:avLst/>
              </a:prstGeom>
              <a:blipFill rotWithShape="0">
                <a:blip r:embed="rId3"/>
                <a:stretch>
                  <a:fillRect l="-1587" t="-1838" r="-127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/>
          <p:cNvSpPr/>
          <p:nvPr/>
        </p:nvSpPr>
        <p:spPr>
          <a:xfrm>
            <a:off x="5004048" y="3013489"/>
            <a:ext cx="216024" cy="593820"/>
          </a:xfrm>
          <a:prstGeom prst="rightBrace">
            <a:avLst>
              <a:gd name="adj1" fmla="val 32753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4793775" y="3013489"/>
            <a:ext cx="265405" cy="1376376"/>
          </a:xfrm>
          <a:prstGeom prst="rightBrace">
            <a:avLst>
              <a:gd name="adj1" fmla="val 32753"/>
              <a:gd name="adj2" fmla="val 7363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15816" y="5540682"/>
            <a:ext cx="5918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uncertainty: degeneracy between distance and inclination angle to the source, since the LIGOs are sensitive to only one polarization of the GW</a:t>
            </a:r>
            <a:endParaRPr lang="en-US" sz="2000" dirty="0"/>
          </a:p>
        </p:txBody>
      </p:sp>
      <p:sp>
        <p:nvSpPr>
          <p:cNvPr id="18" name="Left Brace 17"/>
          <p:cNvSpPr/>
          <p:nvPr/>
        </p:nvSpPr>
        <p:spPr>
          <a:xfrm rot="-5400000">
            <a:off x="3500936" y="5123610"/>
            <a:ext cx="276772" cy="726932"/>
          </a:xfrm>
          <a:prstGeom prst="leftBrace">
            <a:avLst>
              <a:gd name="adj1" fmla="val 8333"/>
              <a:gd name="adj2" fmla="val 32023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1" y="2903459"/>
            <a:ext cx="4700725" cy="243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/>
              <a:t>parameters</a:t>
            </a:r>
            <a:r>
              <a:rPr lang="it-IT" sz="3200" dirty="0"/>
              <a:t> [</a:t>
            </a:r>
            <a:r>
              <a:rPr lang="it-IT" sz="3200" dirty="0" smtClean="0"/>
              <a:t>arXiv:1602.03840] 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5408" y="968433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no cosmological red shift measurement is possible from GWs alone, since a frequency rescaling is indistinguishable from a mass rescaling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9" y="2039046"/>
            <a:ext cx="4304584" cy="3756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10" y="2132856"/>
            <a:ext cx="4578990" cy="40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022" y="1484784"/>
            <a:ext cx="5490329" cy="5168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GW150914</a:t>
            </a:r>
            <a:r>
              <a:rPr lang="it-IT" sz="3200" dirty="0" smtClean="0"/>
              <a:t> </a:t>
            </a:r>
            <a:r>
              <a:rPr lang="it-IT" sz="3200" b="1" dirty="0"/>
              <a:t>parameters</a:t>
            </a:r>
            <a:r>
              <a:rPr lang="it-IT" sz="3200" dirty="0"/>
              <a:t> [</a:t>
            </a:r>
            <a:r>
              <a:rPr lang="it-IT" sz="3200" dirty="0" smtClean="0"/>
              <a:t>arXiv:1602.03840] </a:t>
            </a:r>
            <a:endParaRPr lang="en-US" sz="32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9" y="1844824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Remnant BH mass and spin</a:t>
            </a:r>
          </a:p>
          <a:p>
            <a:endParaRPr lang="en-US" dirty="0"/>
          </a:p>
          <a:p>
            <a:r>
              <a:rPr lang="en-US" dirty="0" smtClean="0"/>
              <a:t>Embedded intrinsically in waveform model (fitting to</a:t>
            </a:r>
          </a:p>
          <a:p>
            <a:r>
              <a:rPr lang="en-US" dirty="0" smtClean="0"/>
              <a:t>Waveform calibrated to Numerical Relativity)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Published Discoveries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51520" y="836712"/>
            <a:ext cx="87129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Detection of a propagating Gravitational Wave</a:t>
            </a:r>
            <a:endParaRPr lang="it-IT" sz="2400" b="1" dirty="0">
              <a:solidFill>
                <a:srgbClr val="002060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Direct observation of </a:t>
            </a:r>
            <a:r>
              <a:rPr lang="it-IT" sz="2400" b="1" dirty="0">
                <a:solidFill>
                  <a:srgbClr val="002060"/>
                </a:solidFill>
              </a:rPr>
              <a:t>a </a:t>
            </a:r>
            <a:r>
              <a:rPr lang="it-IT" sz="2400" b="1" dirty="0" smtClean="0">
                <a:solidFill>
                  <a:srgbClr val="002060"/>
                </a:solidFill>
              </a:rPr>
              <a:t>stellar-mass Black Hole </a:t>
            </a:r>
            <a:r>
              <a:rPr lang="it-IT" sz="2400" b="1" dirty="0">
                <a:solidFill>
                  <a:srgbClr val="002060"/>
                </a:solidFill>
              </a:rPr>
              <a:t>binary </a:t>
            </a:r>
            <a:r>
              <a:rPr lang="it-IT" sz="2400" b="1" dirty="0" smtClean="0">
                <a:solidFill>
                  <a:srgbClr val="002060"/>
                </a:solidFill>
              </a:rPr>
              <a:t>→ merger</a:t>
            </a:r>
            <a:endParaRPr lang="it-IT" sz="2000" i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  The most luminous astrophysical event detected</a:t>
            </a:r>
          </a:p>
          <a:p>
            <a:pPr algn="ctr">
              <a:spcAft>
                <a:spcPts val="600"/>
              </a:spcAft>
            </a:pPr>
            <a:r>
              <a:rPr lang="it-IT" sz="2400" b="1" i="1" dirty="0" smtClean="0">
                <a:solidFill>
                  <a:srgbClr val="FF0000"/>
                </a:solidFill>
              </a:rPr>
              <a:t>plus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prstClr val="black"/>
                </a:solidFill>
              </a:rPr>
              <a:t>test </a:t>
            </a:r>
            <a:r>
              <a:rPr lang="it-IT" sz="2000" b="1" i="1" dirty="0">
                <a:solidFill>
                  <a:prstClr val="black"/>
                </a:solidFill>
              </a:rPr>
              <a:t>of General Relativity in strong field &amp; highly relativistic </a:t>
            </a:r>
            <a:r>
              <a:rPr lang="it-IT" sz="2000" b="1" i="1" dirty="0" smtClean="0">
                <a:solidFill>
                  <a:prstClr val="black"/>
                </a:solidFill>
              </a:rPr>
              <a:t>regime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prstClr val="black"/>
                </a:solidFill>
              </a:rPr>
              <a:t>...</a:t>
            </a:r>
            <a:endParaRPr lang="it-IT" sz="2000" b="1" i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2800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asellaDiTesto 4"/>
          <p:cNvSpPr txBox="1"/>
          <p:nvPr/>
        </p:nvSpPr>
        <p:spPr>
          <a:xfrm>
            <a:off x="179512" y="4293096"/>
            <a:ext cx="87100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  Astronomy &amp; Astrophysics ... </a:t>
            </a:r>
            <a:r>
              <a:rPr lang="it-IT" sz="2000" i="1" dirty="0" smtClean="0">
                <a:solidFill>
                  <a:prstClr val="black"/>
                </a:solidFill>
              </a:rPr>
              <a:t>distance scale, BH &amp; NS formation, GRBs...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 Fundamental Physics</a:t>
            </a:r>
          </a:p>
          <a:p>
            <a:pPr lvl="1">
              <a:spcAft>
                <a:spcPts val="600"/>
              </a:spcAft>
            </a:pPr>
            <a:r>
              <a:rPr lang="it-IT" sz="2000" i="1" dirty="0" smtClean="0">
                <a:solidFill>
                  <a:prstClr val="black"/>
                </a:solidFill>
              </a:rPr>
              <a:t>→ space-time and extended theories of gravity</a:t>
            </a:r>
          </a:p>
          <a:p>
            <a:pPr lvl="1">
              <a:spcAft>
                <a:spcPts val="600"/>
              </a:spcAft>
            </a:pPr>
            <a:r>
              <a:rPr lang="it-IT" sz="2000" i="1" dirty="0">
                <a:solidFill>
                  <a:prstClr val="black"/>
                </a:solidFill>
              </a:rPr>
              <a:t>→ </a:t>
            </a:r>
            <a:r>
              <a:rPr lang="it-IT" sz="2000" i="1" dirty="0" smtClean="0">
                <a:solidFill>
                  <a:prstClr val="black"/>
                </a:solidFill>
              </a:rPr>
              <a:t>event horizons of Black Holes</a:t>
            </a:r>
          </a:p>
          <a:p>
            <a:pPr lvl="1">
              <a:spcAft>
                <a:spcPts val="600"/>
              </a:spcAft>
            </a:pPr>
            <a:r>
              <a:rPr lang="it-IT" sz="2000" i="1" dirty="0">
                <a:solidFill>
                  <a:prstClr val="black"/>
                </a:solidFill>
              </a:rPr>
              <a:t>→ equations of state of Neutron Stars</a:t>
            </a:r>
            <a:endParaRPr lang="it-IT" sz="2000" i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827584" y="3573016"/>
            <a:ext cx="7488832" cy="720080"/>
            <a:chOff x="827584" y="2852936"/>
            <a:chExt cx="7488832" cy="720080"/>
          </a:xfrm>
        </p:grpSpPr>
        <p:sp>
          <p:nvSpPr>
            <p:cNvPr id="9" name="TextBox 8"/>
            <p:cNvSpPr txBox="1"/>
            <p:nvPr/>
          </p:nvSpPr>
          <p:spPr>
            <a:xfrm>
              <a:off x="1232629" y="2852936"/>
              <a:ext cx="6678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The Dawn of novel Explorations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5"/>
            <p:cNvCxnSpPr/>
            <p:nvPr/>
          </p:nvCxnSpPr>
          <p:spPr>
            <a:xfrm>
              <a:off x="827584" y="3573016"/>
              <a:ext cx="7488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1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081965"/>
            <a:ext cx="4845000" cy="2587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Consistency with GR Black Hole solution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7544" y="908720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Parametrized </a:t>
            </a:r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waveform models </a:t>
            </a:r>
            <a:r>
              <a:rPr lang="it-IT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calibrated to Numerical Relativity simulations</a:t>
            </a:r>
            <a:r>
              <a:rPr lang="it-IT" dirty="0" smtClean="0">
                <a:cs typeface="Times New Roman" panose="02020603050405020304" pitchFamily="18" charset="0"/>
              </a:rPr>
              <a:t>. Two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cs typeface="Times New Roman" panose="02020603050405020304" pitchFamily="18" charset="0"/>
              </a:rPr>
              <a:t>EOBNR: Effective One Body analytical solutions calibrated to Numerical Relativity simulations for the highest order Post Newtonian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cs typeface="Times New Roman" panose="02020603050405020304" pitchFamily="18" charset="0"/>
              </a:rPr>
              <a:t>IMRPhenom: phenomenological waveforms from hybridization of EOB (inspiral) with NR (merger, ringdown)</a:t>
            </a:r>
          </a:p>
          <a:p>
            <a:r>
              <a:rPr lang="it-IT" dirty="0" smtClean="0">
                <a:cs typeface="Times New Roman" panose="02020603050405020304" pitchFamily="18" charset="0"/>
              </a:rPr>
              <a:t>Systematic uncertainties &lt;&lt; statistical uncertanties at SNR </a:t>
            </a:r>
            <a:r>
              <a:rPr lang="it-IT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it-IT" dirty="0" smtClean="0">
                <a:cs typeface="Times New Roman" panose="02020603050405020304" pitchFamily="18" charset="0"/>
              </a:rPr>
              <a:t>25</a:t>
            </a:r>
          </a:p>
          <a:p>
            <a:endParaRPr lang="it-IT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Testing for deviations from GR waveform not degenerate with changes of parameters of the binary.</a:t>
            </a:r>
          </a:p>
          <a:p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Leftover </a:t>
            </a:r>
            <a:r>
              <a:rPr lang="it-IT" b="1" dirty="0">
                <a:solidFill>
                  <a:srgbClr val="0070C0"/>
                </a:solidFill>
                <a:cs typeface="Times New Roman" panose="02020603050405020304" pitchFamily="18" charset="0"/>
              </a:rPr>
              <a:t>residuals </a:t>
            </a:r>
            <a:r>
              <a:rPr lang="it-IT" dirty="0" smtClean="0">
                <a:cs typeface="Times New Roman" panose="02020603050405020304" pitchFamily="18" charset="0"/>
              </a:rPr>
              <a:t>of </a:t>
            </a:r>
            <a:r>
              <a:rPr lang="it-IT" dirty="0">
                <a:cs typeface="Times New Roman" panose="02020603050405020304" pitchFamily="18" charset="0"/>
              </a:rPr>
              <a:t>GW150914 </a:t>
            </a:r>
            <a:r>
              <a:rPr lang="it-IT" dirty="0" smtClean="0">
                <a:cs typeface="Times New Roman" panose="02020603050405020304" pitchFamily="18" charset="0"/>
              </a:rPr>
              <a:t>by subtracting contributions of the best waveform are </a:t>
            </a:r>
            <a:r>
              <a:rPr lang="it-IT" dirty="0">
                <a:cs typeface="Times New Roman" panose="02020603050405020304" pitchFamily="18" charset="0"/>
              </a:rPr>
              <a:t>not statistically distinguishable </a:t>
            </a:r>
            <a:endParaRPr lang="it-IT" dirty="0" smtClean="0">
              <a:cs typeface="Times New Roman" panose="02020603050405020304" pitchFamily="18" charset="0"/>
            </a:endParaRPr>
          </a:p>
          <a:p>
            <a:r>
              <a:rPr lang="it-IT" dirty="0" smtClean="0">
                <a:cs typeface="Times New Roman" panose="02020603050405020304" pitchFamily="18" charset="0"/>
              </a:rPr>
              <a:t>from </a:t>
            </a:r>
            <a:r>
              <a:rPr lang="it-IT" dirty="0">
                <a:cs typeface="Times New Roman" panose="02020603050405020304" pitchFamily="18" charset="0"/>
              </a:rPr>
              <a:t>instrumental noise.</a:t>
            </a:r>
            <a:endParaRPr lang="it-IT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534" y="4654877"/>
            <a:ext cx="3795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95% credible upper bound on network coherent SNR in the residuals is </a:t>
            </a:r>
            <a:r>
              <a:rPr lang="it-IT" dirty="0"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it-IT" dirty="0" smtClean="0">
                <a:cs typeface="Times New Roman" panose="02020603050405020304" pitchFamily="18" charset="0"/>
              </a:rPr>
              <a:t>7.3:</a:t>
            </a:r>
            <a:endParaRPr lang="it-IT" dirty="0"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it-IT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Fitting Factor of best waveform model to the data &gt; 96%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it-IT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&lt; 4% deviations from GR in terms of noise-weighted correlation</a:t>
            </a:r>
            <a:endParaRPr lang="it-IT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97" y="2636912"/>
            <a:ext cx="4566439" cy="32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Consistency with GR Black Hole solution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7" y="1628800"/>
            <a:ext cx="4184015" cy="314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9" name="TextBox 10"/>
          <p:cNvSpPr txBox="1"/>
          <p:nvPr/>
        </p:nvSpPr>
        <p:spPr>
          <a:xfrm>
            <a:off x="6228184" y="573669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-</a:t>
            </a:r>
            <a:r>
              <a:rPr lang="en-US" dirty="0" smtClean="0"/>
              <a:t> 90% contour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496" y="908720"/>
            <a:ext cx="8246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Mass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spin</a:t>
            </a:r>
            <a:r>
              <a:rPr lang="en-US" dirty="0">
                <a:solidFill>
                  <a:srgbClr val="0070C0"/>
                </a:solidFill>
              </a:rPr>
              <a:t> of the remnant BH </a:t>
            </a:r>
            <a:r>
              <a:rPr lang="en-US" dirty="0">
                <a:solidFill>
                  <a:prstClr val="black"/>
                </a:solidFill>
              </a:rPr>
              <a:t>are predicted using separately </a:t>
            </a:r>
            <a:r>
              <a:rPr lang="en-US" dirty="0" err="1">
                <a:solidFill>
                  <a:prstClr val="black"/>
                </a:solidFill>
              </a:rPr>
              <a:t>inspiral</a:t>
            </a:r>
            <a:r>
              <a:rPr lang="en-US" dirty="0">
                <a:solidFill>
                  <a:prstClr val="black"/>
                </a:solidFill>
              </a:rPr>
              <a:t> phase </a:t>
            </a:r>
            <a:r>
              <a:rPr lang="en-US" dirty="0" smtClean="0">
                <a:solidFill>
                  <a:prstClr val="black"/>
                </a:solidFill>
              </a:rPr>
              <a:t>and post-</a:t>
            </a:r>
            <a:r>
              <a:rPr lang="en-US" dirty="0" err="1" smtClean="0">
                <a:solidFill>
                  <a:prstClr val="black"/>
                </a:solidFill>
              </a:rPr>
              <a:t>inspiral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phase. </a:t>
            </a:r>
            <a:r>
              <a:rPr lang="en-US" dirty="0" smtClean="0"/>
              <a:t>Similar </a:t>
            </a:r>
            <a:r>
              <a:rPr lang="en-US" dirty="0"/>
              <a:t>to a goodness of fit test.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15" name="TextBox 10"/>
          <p:cNvSpPr txBox="1"/>
          <p:nvPr/>
        </p:nvSpPr>
        <p:spPr>
          <a:xfrm>
            <a:off x="440680" y="4725144"/>
            <a:ext cx="3915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90% credible regions of </a:t>
            </a:r>
            <a:r>
              <a:rPr lang="en-US" dirty="0" err="1" smtClean="0"/>
              <a:t>Inspiral</a:t>
            </a:r>
            <a:r>
              <a:rPr lang="en-US" dirty="0" smtClean="0"/>
              <a:t> and post-</a:t>
            </a:r>
            <a:r>
              <a:rPr lang="en-US" dirty="0" err="1" smtClean="0"/>
              <a:t>inspiral</a:t>
            </a:r>
            <a:r>
              <a:rPr lang="en-US" dirty="0" smtClean="0"/>
              <a:t> joint posterior estimates show an overlap.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sanity check: estimates from entire waveform IMR lies in overlap region</a:t>
            </a:r>
            <a:endParaRPr lang="en-US" dirty="0"/>
          </a:p>
        </p:txBody>
      </p:sp>
      <p:sp>
        <p:nvSpPr>
          <p:cNvPr id="16" name="TextBox 10"/>
          <p:cNvSpPr txBox="1"/>
          <p:nvPr/>
        </p:nvSpPr>
        <p:spPr>
          <a:xfrm>
            <a:off x="5580112" y="213265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Fractional difference between </a:t>
            </a:r>
            <a:r>
              <a:rPr lang="en-US" dirty="0" err="1" smtClean="0"/>
              <a:t>inspiral</a:t>
            </a:r>
            <a:r>
              <a:rPr lang="en-US" dirty="0" smtClean="0"/>
              <a:t> and post-</a:t>
            </a:r>
            <a:r>
              <a:rPr lang="en-US" dirty="0" err="1" smtClean="0"/>
              <a:t>ispiral</a:t>
            </a:r>
            <a:r>
              <a:rPr lang="en-US" dirty="0" smtClean="0"/>
              <a:t> estimates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5976" y="1592524"/>
            <a:ext cx="316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No evidence of inconsistencies.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23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Consistency with GR Black Hole solution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9" name="TextBox 10"/>
          <p:cNvSpPr txBox="1"/>
          <p:nvPr/>
        </p:nvSpPr>
        <p:spPr>
          <a:xfrm>
            <a:off x="246452" y="3843050"/>
            <a:ext cx="3677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90% credible regions of parameters of a fit to damped sinusoid starting after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50"/>
                </a:solidFill>
              </a:rPr>
              <a:t>1 </a:t>
            </a:r>
            <a:r>
              <a:rPr lang="en-US" dirty="0" err="1" smtClean="0">
                <a:solidFill>
                  <a:srgbClr val="00B050"/>
                </a:solidFill>
              </a:rPr>
              <a:t>ms</a:t>
            </a:r>
            <a:r>
              <a:rPr lang="en-US" dirty="0" smtClean="0">
                <a:solidFill>
                  <a:srgbClr val="00B050"/>
                </a:solidFill>
              </a:rPr>
              <a:t>,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CC00FF"/>
                </a:solidFill>
              </a:rPr>
              <a:t>3 </a:t>
            </a:r>
            <a:r>
              <a:rPr lang="en-US" dirty="0" err="1" smtClean="0">
                <a:solidFill>
                  <a:srgbClr val="CC00FF"/>
                </a:solidFill>
              </a:rPr>
              <a:t>ms</a:t>
            </a:r>
            <a:r>
              <a:rPr lang="en-US" dirty="0" smtClean="0">
                <a:solidFill>
                  <a:srgbClr val="CC00FF"/>
                </a:solidFill>
              </a:rPr>
              <a:t>, 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from merger</a:t>
            </a:r>
            <a:endParaRPr lang="en-US" dirty="0"/>
          </a:p>
        </p:txBody>
      </p:sp>
      <p:pic>
        <p:nvPicPr>
          <p:cNvPr id="20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95" y="1988840"/>
            <a:ext cx="3817896" cy="3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496" y="980728"/>
            <a:ext cx="8246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Least damped Quasi Normal Mode </a:t>
            </a:r>
            <a:r>
              <a:rPr lang="en-US" dirty="0" smtClean="0">
                <a:solidFill>
                  <a:srgbClr val="0070C0"/>
                </a:solidFill>
              </a:rPr>
              <a:t>of remnant BH</a:t>
            </a:r>
            <a:r>
              <a:rPr lang="en-US" dirty="0"/>
              <a:t>:</a:t>
            </a:r>
            <a:r>
              <a:rPr lang="en-US" dirty="0" smtClean="0"/>
              <a:t> fundamental </a:t>
            </a:r>
            <a:r>
              <a:rPr lang="en-US" dirty="0" err="1" smtClean="0"/>
              <a:t>quadrupolar</a:t>
            </a:r>
            <a:r>
              <a:rPr lang="en-US" dirty="0" smtClean="0"/>
              <a:t> 2,2,0</a:t>
            </a:r>
          </a:p>
          <a:p>
            <a:endParaRPr lang="en-US" dirty="0" smtClean="0"/>
          </a:p>
          <a:p>
            <a:r>
              <a:rPr lang="en-US" dirty="0" smtClean="0"/>
              <a:t>NR with GW150914 parameters gives frequency and damping time: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his mode should dominate </a:t>
            </a:r>
          </a:p>
          <a:p>
            <a:r>
              <a:rPr lang="en-US" dirty="0" smtClean="0"/>
              <a:t>ring-down phase </a:t>
            </a:r>
            <a:r>
              <a:rPr lang="en-US" dirty="0" smtClean="0">
                <a:sym typeface="Symbol" panose="05050102010706020507" pitchFamily="18" charset="2"/>
              </a:rPr>
              <a:t> 3 </a:t>
            </a:r>
            <a:r>
              <a:rPr lang="en-US" i="1" dirty="0" err="1" smtClean="0">
                <a:sym typeface="Symbol" panose="05050102010706020507" pitchFamily="18" charset="2"/>
              </a:rPr>
              <a:t>ms</a:t>
            </a:r>
            <a:r>
              <a:rPr lang="en-US" dirty="0" smtClean="0">
                <a:sym typeface="Symbol" panose="05050102010706020507" pitchFamily="18" charset="2"/>
              </a:rPr>
              <a:t>  10 </a:t>
            </a:r>
            <a:r>
              <a:rPr lang="en-US" i="1" dirty="0" smtClean="0">
                <a:sym typeface="Symbol" panose="05050102010706020507" pitchFamily="18" charset="2"/>
              </a:rPr>
              <a:t>M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after merger time</a:t>
            </a:r>
            <a:endParaRPr lang="en-US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48" y="2675685"/>
            <a:ext cx="4943922" cy="3816424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246452" y="4653136"/>
            <a:ext cx="3677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dirty="0" smtClean="0">
                <a:solidFill>
                  <a:srgbClr val="0070C0"/>
                </a:solidFill>
              </a:rPr>
              <a:t>weak direct evidence for this QNM </a:t>
            </a:r>
            <a:r>
              <a:rPr lang="en-US" dirty="0" smtClean="0"/>
              <a:t>in GW150914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dirty="0" smtClean="0"/>
          </a:p>
          <a:p>
            <a:pPr algn="just"/>
            <a:r>
              <a:rPr lang="en-US" b="1" dirty="0" smtClean="0"/>
              <a:t>Need to directly measure at least 2 QNMs to test no-hair theorem and 2</a:t>
            </a:r>
            <a:r>
              <a:rPr lang="en-US" b="1" baseline="30000" dirty="0" smtClean="0"/>
              <a:t>nd</a:t>
            </a:r>
            <a:r>
              <a:rPr lang="en-US" b="1" dirty="0" smtClean="0"/>
              <a:t> law of BH dynamics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47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95536" y="107157"/>
            <a:ext cx="8507362" cy="7280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defRPr sz="6800"/>
            </a:lvl1pPr>
          </a:lstStyle>
          <a:p>
            <a:r>
              <a:rPr sz="3200" b="1" dirty="0" smtClean="0"/>
              <a:t>Test</a:t>
            </a:r>
            <a:r>
              <a:rPr lang="en-US" sz="3200" b="1" dirty="0" smtClean="0"/>
              <a:t>ing</a:t>
            </a:r>
            <a:r>
              <a:rPr sz="3200" b="1" dirty="0" smtClean="0"/>
              <a:t> GR </a:t>
            </a:r>
            <a:r>
              <a:rPr lang="en-US" sz="3200" b="1" dirty="0" smtClean="0"/>
              <a:t>beyond </a:t>
            </a:r>
            <a:r>
              <a:rPr lang="en-US" sz="3200" b="1" dirty="0" err="1" smtClean="0"/>
              <a:t>quadrupolar</a:t>
            </a:r>
            <a:r>
              <a:rPr lang="en-US" sz="3200" b="1" dirty="0" smtClean="0"/>
              <a:t> formula </a:t>
            </a:r>
            <a:r>
              <a:rPr lang="it-IT" sz="2200" dirty="0">
                <a:solidFill>
                  <a:prstClr val="black"/>
                </a:solidFill>
              </a:rPr>
              <a:t>[arXiv:1602.03841</a:t>
            </a:r>
            <a:r>
              <a:rPr lang="it-IT" sz="2200" dirty="0" smtClean="0">
                <a:solidFill>
                  <a:prstClr val="black"/>
                </a:solidFill>
              </a:rPr>
              <a:t>]</a:t>
            </a:r>
            <a:endParaRPr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Shape 120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266824" y="1772816"/>
                <a:ext cx="3657104" cy="396044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90% upper limits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 smtClean="0">
                  <a:ea typeface="Cambria Math" panose="02040503050406030204" pitchFamily="18" charset="0"/>
                </a:endParaRP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</m:d>
                  </m:oMath>
                </a14:m>
                <a:r>
                  <a:rPr lang="en-US" sz="2000" dirty="0" smtClean="0"/>
                  <a:t> describes possible deviations from GR prediction per each Post Newtonian order to the </a:t>
                </a:r>
                <a:r>
                  <a:rPr lang="en-US" sz="2000" dirty="0" err="1" smtClean="0"/>
                  <a:t>quadrupolar</a:t>
                </a:r>
                <a:r>
                  <a:rPr lang="en-US" sz="2000" dirty="0" smtClean="0"/>
                  <a:t> emission formula (considering one PN at a time)</a:t>
                </a: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r>
                  <a:rPr lang="en-US" sz="2000" dirty="0" smtClean="0"/>
                  <a:t>New upper limits have been set for each PN order up to 3.5 except for 2.5 PN, unmeasurable with </a:t>
                </a:r>
                <a:r>
                  <a:rPr lang="en-US" sz="2000" dirty="0" err="1" smtClean="0"/>
                  <a:t>inspiral</a:t>
                </a:r>
                <a:r>
                  <a:rPr lang="en-US" sz="2000" dirty="0" smtClean="0"/>
                  <a:t> signal (degenerate with reference phase evolution)</a:t>
                </a:r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endParaRPr lang="en-US" sz="2000" dirty="0" smtClean="0"/>
              </a:p>
              <a:p>
                <a:pPr marL="0" indent="0" defTabSz="221806">
                  <a:spcBef>
                    <a:spcPts val="1547"/>
                  </a:spcBef>
                  <a:buNone/>
                  <a:defRPr sz="1944"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120" name="Shape 12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6824" y="1772816"/>
                <a:ext cx="3657104" cy="3960440"/>
              </a:xfrm>
              <a:prstGeom prst="rect">
                <a:avLst/>
              </a:prstGeom>
              <a:blipFill rotWithShape="0">
                <a:blip r:embed="rId2"/>
                <a:stretch>
                  <a:fillRect l="-1833" t="-924" r="-167" b="-7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6484" y="1845422"/>
            <a:ext cx="5157515" cy="41038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cxnSp>
        <p:nvCxnSpPr>
          <p:cNvPr id="6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6766" y="974621"/>
            <a:ext cx="8150034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1806">
              <a:defRPr sz="1944"/>
            </a:pPr>
            <a:r>
              <a:rPr lang="en-US" b="1" dirty="0"/>
              <a:t>First test of GR in strong field and highly relativistic </a:t>
            </a:r>
            <a:r>
              <a:rPr lang="en-US" b="1" dirty="0" smtClean="0"/>
              <a:t>speed </a:t>
            </a:r>
          </a:p>
          <a:p>
            <a:pPr algn="ctr" defTabSz="221806">
              <a:defRPr sz="1944"/>
            </a:pPr>
            <a:r>
              <a:rPr lang="en-US" dirty="0" smtClean="0"/>
              <a:t>by </a:t>
            </a:r>
            <a:r>
              <a:rPr lang="en-US" dirty="0"/>
              <a:t>c</a:t>
            </a:r>
            <a:r>
              <a:rPr lang="en-US" dirty="0" smtClean="0"/>
              <a:t>hecking </a:t>
            </a:r>
            <a:r>
              <a:rPr lang="en-US" dirty="0"/>
              <a:t>the </a:t>
            </a:r>
            <a:r>
              <a:rPr lang="en-US" b="1" dirty="0">
                <a:solidFill>
                  <a:srgbClr val="00B0F0"/>
                </a:solidFill>
              </a:rPr>
              <a:t>phase evolution of the </a:t>
            </a:r>
            <a:r>
              <a:rPr lang="en-US" b="1" dirty="0" err="1">
                <a:solidFill>
                  <a:srgbClr val="00B0F0"/>
                </a:solidFill>
              </a:rPr>
              <a:t>inspiral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/>
              <a:t>signal of GW150914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1682" y="551723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PN </a:t>
            </a:r>
          </a:p>
          <a:p>
            <a:pPr algn="ctr"/>
            <a:r>
              <a:rPr lang="en-US" dirty="0" err="1" smtClean="0"/>
              <a:t>Quadrupolar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formula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4167" y="5962054"/>
            <a:ext cx="305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10 years of double pulsar J0737-3039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v/c 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 2 10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-3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  ,  GM/rc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002060"/>
                </a:solidFill>
                <a:sym typeface="Symbol" panose="05050102010706020507" pitchFamily="18" charset="2"/>
              </a:rPr>
              <a:t>   5 10</a:t>
            </a:r>
            <a:r>
              <a:rPr lang="en-US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-6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167045"/>
            <a:ext cx="539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Improvements expected from lower mass </a:t>
            </a:r>
          </a:p>
          <a:p>
            <a:r>
              <a:rPr lang="en-US" b="1" dirty="0" smtClean="0"/>
              <a:t>BBH detections</a:t>
            </a:r>
            <a:r>
              <a:rPr lang="en-US" b="1" dirty="0"/>
              <a:t> </a:t>
            </a:r>
            <a:r>
              <a:rPr lang="en-US" b="1" dirty="0" smtClean="0"/>
              <a:t>(longer duration </a:t>
            </a:r>
            <a:r>
              <a:rPr lang="en-US" b="1" dirty="0" err="1" smtClean="0"/>
              <a:t>inspiral</a:t>
            </a:r>
            <a:r>
              <a:rPr lang="en-US" b="1" dirty="0" smtClean="0"/>
              <a:t> in bandwidth)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7812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34" y="3212976"/>
            <a:ext cx="4402167" cy="3427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52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Bounds for dispersion relation of GWs </a:t>
            </a:r>
            <a:r>
              <a:rPr lang="it-IT" sz="2000" dirty="0" smtClean="0">
                <a:solidFill>
                  <a:prstClr val="black"/>
                </a:solidFill>
              </a:rPr>
              <a:t>[arXiv:1602.03841]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9" name="TextBox 10"/>
          <p:cNvSpPr txBox="1"/>
          <p:nvPr/>
        </p:nvSpPr>
        <p:spPr>
          <a:xfrm>
            <a:off x="246452" y="3717032"/>
            <a:ext cx="367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90% bound from GW150914 is the best direct bound: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496" y="980728"/>
            <a:ext cx="8246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Assuming a phenomenological dispersion relation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>
                <a:sym typeface="Symbol" panose="05050102010706020507" pitchFamily="18" charset="2"/>
              </a:rPr>
              <a:t>frequency dependent graviton speed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1 PN effect on GW phase evolution, </a:t>
            </a:r>
            <a:r>
              <a:rPr lang="en-US" dirty="0" smtClean="0">
                <a:sym typeface="Symbol" panose="05050102010706020507" pitchFamily="18" charset="2"/>
              </a:rPr>
              <a:t> Distance</a:t>
            </a:r>
            <a:endParaRPr lang="en-US" dirty="0"/>
          </a:p>
        </p:txBody>
      </p:sp>
      <p:sp>
        <p:nvSpPr>
          <p:cNvPr id="15" name="TextBox 10"/>
          <p:cNvSpPr txBox="1"/>
          <p:nvPr/>
        </p:nvSpPr>
        <p:spPr>
          <a:xfrm>
            <a:off x="246452" y="5253007"/>
            <a:ext cx="425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All other more stringent bounds to date are models/assumptions dependent (e.g. weak gravitational lensing relies on dark matter distribution 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5896" y="1477644"/>
                <a:ext cx="2180712" cy="305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477644"/>
                <a:ext cx="2180712" cy="305084"/>
              </a:xfrm>
              <a:prstGeom prst="rect">
                <a:avLst/>
              </a:prstGeom>
              <a:blipFill rotWithShape="0">
                <a:blip r:embed="rId3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00192" y="1121958"/>
                <a:ext cx="2797945" cy="975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rest-mass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/>
                  <a:t> energy		graviton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 momentum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121958"/>
                <a:ext cx="2797945" cy="975908"/>
              </a:xfrm>
              <a:prstGeom prst="rect">
                <a:avLst/>
              </a:prstGeom>
              <a:blipFill rotWithShape="0">
                <a:blip r:embed="rId4"/>
                <a:stretch>
                  <a:fillRect r="-130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59832" y="2115804"/>
                <a:ext cx="2664296" cy="723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h𝑐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115804"/>
                <a:ext cx="2664296" cy="7237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0152" y="2285658"/>
                <a:ext cx="3227230" cy="553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 smtClean="0"/>
                  <a:t>Compton wavelength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285658"/>
                <a:ext cx="3227230" cy="553934"/>
              </a:xfrm>
              <a:prstGeom prst="rect">
                <a:avLst/>
              </a:prstGeom>
              <a:blipFill rotWithShape="0">
                <a:blip r:embed="rId6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58845" y="4343223"/>
                <a:ext cx="1960730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&gt;1.6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45" y="4343223"/>
                <a:ext cx="1960730" cy="397416"/>
              </a:xfrm>
              <a:prstGeom prst="rect">
                <a:avLst/>
              </a:prstGeom>
              <a:blipFill rotWithShape="0"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5364" y="4687768"/>
                <a:ext cx="2440283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&lt;1.2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64" y="4687768"/>
                <a:ext cx="2440283" cy="397416"/>
              </a:xfrm>
              <a:prstGeom prst="rect">
                <a:avLst/>
              </a:prstGeom>
              <a:blipFill rotWithShape="0"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4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5200"/>
            <a:ext cx="723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Astrophysical implications </a:t>
            </a:r>
            <a:r>
              <a:rPr lang="it-IT" sz="2000" b="1" dirty="0" smtClean="0"/>
              <a:t>[arXiv:1602.03840]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5192" y="838861"/>
                <a:ext cx="8399275" cy="1650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it-IT" sz="2000" b="1" dirty="0" smtClean="0">
                    <a:solidFill>
                      <a:srgbClr val="0070C0"/>
                    </a:solidFill>
                  </a:rPr>
                  <a:t>Formation of single Black Hole by stellar evolution</a:t>
                </a:r>
              </a:p>
              <a:p>
                <a:r>
                  <a:rPr lang="it-IT" sz="2000" dirty="0" smtClean="0"/>
                  <a:t>Previous to </a:t>
                </a:r>
                <a:r>
                  <a:rPr lang="it-IT" sz="2000" dirty="0" smtClean="0">
                    <a:cs typeface="Times New Roman" panose="02020603050405020304" pitchFamily="18" charset="0"/>
                  </a:rPr>
                  <a:t>GW150914: X-Ray Binaries show candidate BH with mass peaked in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it-IT" sz="2000" i="1" dirty="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10 </m:t>
                    </m:r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it-IT" sz="2000" dirty="0">
                    <a:cs typeface="Times New Roman" panose="02020603050405020304" pitchFamily="18" charset="0"/>
                    <a:sym typeface="Mathematica3"/>
                  </a:rPr>
                  <a:t>  </a:t>
                </a:r>
                <a:r>
                  <a:rPr lang="it-IT" sz="2000" dirty="0" smtClean="0">
                    <a:cs typeface="Times New Roman" panose="02020603050405020304" pitchFamily="18" charset="0"/>
                    <a:sym typeface="Mathematica3"/>
                  </a:rPr>
                  <a:t>and none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5 </m:t>
                        </m:r>
                        <m:r>
                          <a:rPr 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Mathematica3"/>
                          </a:rPr>
                          <m:t>𝑀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Mathematica3"/>
                          </a:rPr>
                          <m:t>⊙</m:t>
                        </m:r>
                      </m:sub>
                    </m:sSub>
                  </m:oMath>
                </a14:m>
                <a:endParaRPr lang="en-US" sz="2000" dirty="0" smtClean="0">
                  <a:ea typeface="Cambria Math"/>
                  <a:cs typeface="Times New Roman" panose="02020603050405020304" pitchFamily="18" charset="0"/>
                  <a:sym typeface="Mathematica3"/>
                </a:endParaRPr>
              </a:p>
              <a:p>
                <a:r>
                  <a:rPr lang="it-IT" sz="2000" b="1" dirty="0" smtClean="0">
                    <a:solidFill>
                      <a:srgbClr val="0070C0"/>
                    </a:solidFill>
                  </a:rPr>
                  <a:t>GW150914: both BHs are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it-IT" sz="2000" b="1" dirty="0" smtClean="0"/>
              </a:p>
              <a:p>
                <a:pPr lvl="3"/>
                <a:r>
                  <a:rPr lang="it-IT" sz="2000" i="1" dirty="0" smtClean="0">
                    <a:solidFill>
                      <a:srgbClr val="0070C0"/>
                    </a:solidFill>
                  </a:rPr>
                  <a:t>Favours weak stellar winds and low metallicity star progenitors </a:t>
                </a:r>
                <a:endParaRPr lang="it-IT" sz="20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" y="838861"/>
                <a:ext cx="8399275" cy="1650965"/>
              </a:xfrm>
              <a:prstGeom prst="rect">
                <a:avLst/>
              </a:prstGeom>
              <a:blipFill rotWithShape="0">
                <a:blip r:embed="rId2"/>
                <a:stretch>
                  <a:fillRect l="-726" t="-2222" r="-653"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0"/>
          <p:cNvCxnSpPr/>
          <p:nvPr/>
        </p:nvCxnSpPr>
        <p:spPr>
          <a:xfrm>
            <a:off x="477888" y="88905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5536" y="2570123"/>
            <a:ext cx="814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First binary Black Hole evidence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Binary BHs are formed </a:t>
            </a:r>
            <a:r>
              <a:rPr lang="it-IT" sz="2000" b="1" dirty="0">
                <a:solidFill>
                  <a:srgbClr val="0070C0"/>
                </a:solidFill>
              </a:rPr>
              <a:t>close </a:t>
            </a:r>
            <a:r>
              <a:rPr lang="it-IT" sz="2000" dirty="0"/>
              <a:t>enough to merge within the Universe </a:t>
            </a:r>
            <a:r>
              <a:rPr lang="it-IT" sz="2000" dirty="0" smtClean="0"/>
              <a:t>lifetime</a:t>
            </a:r>
            <a:endParaRPr lang="it-IT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50830" y="3361284"/>
            <a:ext cx="8052417" cy="2083940"/>
            <a:chOff x="550830" y="2783479"/>
            <a:chExt cx="8052417" cy="2083940"/>
          </a:xfrm>
        </p:grpSpPr>
        <p:sp>
          <p:nvSpPr>
            <p:cNvPr id="21" name="TextBox 20"/>
            <p:cNvSpPr txBox="1"/>
            <p:nvPr/>
          </p:nvSpPr>
          <p:spPr>
            <a:xfrm>
              <a:off x="2595021" y="2783479"/>
              <a:ext cx="3971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m</a:t>
              </a:r>
              <a:r>
                <a:rPr lang="it-IT" b="1" dirty="0" smtClean="0"/>
                <a:t>ainly 2 possibilities for BBH formation</a:t>
              </a:r>
              <a:endParaRPr lang="it-IT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0830" y="4149080"/>
              <a:ext cx="373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Expected aligned spins with orbital angular momentum</a:t>
              </a:r>
              <a:endParaRPr lang="it-IT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793" y="3707740"/>
              <a:ext cx="38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As evolution of isolated binary systems</a:t>
              </a:r>
              <a:endParaRPr lang="en-US" dirty="0"/>
            </a:p>
          </p:txBody>
        </p:sp>
        <p:grpSp>
          <p:nvGrpSpPr>
            <p:cNvPr id="24" name="Gruppo 1"/>
            <p:cNvGrpSpPr/>
            <p:nvPr/>
          </p:nvGrpSpPr>
          <p:grpSpPr>
            <a:xfrm>
              <a:off x="2586232" y="3150260"/>
              <a:ext cx="3971536" cy="422756"/>
              <a:chOff x="2123728" y="2934236"/>
              <a:chExt cx="4752528" cy="422756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2123728" y="3140968"/>
                <a:ext cx="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6876256" y="3140968"/>
                <a:ext cx="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123728" y="3140968"/>
                <a:ext cx="4752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644008" y="2934236"/>
                <a:ext cx="0" cy="2067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552670" y="3573016"/>
              <a:ext cx="3839310" cy="129440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po 2"/>
            <p:cNvGrpSpPr/>
            <p:nvPr/>
          </p:nvGrpSpPr>
          <p:grpSpPr>
            <a:xfrm>
              <a:off x="4966843" y="3573016"/>
              <a:ext cx="3636404" cy="1294403"/>
              <a:chOff x="4968044" y="3393867"/>
              <a:chExt cx="3636404" cy="129440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130062" y="3430741"/>
                <a:ext cx="33123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A</a:t>
                </a:r>
                <a:r>
                  <a:rPr lang="it-IT" dirty="0" err="1" smtClean="0"/>
                  <a:t>s</a:t>
                </a:r>
                <a:r>
                  <a:rPr lang="it-IT" dirty="0" smtClean="0"/>
                  <a:t> result of dynamical interaction in dense stellar environments</a:t>
                </a:r>
                <a:endParaRPr lang="it-IT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30061" y="4005064"/>
                <a:ext cx="34035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Expected non correlated spins of BH pairs: misalignment is likely</a:t>
                </a:r>
                <a:endParaRPr lang="it-IT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68044" y="3393867"/>
                <a:ext cx="3636404" cy="12944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75651" y="5244147"/>
                <a:ext cx="80648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b="1" dirty="0" smtClean="0">
                    <a:solidFill>
                      <a:srgbClr val="0070C0"/>
                    </a:solidFill>
                  </a:rPr>
                  <a:t>Rate of BBH mergers in local Universe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𝑡𝑒𝑛𝑠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𝐺𝑃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r>
                  <a:rPr lang="it-IT" dirty="0" smtClean="0"/>
                  <a:t>Excludes the lowest rate models previously </a:t>
                </a:r>
                <a:r>
                  <a:rPr lang="it-IT" dirty="0"/>
                  <a:t>expected [</a:t>
                </a:r>
                <a:r>
                  <a:rPr lang="it-IT" dirty="0" smtClean="0"/>
                  <a:t>arXiv:1602.03842]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51" y="5244147"/>
                <a:ext cx="8064896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68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36446" y="3270029"/>
            <a:ext cx="216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n</a:t>
            </a:r>
            <a:r>
              <a:rPr lang="it-IT" i="1" dirty="0" smtClean="0"/>
              <a:t>ot discriminated by GW150914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93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28" y="980728"/>
            <a:ext cx="4524108" cy="32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1520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Mid term plans for LIGO-Virgo surveys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1" y="3810092"/>
            <a:ext cx="7225119" cy="29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21063" y="1203717"/>
            <a:ext cx="2226520" cy="25853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Design sensitivity: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1000x </a:t>
            </a:r>
            <a:r>
              <a:rPr lang="it-IT" dirty="0" smtClean="0">
                <a:solidFill>
                  <a:prstClr val="black"/>
                </a:solidFill>
              </a:rPr>
              <a:t>gain in surveyed volume </a:t>
            </a:r>
            <a:r>
              <a:rPr lang="it-IT" dirty="0">
                <a:solidFill>
                  <a:prstClr val="black"/>
                </a:solidFill>
              </a:rPr>
              <a:t>of the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estimated BNS detection rate:  0.4-400/year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sky position error ~5 deg</a:t>
            </a:r>
            <a:r>
              <a:rPr lang="it-IT" baseline="30000" dirty="0" smtClean="0">
                <a:solidFill>
                  <a:prstClr val="black"/>
                </a:solidFill>
              </a:rPr>
              <a:t>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49528" y="1377948"/>
            <a:ext cx="959408" cy="18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49528" y="2979318"/>
            <a:ext cx="959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/>
          <p:cNvSpPr txBox="1"/>
          <p:nvPr/>
        </p:nvSpPr>
        <p:spPr>
          <a:xfrm>
            <a:off x="46216" y="1412776"/>
            <a:ext cx="2365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prstClr val="black"/>
                </a:solidFill>
              </a:rPr>
              <a:t>Performances upgraded in steps, interleaved by scientific observation runs: </a:t>
            </a:r>
          </a:p>
        </p:txBody>
      </p:sp>
      <p:sp>
        <p:nvSpPr>
          <p:cNvPr id="23" name="TextBox 14"/>
          <p:cNvSpPr txBox="1"/>
          <p:nvPr/>
        </p:nvSpPr>
        <p:spPr>
          <a:xfrm>
            <a:off x="46215" y="6577607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 </a:t>
            </a:r>
            <a:r>
              <a:rPr lang="it-IT" sz="1400" dirty="0" err="1"/>
              <a:t>D</a:t>
            </a:r>
            <a:r>
              <a:rPr lang="it-IT" sz="1400" dirty="0" err="1" smtClean="0"/>
              <a:t>etails</a:t>
            </a:r>
            <a:r>
              <a:rPr lang="it-IT" sz="1400" dirty="0" smtClean="0"/>
              <a:t> in </a:t>
            </a:r>
            <a:r>
              <a:rPr lang="en-US" sz="1400" dirty="0" smtClean="0"/>
              <a:t>(</a:t>
            </a:r>
            <a:r>
              <a:rPr lang="en-US" sz="1400" dirty="0" err="1" smtClean="0"/>
              <a:t>arXiv</a:t>
            </a:r>
            <a:r>
              <a:rPr lang="en-US" sz="1400" dirty="0" smtClean="0"/>
              <a:t>: 1304.0670v2 gr-qc)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99792" y="81662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109918" y="81879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35421" y="81643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124318" y="2442739"/>
            <a:ext cx="137139" cy="1170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926" y="200977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</a:t>
            </a:r>
            <a:r>
              <a:rPr lang="en-US" b="1" dirty="0">
                <a:solidFill>
                  <a:schemeClr val="bg1"/>
                </a:solidFill>
              </a:rPr>
              <a:t> 3 </a:t>
            </a:r>
            <a:r>
              <a:rPr lang="en-US" b="1" i="1" dirty="0">
                <a:solidFill>
                  <a:schemeClr val="bg1"/>
                </a:solidFill>
              </a:rPr>
              <a:t>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2207" y="187822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</a:t>
            </a:r>
            <a:r>
              <a:rPr lang="en-US" b="1" dirty="0">
                <a:solidFill>
                  <a:schemeClr val="bg1"/>
                </a:solidFill>
              </a:rPr>
              <a:t> 3 </a:t>
            </a:r>
            <a:r>
              <a:rPr lang="en-US" b="1" i="1" dirty="0">
                <a:solidFill>
                  <a:schemeClr val="bg1"/>
                </a:solidFill>
              </a:rPr>
              <a:t>km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5574" y="836712"/>
            <a:ext cx="3468285" cy="6038685"/>
          </a:xfrm>
          <a:prstGeom prst="rect">
            <a:avLst/>
          </a:prstGeom>
        </p:spPr>
      </p:pic>
      <p:pic>
        <p:nvPicPr>
          <p:cNvPr id="9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4" y="2924944"/>
            <a:ext cx="5897268" cy="39299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Advanced Virgo</a:t>
            </a:r>
            <a:endParaRPr lang="en-US" sz="3200" b="1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27584" y="692696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tds.ego-gw.it/itf/osl_virgo/uploads/33840_20160520031517_d3n3182-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40" y="2924945"/>
            <a:ext cx="2655352" cy="3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836712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one 3 km-long cavity is locked and under test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completing integration of the last 2 mirrors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commissioning of full interferometer from July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aiming to join O2 by end of 2016, as soon as the sensitivity gets interesting (“early” phase)</a:t>
            </a:r>
            <a:endParaRPr lang="en-US" sz="2000" dirty="0"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95836" y="1907540"/>
            <a:ext cx="295232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prstClr val="black"/>
                </a:solidFill>
              </a:rPr>
              <a:t>LIGO H1+LIGO L1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27161" y="2339588"/>
            <a:ext cx="7889679" cy="3888232"/>
            <a:chOff x="899592" y="2339588"/>
            <a:chExt cx="7889679" cy="3888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355811"/>
              <a:ext cx="3281166" cy="180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427820"/>
              <a:ext cx="3281167" cy="1800000"/>
            </a:xfrm>
            <a:prstGeom prst="rect">
              <a:avLst/>
            </a:prstGeom>
          </p:spPr>
        </p:pic>
        <p:pic>
          <p:nvPicPr>
            <p:cNvPr id="6" name="Picture 5" descr="H1L1_Fc_Nor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8104" y="2339588"/>
              <a:ext cx="3281167" cy="1800000"/>
            </a:xfrm>
            <a:prstGeom prst="rect">
              <a:avLst/>
            </a:prstGeom>
          </p:spPr>
        </p:pic>
        <p:pic>
          <p:nvPicPr>
            <p:cNvPr id="7" name="Picture 6" descr="H1L1_F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592" y="2339588"/>
              <a:ext cx="3281165" cy="18000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259632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Benefits of a 3 detectors network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320" y="4063033"/>
            <a:ext cx="295232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prstClr val="black"/>
                </a:solidFill>
              </a:rPr>
              <a:t>LIGO H1+LIGO L1</a:t>
            </a:r>
            <a:r>
              <a:rPr lang="it-IT" b="1" dirty="0" smtClean="0">
                <a:solidFill>
                  <a:prstClr val="black"/>
                </a:solidFill>
              </a:rPr>
              <a:t>+ Virgo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89942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Detection confidence </a:t>
            </a:r>
            <a:r>
              <a:rPr lang="it-IT" sz="2000" dirty="0" smtClean="0">
                <a:solidFill>
                  <a:prstClr val="black"/>
                </a:solidFill>
              </a:rPr>
              <a:t>is greatly improved: lower background and higher SNR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39419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prstClr val="black"/>
                </a:solidFill>
              </a:rPr>
              <a:t>Better </a:t>
            </a:r>
            <a:r>
              <a:rPr lang="it-IT" sz="2000" b="1" dirty="0" smtClean="0">
                <a:solidFill>
                  <a:srgbClr val="0070C0"/>
                </a:solidFill>
              </a:rPr>
              <a:t>coverage of sky and GW polarizations</a:t>
            </a:r>
            <a:r>
              <a:rPr lang="it-IT" sz="2000" dirty="0" smtClean="0">
                <a:solidFill>
                  <a:prstClr val="black"/>
                </a:solidFill>
              </a:rPr>
              <a:t>: better waveform reconstruction 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4175712"/>
            <a:ext cx="438904" cy="36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4139586"/>
            <a:ext cx="438905" cy="36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2025794"/>
            <a:ext cx="438904" cy="36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1989668"/>
            <a:ext cx="438905" cy="36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936091" y="2949625"/>
            <a:ext cx="4146968" cy="3143671"/>
            <a:chOff x="245012" y="1532804"/>
            <a:chExt cx="4478608" cy="3471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12" y="1532804"/>
              <a:ext cx="4478608" cy="3471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8042558">
              <a:off x="3000868" y="2793279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detectors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8042558">
              <a:off x="1898478" y="2837586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 detectors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8181457">
              <a:off x="848422" y="2606756"/>
              <a:ext cx="1240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 detectors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07604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Benefits of a 3 </a:t>
            </a:r>
            <a:r>
              <a:rPr lang="en-US" sz="3200" b="1" dirty="0" smtClean="0">
                <a:solidFill>
                  <a:prstClr val="black"/>
                </a:solidFill>
              </a:rPr>
              <a:t>detectors </a:t>
            </a:r>
            <a:r>
              <a:rPr lang="en-US" sz="3200" b="1" dirty="0">
                <a:solidFill>
                  <a:prstClr val="black"/>
                </a:solidFill>
              </a:rPr>
              <a:t>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899428"/>
            <a:ext cx="588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sky localization </a:t>
            </a:r>
            <a:r>
              <a:rPr lang="it-IT" sz="2000" dirty="0" smtClean="0">
                <a:solidFill>
                  <a:prstClr val="black"/>
                </a:solidFill>
              </a:rPr>
              <a:t>greatly improved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602128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prstClr val="black"/>
                </a:solidFill>
              </a:rPr>
              <a:t>increase of </a:t>
            </a:r>
            <a:r>
              <a:rPr lang="it-IT" dirty="0" smtClean="0"/>
              <a:t>the</a:t>
            </a:r>
            <a:r>
              <a:rPr lang="it-IT" b="1" dirty="0" smtClean="0">
                <a:solidFill>
                  <a:srgbClr val="0070C0"/>
                </a:solidFill>
              </a:rPr>
              <a:t> time coverage of the survey </a:t>
            </a:r>
            <a:r>
              <a:rPr lang="it-IT" dirty="0" smtClean="0">
                <a:solidFill>
                  <a:prstClr val="black"/>
                </a:solidFill>
              </a:rPr>
              <a:t>by detector pairs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3052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Example based on GW150914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60232" y="1530576"/>
                <a:ext cx="223162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2060"/>
                    </a:solidFill>
                  </a:rPr>
                  <a:t>L1H1</a:t>
                </a:r>
                <a:r>
                  <a:rPr lang="it-IT" dirty="0" smtClean="0">
                    <a:solidFill>
                      <a:prstClr val="black"/>
                    </a:solidFill>
                  </a:rPr>
                  <a:t>: 600 deg</a:t>
                </a:r>
                <a:r>
                  <a:rPr lang="it-IT" baseline="30000" dirty="0" smtClean="0">
                    <a:solidFill>
                      <a:prstClr val="black"/>
                    </a:solidFill>
                  </a:rPr>
                  <a:t>2</a:t>
                </a:r>
              </a:p>
              <a:p>
                <a:r>
                  <a:rPr lang="it-IT" b="1" dirty="0" smtClean="0">
                    <a:solidFill>
                      <a:srgbClr val="FF0000"/>
                    </a:solidFill>
                  </a:rPr>
                  <a:t>L1H1V1</a:t>
                </a:r>
                <a:r>
                  <a:rPr lang="it-IT" dirty="0" smtClean="0">
                    <a:solidFill>
                      <a:prstClr val="black"/>
                    </a:solidFill>
                  </a:rPr>
                  <a:t>: </a:t>
                </a:r>
                <a:r>
                  <a:rPr lang="it-IT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20 </a:t>
                </a:r>
                <a:r>
                  <a:rPr lang="it-IT" dirty="0">
                    <a:solidFill>
                      <a:prstClr val="black"/>
                    </a:solidFill>
                  </a:rPr>
                  <a:t>deg</a:t>
                </a:r>
                <a:r>
                  <a:rPr lang="it-IT" baseline="30000" dirty="0">
                    <a:solidFill>
                      <a:prstClr val="black"/>
                    </a:solidFill>
                  </a:rPr>
                  <a:t>2</a:t>
                </a:r>
              </a:p>
              <a:p>
                <a:r>
                  <a:rPr lang="it-IT" dirty="0" smtClean="0">
                    <a:solidFill>
                      <a:prstClr val="black"/>
                    </a:solidFill>
                  </a:rPr>
                  <a:t>Expected reduction by a factor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dirty="0" smtClean="0">
                    <a:solidFill>
                      <a:prstClr val="black"/>
                    </a:solidFill>
                  </a:rPr>
                  <a:t>30 in 90% probability area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530576"/>
                <a:ext cx="2231625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2459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2777"/>
            <a:ext cx="1860290" cy="18602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8" y="1988840"/>
            <a:ext cx="2638213" cy="227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475" y="4387071"/>
            <a:ext cx="431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</a:t>
            </a:r>
            <a:r>
              <a:rPr lang="it-IT" sz="2000" dirty="0" smtClean="0"/>
              <a:t>riangulation helps, </a:t>
            </a:r>
          </a:p>
          <a:p>
            <a:r>
              <a:rPr lang="it-IT" sz="2000" dirty="0" smtClean="0"/>
              <a:t>in addition we use consistency in amplitude sensitivities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35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76" y="1196751"/>
            <a:ext cx="4174123" cy="5022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Outline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9512" y="1261204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first Observation Run by the Advanced LIGO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GW150914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tests on GR consistency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extending the network of gravitational wave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/>
              <a:t>outlook</a:t>
            </a:r>
            <a:endParaRPr lang="en-US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 </a:t>
            </a:r>
            <a:r>
              <a:rPr lang="it-IT" sz="3200" b="1" dirty="0" smtClean="0"/>
              <a:t>2019+ scenario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9001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Sky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r>
              <a:rPr lang="it-IT" dirty="0" smtClean="0"/>
              <a:t> of the </a:t>
            </a:r>
            <a:r>
              <a:rPr lang="it-IT" dirty="0" err="1" smtClean="0"/>
              <a:t>whole</a:t>
            </a:r>
            <a:r>
              <a:rPr lang="it-IT" dirty="0" smtClean="0"/>
              <a:t> </a:t>
            </a:r>
            <a:r>
              <a:rPr lang="it-IT" dirty="0" err="1" smtClean="0"/>
              <a:t>observatory</a:t>
            </a:r>
            <a:endParaRPr lang="en-US" dirty="0"/>
          </a:p>
        </p:txBody>
      </p:sp>
      <p:grpSp>
        <p:nvGrpSpPr>
          <p:cNvPr id="7" name="Gruppo 6"/>
          <p:cNvGrpSpPr/>
          <p:nvPr/>
        </p:nvGrpSpPr>
        <p:grpSpPr>
          <a:xfrm>
            <a:off x="552050" y="4830479"/>
            <a:ext cx="8039901" cy="1982897"/>
            <a:chOff x="586724" y="4852389"/>
            <a:chExt cx="8039901" cy="19828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343" y="4855286"/>
              <a:ext cx="3609282" cy="198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24" y="4852389"/>
              <a:ext cx="3609283" cy="1980000"/>
            </a:xfrm>
            <a:prstGeom prst="rect">
              <a:avLst/>
            </a:prstGeom>
          </p:spPr>
        </p:pic>
      </p:grpSp>
      <p:cxnSp>
        <p:nvCxnSpPr>
          <p:cNvPr id="9" name="Straight Connector 10"/>
          <p:cNvCxnSpPr/>
          <p:nvPr/>
        </p:nvCxnSpPr>
        <p:spPr>
          <a:xfrm>
            <a:off x="539552" y="69269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-1044624" y="4833670"/>
            <a:ext cx="10873208" cy="15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9" y="4590420"/>
            <a:ext cx="438904" cy="36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57" y="4556105"/>
            <a:ext cx="438905" cy="360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91980" y="1159877"/>
            <a:ext cx="1836204" cy="3231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180528" y="833689"/>
            <a:ext cx="6827250" cy="3225817"/>
            <a:chOff x="71501" y="755412"/>
            <a:chExt cx="5400600" cy="24853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" y="770837"/>
              <a:ext cx="5400600" cy="24699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9552" y="755412"/>
              <a:ext cx="1830228" cy="28455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Light travel times [</a:t>
              </a:r>
              <a:r>
                <a:rPr lang="en-US" b="1" dirty="0" err="1" smtClean="0"/>
                <a:t>ms</a:t>
              </a:r>
              <a:r>
                <a:rPr lang="en-US" b="1" dirty="0" smtClean="0"/>
                <a:t>]</a:t>
              </a:r>
              <a:endParaRPr lang="en-US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44208" y="926111"/>
            <a:ext cx="269979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more interferometers will join LIGO and Virgo: </a:t>
            </a:r>
          </a:p>
          <a:p>
            <a:pPr algn="ctr"/>
            <a:r>
              <a:rPr lang="en-US" dirty="0" smtClean="0"/>
              <a:t>KAGRA (Japan, 2019) and LIGO </a:t>
            </a:r>
            <a:r>
              <a:rPr lang="en-US" dirty="0"/>
              <a:t>I</a:t>
            </a:r>
            <a:r>
              <a:rPr lang="en-US" dirty="0" smtClean="0"/>
              <a:t>ndia (</a:t>
            </a:r>
            <a:r>
              <a:rPr lang="it-IT" dirty="0"/>
              <a:t>approved </a:t>
            </a:r>
            <a:r>
              <a:rPr lang="en-US" dirty="0" smtClean="0"/>
              <a:t>on February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 </a:t>
            </a:r>
            <a:r>
              <a:rPr lang="it-IT" sz="3200" b="1" dirty="0" smtClean="0"/>
              <a:t>observable volume of universe</a:t>
            </a:r>
            <a:endParaRPr lang="en-US" sz="3200" b="1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69269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-1044624" y="4833670"/>
            <a:ext cx="10873208" cy="15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666"/>
            <a:ext cx="9144000" cy="29746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1052736"/>
            <a:ext cx="829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Horizon distance and commoving volume for equal mass Binary BH mergers in planned LIGO-Virgo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15200"/>
            <a:ext cx="778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from stellar mass BH to NS coalescences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3898775" cy="563231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BHs are the simplest GR objects </a:t>
            </a:r>
          </a:p>
          <a:p>
            <a:r>
              <a:rPr lang="it-IT" sz="2000" dirty="0" smtClean="0"/>
              <a:t>parametrized and accurate </a:t>
            </a:r>
            <a:r>
              <a:rPr lang="it-IT" sz="2000" b="1" dirty="0" smtClean="0"/>
              <a:t>template banks </a:t>
            </a:r>
            <a:r>
              <a:rPr lang="it-IT" sz="2000" dirty="0" smtClean="0"/>
              <a:t>has been calibrated against many Numerical Relativity simulations.</a:t>
            </a:r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matched filtering techniques for detection and parameter estimation</a:t>
            </a:r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inspiral </a:t>
            </a:r>
            <a:r>
              <a:rPr lang="it-IT" sz="2000" dirty="0"/>
              <a:t>phase provide </a:t>
            </a:r>
            <a:r>
              <a:rPr lang="it-IT" sz="2000" dirty="0" smtClean="0"/>
              <a:t>best tests </a:t>
            </a:r>
            <a:r>
              <a:rPr lang="it-IT" sz="2000" dirty="0"/>
              <a:t>of GR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000" b="1" dirty="0"/>
              <a:t>ring-down </a:t>
            </a:r>
            <a:r>
              <a:rPr lang="it-IT" sz="2000" b="1" dirty="0" smtClean="0"/>
              <a:t>of remnant is best </a:t>
            </a:r>
            <a:r>
              <a:rPr lang="it-IT" sz="2000" b="1" dirty="0"/>
              <a:t>footprint of event horizon </a:t>
            </a:r>
            <a:endParaRPr lang="it-IT" sz="2000" b="1" i="1" dirty="0">
              <a:solidFill>
                <a:srgbClr val="0070C0"/>
              </a:solidFill>
            </a:endParaRPr>
          </a:p>
          <a:p>
            <a:endParaRPr lang="en-US" sz="2000" dirty="0" smtClean="0">
              <a:ea typeface="Cambria Math"/>
              <a:cs typeface="Times New Roman" panose="02020603050405020304" pitchFamily="18" charset="0"/>
              <a:sym typeface="Mathematica3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detectors have top spectral performances at merger frequencies of stellar mass BH binary </a:t>
            </a:r>
          </a:p>
          <a:p>
            <a:r>
              <a:rPr lang="it-IT" sz="2000" dirty="0" smtClean="0"/>
              <a:t>best Signal-to-Noise Ratio</a:t>
            </a:r>
          </a:p>
        </p:txBody>
      </p:sp>
      <p:cxnSp>
        <p:nvCxnSpPr>
          <p:cNvPr id="14" name="Straight Connector 10"/>
          <p:cNvCxnSpPr/>
          <p:nvPr/>
        </p:nvCxnSpPr>
        <p:spPr>
          <a:xfrm>
            <a:off x="477888" y="764704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499992" y="836712"/>
            <a:ext cx="4464496" cy="5632311"/>
          </a:xfrm>
          <a:prstGeom prst="rect">
            <a:avLst/>
          </a:prstGeom>
          <a:noFill/>
          <a:ln w="15875" cap="rnd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srgbClr val="0070C0"/>
                </a:solidFill>
              </a:rPr>
              <a:t>NSs include a lot more physics</a:t>
            </a:r>
          </a:p>
          <a:p>
            <a:r>
              <a:rPr lang="it-IT" sz="2000" dirty="0" smtClean="0"/>
              <a:t>templates describe </a:t>
            </a:r>
            <a:r>
              <a:rPr lang="it-IT" sz="2000" b="1" dirty="0" smtClean="0"/>
              <a:t>inspiral</a:t>
            </a:r>
            <a:r>
              <a:rPr lang="it-IT" sz="2000" dirty="0" smtClean="0"/>
              <a:t> phase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matched filter for detection of inspiral</a:t>
            </a:r>
          </a:p>
          <a:p>
            <a:endParaRPr lang="it-IT" sz="2000" dirty="0" smtClean="0"/>
          </a:p>
          <a:p>
            <a:r>
              <a:rPr lang="it-IT" sz="2000" b="1" dirty="0" smtClean="0"/>
              <a:t>merger</a:t>
            </a:r>
            <a:r>
              <a:rPr lang="it-IT" sz="2000" dirty="0" smtClean="0"/>
              <a:t> </a:t>
            </a:r>
            <a:r>
              <a:rPr lang="it-IT" sz="2000" dirty="0"/>
              <a:t>waveform catalogs by Numerical Relativity simulations explore the parameters space</a:t>
            </a:r>
            <a:r>
              <a:rPr lang="it-IT" sz="2000" dirty="0" smtClean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000" dirty="0" smtClean="0"/>
              <a:t>measurement of merger waveforms need to be more general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ea typeface="Cambria Math"/>
                <a:cs typeface="Times New Roman" panose="02020603050405020304" pitchFamily="18" charset="0"/>
                <a:sym typeface="Mathematica3"/>
              </a:rPr>
              <a:t>late </a:t>
            </a:r>
            <a:r>
              <a:rPr lang="en-US" sz="2000" dirty="0" err="1">
                <a:ea typeface="Cambria Math"/>
                <a:cs typeface="Times New Roman" panose="02020603050405020304" pitchFamily="18" charset="0"/>
                <a:sym typeface="Mathematica3"/>
              </a:rPr>
              <a:t>inspiral</a:t>
            </a:r>
            <a:r>
              <a:rPr lang="en-US" sz="2000" dirty="0">
                <a:ea typeface="Cambria Math"/>
                <a:cs typeface="Times New Roman" panose="02020603050405020304" pitchFamily="18" charset="0"/>
                <a:sym typeface="Mathematica3"/>
              </a:rPr>
              <a:t> </a:t>
            </a:r>
            <a:r>
              <a:rPr lang="en-US" sz="2000" dirty="0" smtClean="0">
                <a:ea typeface="Cambria Math"/>
                <a:cs typeface="Times New Roman" panose="02020603050405020304" pitchFamily="18" charset="0"/>
                <a:sym typeface="Mathematica3"/>
              </a:rPr>
              <a:t>orbits are </a:t>
            </a:r>
            <a:r>
              <a:rPr lang="en-US" sz="2000" dirty="0">
                <a:ea typeface="Cambria Math"/>
                <a:cs typeface="Times New Roman" panose="02020603050405020304" pitchFamily="18" charset="0"/>
                <a:sym typeface="Mathematica3"/>
              </a:rPr>
              <a:t>affected by </a:t>
            </a:r>
            <a:r>
              <a:rPr lang="en-US" sz="2000" dirty="0" smtClean="0">
                <a:ea typeface="Cambria Math"/>
                <a:cs typeface="Times New Roman" panose="02020603050405020304" pitchFamily="18" charset="0"/>
                <a:sym typeface="Mathematica3"/>
              </a:rPr>
              <a:t>NS tidal </a:t>
            </a:r>
            <a:r>
              <a:rPr lang="en-US" sz="2000" dirty="0">
                <a:ea typeface="Cambria Math"/>
                <a:cs typeface="Times New Roman" panose="02020603050405020304" pitchFamily="18" charset="0"/>
                <a:sym typeface="Mathematica3"/>
              </a:rPr>
              <a:t>deformations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ea typeface="Cambria Math"/>
                <a:cs typeface="Times New Roman" panose="02020603050405020304" pitchFamily="18" charset="0"/>
                <a:sym typeface="Mathematica3"/>
              </a:rPr>
              <a:t>merger and post-merger are best footprints of NS Equations of State</a:t>
            </a:r>
            <a:endParaRPr lang="it-IT" sz="20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70C0"/>
                </a:solidFill>
              </a:rPr>
              <a:t>detectors </a:t>
            </a:r>
            <a:r>
              <a:rPr lang="it-IT" sz="2000" b="1" dirty="0" smtClean="0">
                <a:solidFill>
                  <a:srgbClr val="0070C0"/>
                </a:solidFill>
              </a:rPr>
              <a:t>have worse spectral </a:t>
            </a:r>
            <a:r>
              <a:rPr lang="it-IT" sz="2000" b="1" dirty="0">
                <a:solidFill>
                  <a:srgbClr val="0070C0"/>
                </a:solidFill>
              </a:rPr>
              <a:t>performance </a:t>
            </a:r>
            <a:r>
              <a:rPr lang="it-IT" sz="2000" b="1" dirty="0" smtClean="0">
                <a:solidFill>
                  <a:srgbClr val="0070C0"/>
                </a:solidFill>
              </a:rPr>
              <a:t>at </a:t>
            </a:r>
            <a:r>
              <a:rPr lang="it-IT" sz="2000" b="1" dirty="0">
                <a:solidFill>
                  <a:srgbClr val="0070C0"/>
                </a:solidFill>
              </a:rPr>
              <a:t>merger </a:t>
            </a:r>
            <a:r>
              <a:rPr lang="it-IT" sz="2000" b="1" dirty="0" smtClean="0">
                <a:solidFill>
                  <a:srgbClr val="0070C0"/>
                </a:solidFill>
              </a:rPr>
              <a:t>and post merger </a:t>
            </a:r>
            <a:r>
              <a:rPr lang="it-IT" sz="2000" b="1" dirty="0">
                <a:solidFill>
                  <a:srgbClr val="0070C0"/>
                </a:solidFill>
              </a:rPr>
              <a:t>of </a:t>
            </a:r>
            <a:r>
              <a:rPr lang="it-IT" sz="2000" b="1" dirty="0" smtClean="0">
                <a:solidFill>
                  <a:srgbClr val="0070C0"/>
                </a:solidFill>
              </a:rPr>
              <a:t>NS </a:t>
            </a:r>
            <a:r>
              <a:rPr lang="it-IT" sz="2000" b="1" dirty="0">
                <a:solidFill>
                  <a:srgbClr val="0070C0"/>
                </a:solidFill>
              </a:rPr>
              <a:t>coalescences</a:t>
            </a:r>
          </a:p>
          <a:p>
            <a:r>
              <a:rPr lang="it-IT" sz="2000" dirty="0" smtClean="0"/>
              <a:t>disfavours measurement of merger and post-merger </a:t>
            </a:r>
            <a:r>
              <a:rPr lang="en-US" sz="2000" dirty="0" smtClean="0"/>
              <a:t>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0486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78" y="126876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>
                <a:solidFill>
                  <a:srgbClr val="0070C0"/>
                </a:solidFill>
              </a:rPr>
              <a:t>Advanced LIGOs first observation </a:t>
            </a:r>
            <a:r>
              <a:rPr lang="en-US" sz="2400" dirty="0" smtClean="0">
                <a:solidFill>
                  <a:srgbClr val="0070C0"/>
                </a:solidFill>
              </a:rPr>
              <a:t>campaign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>
                <a:solidFill>
                  <a:srgbClr val="0070C0"/>
                </a:solidFill>
              </a:rPr>
              <a:t>has been </a:t>
            </a:r>
            <a:r>
              <a:rPr lang="it-IT" sz="2400" dirty="0" smtClean="0">
                <a:solidFill>
                  <a:srgbClr val="0070C0"/>
                </a:solidFill>
              </a:rPr>
              <a:t>completed, Sept. </a:t>
            </a:r>
            <a:r>
              <a:rPr lang="it-IT" sz="2400" dirty="0">
                <a:solidFill>
                  <a:srgbClr val="0070C0"/>
                </a:solidFill>
              </a:rPr>
              <a:t>12-2015 </a:t>
            </a:r>
            <a:r>
              <a:rPr lang="it-IT" sz="2400" dirty="0" smtClean="0">
                <a:solidFill>
                  <a:srgbClr val="0070C0"/>
                </a:solidFill>
              </a:rPr>
              <a:t>– Jan. </a:t>
            </a:r>
            <a:r>
              <a:rPr lang="it-IT" sz="2400" dirty="0">
                <a:solidFill>
                  <a:srgbClr val="0070C0"/>
                </a:solidFill>
              </a:rPr>
              <a:t>19 2016 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rgbClr val="FF0000"/>
                </a:solidFill>
              </a:rPr>
              <a:t>Expect to see </a:t>
            </a:r>
            <a:r>
              <a:rPr lang="it-IT" sz="2400" i="1" dirty="0">
                <a:solidFill>
                  <a:srgbClr val="FF0000"/>
                </a:solidFill>
              </a:rPr>
              <a:t>the complete results very soon </a:t>
            </a:r>
            <a:r>
              <a:rPr lang="it-IT" sz="2400" i="1" dirty="0" smtClean="0">
                <a:solidFill>
                  <a:srgbClr val="FF0000"/>
                </a:solidFill>
              </a:rPr>
              <a:t>!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Advanced Virgo will start commissioning of full interferometer in July. 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the upcoming network will cover both GW polarizations for half of the sky.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Advanced interferometers will improve sensitivity by a factor 3 in a 3-5 years time-scale. 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Current technologies and facilities could allow a  further improvement in sensitivity by a factor 2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New facilities and significant technology development will be required for additional improvements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Binary NS will likely be detected in the next few years, but likely limited to the inspiral part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Inspiral of NS-NS or NS-BH binaries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80294"/>
            <a:ext cx="8280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NS Equation of State affects </a:t>
            </a:r>
            <a:r>
              <a:rPr lang="en-US" sz="2000" b="1" dirty="0" err="1" smtClean="0">
                <a:solidFill>
                  <a:srgbClr val="0070C0"/>
                </a:solidFill>
              </a:rPr>
              <a:t>inspiral</a:t>
            </a:r>
            <a:r>
              <a:rPr lang="en-US" sz="2000" b="1" dirty="0" smtClean="0">
                <a:solidFill>
                  <a:srgbClr val="0070C0"/>
                </a:solidFill>
              </a:rPr>
              <a:t> phase through tidal interactions</a:t>
            </a:r>
            <a:endParaRPr lang="en-US" sz="2000" b="1" dirty="0">
              <a:solidFill>
                <a:srgbClr val="0070C0"/>
              </a:solidFill>
              <a:effectLst/>
            </a:endParaRPr>
          </a:p>
          <a:p>
            <a:r>
              <a:rPr lang="en-US" sz="2000" dirty="0" smtClean="0"/>
              <a:t>ongoing development of robust theoretical models in the Effective One Body formalism,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adiabatic NS tides (i.e. hydrostatic</a:t>
            </a:r>
            <a:r>
              <a:rPr lang="en-US" sz="2000" dirty="0" smtClean="0"/>
              <a:t>), </a:t>
            </a:r>
            <a:r>
              <a:rPr lang="en-US" sz="2000" dirty="0" smtClean="0">
                <a:effectLst/>
              </a:rPr>
              <a:t>multipoles corrections</a:t>
            </a:r>
          </a:p>
          <a:p>
            <a:pPr algn="r"/>
            <a:r>
              <a:rPr lang="en-US" sz="2000" i="1" dirty="0" smtClean="0">
                <a:effectLst/>
              </a:rPr>
              <a:t>see e.g. </a:t>
            </a:r>
            <a:r>
              <a:rPr lang="en-US" sz="2000" i="1" dirty="0" err="1" smtClean="0">
                <a:effectLst/>
              </a:rPr>
              <a:t>Bernuzzi</a:t>
            </a:r>
            <a:r>
              <a:rPr lang="en-US" sz="2000" i="1" dirty="0" smtClean="0">
                <a:effectLst/>
              </a:rPr>
              <a:t> et al., PRL 114, 161103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dynamical NS tides (i.e. normal mode dynamics), fundamental quadrupole contribution</a:t>
            </a:r>
          </a:p>
          <a:p>
            <a:pPr algn="r"/>
            <a:r>
              <a:rPr lang="en-US" sz="2000" i="1" dirty="0" smtClean="0">
                <a:effectLst/>
              </a:rPr>
              <a:t>Hinderer et al., PRL 116, 181101 (2016)</a:t>
            </a:r>
          </a:p>
          <a:p>
            <a:r>
              <a:rPr lang="en-US" sz="2000" dirty="0" smtClean="0"/>
              <a:t>Main parameters </a:t>
            </a:r>
            <a:r>
              <a:rPr lang="en-US" sz="2000" dirty="0"/>
              <a:t>are NS </a:t>
            </a:r>
            <a:r>
              <a:rPr lang="en-US" sz="2000" b="1" dirty="0"/>
              <a:t>tidal deformability constants </a:t>
            </a:r>
            <a:r>
              <a:rPr lang="en-US" sz="2000" dirty="0"/>
              <a:t>(Love numbers)  and </a:t>
            </a:r>
            <a:r>
              <a:rPr lang="en-US" sz="2000" b="1" dirty="0" err="1"/>
              <a:t>eigenfrequency</a:t>
            </a:r>
            <a:r>
              <a:rPr lang="en-US" sz="2000" b="1" dirty="0"/>
              <a:t> of fundamental </a:t>
            </a:r>
            <a:r>
              <a:rPr lang="en-US" sz="2000" b="1" dirty="0" err="1"/>
              <a:t>quadrupolar</a:t>
            </a:r>
            <a:r>
              <a:rPr lang="en-US" sz="2000" b="1" dirty="0"/>
              <a:t> mode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testing models against </a:t>
            </a:r>
            <a:r>
              <a:rPr lang="en-US" sz="2000" b="1" dirty="0" smtClean="0">
                <a:effectLst/>
              </a:rPr>
              <a:t>Numerical Relativity simulations</a:t>
            </a:r>
            <a:r>
              <a:rPr lang="en-US" sz="2000" dirty="0" smtClean="0">
                <a:effectLst/>
              </a:rPr>
              <a:t>. </a:t>
            </a:r>
          </a:p>
          <a:p>
            <a:endParaRPr lang="en-US" sz="2000" dirty="0"/>
          </a:p>
          <a:p>
            <a:r>
              <a:rPr lang="en-US" sz="2000" b="1" dirty="0" smtClean="0">
                <a:sym typeface="Symbol" panose="05050102010706020507" pitchFamily="18" charset="2"/>
              </a:rPr>
              <a:t>Next steps: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ym typeface="Symbol" panose="05050102010706020507" pitchFamily="18" charset="2"/>
              </a:rPr>
              <a:t>construction of template banks for parameter estimation of NS-BH and NS-NS </a:t>
            </a:r>
            <a:r>
              <a:rPr lang="en-US" sz="2000" dirty="0" err="1" smtClean="0">
                <a:sym typeface="Symbol" panose="05050102010706020507" pitchFamily="18" charset="2"/>
              </a:rPr>
              <a:t>inspirals</a:t>
            </a:r>
            <a:endParaRPr lang="en-US" sz="2000" dirty="0" smtClean="0">
              <a:sym typeface="Symbol" panose="05050102010706020507" pitchFamily="18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effectLst/>
                <a:sym typeface="Symbol" panose="05050102010706020507" pitchFamily="18" charset="2"/>
              </a:rPr>
              <a:t>check performances as parameter estimation method</a:t>
            </a:r>
            <a:endParaRPr lang="en-US" sz="2000" dirty="0">
              <a:effectLst/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merger and post-merger of NS-NS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83768" y="4292222"/>
                <a:ext cx="6336704" cy="1945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srgbClr val="0070C0"/>
                    </a:solidFill>
                  </a:rPr>
                  <a:t>Supramassive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 NS remnants</a:t>
                </a:r>
              </a:p>
              <a:p>
                <a:pPr algn="ctr"/>
                <a:r>
                  <a:rPr lang="en-US" sz="2000" dirty="0" smtClean="0"/>
                  <a:t>richest messengers of NS properties</a:t>
                </a:r>
                <a:endParaRPr lang="en-US" sz="2000" dirty="0" smtClean="0">
                  <a:effectLst/>
                </a:endParaRPr>
              </a:p>
              <a:p>
                <a:r>
                  <a:rPr lang="en-US" sz="2000" dirty="0" smtClean="0"/>
                  <a:t>	1.22+1.22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 smtClean="0">
                    <a:effectLst/>
                  </a:rPr>
                  <a:t>		</a:t>
                </a:r>
                <a:r>
                  <a:rPr lang="en-US" sz="2000" dirty="0" smtClean="0"/>
                  <a:t>1.29+1.42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sz="2000" dirty="0" smtClean="0">
                  <a:effectLst/>
                </a:endParaRPr>
              </a:p>
              <a:p>
                <a:endParaRPr lang="en-US" sz="2000" dirty="0"/>
              </a:p>
              <a:p>
                <a:pPr algn="ctr"/>
                <a:r>
                  <a:rPr lang="en-US" sz="2000" dirty="0" smtClean="0">
                    <a:effectLst/>
                  </a:rPr>
                  <a:t>Signal-to-Noise Ratio of post-merger in LIGO-Virgo is a small fraction of the total (&lt; 10%)</a:t>
                </a: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292222"/>
                <a:ext cx="6336704" cy="1945404"/>
              </a:xfrm>
              <a:prstGeom prst="rect">
                <a:avLst/>
              </a:prstGeom>
              <a:blipFill rotWithShape="0">
                <a:blip r:embed="rId3"/>
                <a:stretch>
                  <a:fillRect t="-1567" b="-4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99" y="957170"/>
            <a:ext cx="8023801" cy="3407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1" y="1052736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arXiv:1604.03445</a:t>
            </a:r>
          </a:p>
          <a:p>
            <a:r>
              <a:rPr lang="en-US" b="1" i="1" dirty="0" smtClean="0"/>
              <a:t>NR group at Trento</a:t>
            </a:r>
            <a:endParaRPr lang="en-US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3528" y="4285545"/>
                <a:ext cx="1907441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0070C0"/>
                    </a:solidFill>
                  </a:rPr>
                  <a:t>Prompt collapse to BH</a:t>
                </a:r>
                <a:endParaRPr lang="en-US" sz="2000" b="1" dirty="0">
                  <a:solidFill>
                    <a:srgbClr val="0070C0"/>
                  </a:solidFill>
                  <a:effectLst/>
                </a:endParaRPr>
              </a:p>
              <a:p>
                <a:pPr algn="ctr"/>
                <a:r>
                  <a:rPr lang="en-US" sz="2000" dirty="0" smtClean="0"/>
                  <a:t>1.43+1.43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sz="2000" dirty="0" smtClean="0">
                  <a:effectLst/>
                </a:endParaRPr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 smtClean="0">
                    <a:effectLst/>
                  </a:rPr>
                  <a:t>no detectable post-merger by LIGO-Virgo</a:t>
                </a: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285545"/>
                <a:ext cx="1907441" cy="2253181"/>
              </a:xfrm>
              <a:prstGeom prst="rect">
                <a:avLst/>
              </a:prstGeom>
              <a:blipFill rotWithShape="0">
                <a:blip r:embed="rId5"/>
                <a:stretch>
                  <a:fillRect l="-3195" t="-1351" r="-5112" b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20272" y="2649686"/>
            <a:ext cx="1378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GR MHD</a:t>
            </a:r>
          </a:p>
          <a:p>
            <a:r>
              <a:rPr lang="en-US" dirty="0" smtClean="0"/>
              <a:t>Simulations</a:t>
            </a:r>
          </a:p>
          <a:p>
            <a:r>
              <a:rPr lang="en-US" dirty="0" smtClean="0"/>
              <a:t>APR4 </a:t>
            </a:r>
            <a:r>
              <a:rPr lang="en-US" dirty="0" err="1" smtClean="0"/>
              <a:t>EoS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94523" y="1837016"/>
            <a:ext cx="14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</a:t>
            </a:r>
            <a:r>
              <a:rPr lang="en-US" dirty="0" smtClean="0"/>
              <a:t> at 100 </a:t>
            </a:r>
            <a:r>
              <a:rPr lang="en-US" i="1" dirty="0" err="1" smtClean="0"/>
              <a:t>Mpc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9613" y="342589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 [</a:t>
            </a:r>
            <a:r>
              <a:rPr lang="en-US" i="1" dirty="0" smtClean="0"/>
              <a:t>kHz</a:t>
            </a:r>
            <a:r>
              <a:rPr lang="en-US" dirty="0" smtClean="0"/>
              <a:t>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679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post-merger signals from NS remnants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67445"/>
            <a:ext cx="5215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Large variability of time-frequency features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70C0"/>
                </a:solidFill>
              </a:rPr>
              <a:t>Frequencies of main spectral features correlate with NS properties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dirty="0" err="1" smtClean="0"/>
              <a:t>quadrupolar</a:t>
            </a:r>
            <a:r>
              <a:rPr lang="en-US" sz="2000" dirty="0" smtClean="0"/>
              <a:t> tidal deformability, compactness and mass ratios of progenitors</a:t>
            </a:r>
          </a:p>
          <a:p>
            <a:pPr algn="ctr"/>
            <a:endParaRPr lang="en-US" sz="2000" dirty="0" smtClean="0"/>
          </a:p>
          <a:p>
            <a:r>
              <a:rPr lang="en-US" sz="2000" dirty="0" smtClean="0"/>
              <a:t>Warning: interpretation/understanding of NR simulations is still not “universally” shared</a:t>
            </a:r>
            <a:endParaRPr lang="en-US" sz="2000" dirty="0" smtClean="0">
              <a:effectLst/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1" y="512785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Tidal deformability</a:t>
            </a:r>
          </a:p>
          <a:p>
            <a:pPr algn="ctr"/>
            <a:endParaRPr lang="en-US" dirty="0" smtClean="0">
              <a:effectLst/>
            </a:endParaRPr>
          </a:p>
          <a:p>
            <a:pPr algn="ctr"/>
            <a:r>
              <a:rPr lang="en-US" dirty="0" smtClean="0"/>
              <a:t>also PRD 91, 064001 (2015)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7504" y="3439858"/>
            <a:ext cx="3707904" cy="3245883"/>
            <a:chOff x="6095510" y="3262650"/>
            <a:chExt cx="3048490" cy="26809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510" y="3423600"/>
              <a:ext cx="3048490" cy="2520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889941" y="3262650"/>
              <a:ext cx="1753262" cy="279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err="1" smtClean="0"/>
                <a:t>Bauswein</a:t>
              </a:r>
              <a:r>
                <a:rPr lang="en-GB" sz="1600" dirty="0" smtClean="0"/>
                <a:t> &amp; </a:t>
              </a:r>
              <a:r>
                <a:rPr lang="en-GB" sz="1600" dirty="0" err="1" smtClean="0"/>
                <a:t>Stergioulas</a:t>
              </a:r>
              <a:endParaRPr lang="en-GB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46032" y="4730323"/>
            <a:ext cx="1907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type I: </a:t>
            </a:r>
            <a:r>
              <a:rPr lang="en-US" sz="1600" i="1" dirty="0" smtClean="0">
                <a:solidFill>
                  <a:srgbClr val="FF0000"/>
                </a:solidFill>
              </a:rPr>
              <a:t>higher mass, softer </a:t>
            </a:r>
            <a:r>
              <a:rPr lang="en-US" sz="1600" i="1" dirty="0" err="1" smtClean="0">
                <a:solidFill>
                  <a:srgbClr val="FF0000"/>
                </a:solidFill>
              </a:rPr>
              <a:t>EoS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type II:</a:t>
            </a:r>
          </a:p>
          <a:p>
            <a:r>
              <a:rPr lang="en-US" sz="1600" i="1" dirty="0"/>
              <a:t>i</a:t>
            </a:r>
            <a:r>
              <a:rPr lang="en-US" sz="1600" i="1" dirty="0" smtClean="0"/>
              <a:t>ntermediate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t</a:t>
            </a:r>
            <a:r>
              <a:rPr lang="en-US" sz="1600" dirty="0" smtClean="0">
                <a:solidFill>
                  <a:srgbClr val="0070C0"/>
                </a:solidFill>
              </a:rPr>
              <a:t>ype III: </a:t>
            </a:r>
            <a:r>
              <a:rPr lang="en-US" sz="1600" i="1" dirty="0" smtClean="0">
                <a:solidFill>
                  <a:srgbClr val="0070C0"/>
                </a:solidFill>
              </a:rPr>
              <a:t>lower mass, stiffer </a:t>
            </a:r>
            <a:r>
              <a:rPr lang="en-US" sz="1600" i="1" dirty="0" err="1" smtClean="0">
                <a:solidFill>
                  <a:srgbClr val="0070C0"/>
                </a:solidFill>
              </a:rPr>
              <a:t>EoS</a:t>
            </a:r>
            <a:endParaRPr lang="en-US" sz="1600" i="1" dirty="0" smtClean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824902" y="375677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peak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48064" y="958947"/>
            <a:ext cx="3999000" cy="4270253"/>
            <a:chOff x="5148064" y="958947"/>
            <a:chExt cx="3999000" cy="42702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265133"/>
              <a:ext cx="3999000" cy="39640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52120" y="958947"/>
              <a:ext cx="3494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Rezzolla</a:t>
              </a:r>
              <a:r>
                <a:rPr lang="en-US" sz="1600" dirty="0" smtClean="0"/>
                <a:t> &amp; </a:t>
              </a:r>
              <a:r>
                <a:rPr lang="en-US" sz="1600" dirty="0" err="1" smtClean="0"/>
                <a:t>Takami</a:t>
              </a:r>
              <a:r>
                <a:rPr lang="en-US" sz="1600" dirty="0" smtClean="0"/>
                <a:t> </a:t>
              </a:r>
              <a:r>
                <a:rPr lang="en-US" dirty="0" smtClean="0"/>
                <a:t>arXiv:1604.00246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12874" y="1484784"/>
              <a:ext cx="2088232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164288" y="2525627"/>
            <a:ext cx="1800200" cy="104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/>
              <a:t>post-merger signals from NS remnants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24128" y="3768999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Detectability of post-merger</a:t>
            </a:r>
          </a:p>
          <a:p>
            <a:pPr algn="ctr"/>
            <a:r>
              <a:rPr lang="en-US" sz="2000" dirty="0" smtClean="0"/>
              <a:t>zero order estimate</a:t>
            </a:r>
            <a:endParaRPr lang="en-US" sz="2000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18" y="914400"/>
            <a:ext cx="5848090" cy="2298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56992"/>
            <a:ext cx="4594306" cy="2781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2316" y="976872"/>
            <a:ext cx="341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Clark et al., CQG </a:t>
            </a:r>
            <a:r>
              <a:rPr lang="pt-BR" dirty="0"/>
              <a:t>33 (2016) 085003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71090" y="1351193"/>
            <a:ext cx="206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type III: </a:t>
            </a:r>
            <a:r>
              <a:rPr lang="en-US" sz="1600" b="1" i="1" dirty="0" smtClean="0"/>
              <a:t>stiffer </a:t>
            </a:r>
            <a:r>
              <a:rPr lang="en-US" sz="1600" b="1" i="1" dirty="0" err="1" smtClean="0"/>
              <a:t>EoS</a:t>
            </a:r>
            <a:r>
              <a:rPr lang="en-US" sz="1600" b="1" i="1" dirty="0"/>
              <a:t> </a:t>
            </a:r>
            <a:r>
              <a:rPr lang="en-US" sz="1600" dirty="0" smtClean="0"/>
              <a:t>TM1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9912" y="343051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type I: </a:t>
            </a:r>
            <a:r>
              <a:rPr lang="en-US" sz="1600" b="1" i="1" dirty="0" smtClean="0"/>
              <a:t>softer </a:t>
            </a:r>
            <a:r>
              <a:rPr lang="en-US" sz="1600" b="1" i="1" dirty="0" err="1" smtClean="0"/>
              <a:t>EoS</a:t>
            </a:r>
            <a:r>
              <a:rPr lang="en-US" sz="1600" b="1" i="1" dirty="0" smtClean="0"/>
              <a:t> </a:t>
            </a:r>
            <a:r>
              <a:rPr lang="en-US" sz="1600" dirty="0" smtClean="0"/>
              <a:t>SFHO</a:t>
            </a:r>
            <a:endParaRPr lang="en-US" sz="1600" i="1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216853"/>
              </p:ext>
            </p:extLst>
          </p:nvPr>
        </p:nvGraphicFramePr>
        <p:xfrm>
          <a:off x="5588349" y="4465920"/>
          <a:ext cx="338437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26"/>
                <a:gridCol w="1023877"/>
                <a:gridCol w="123237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Horizon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Rate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Adv</a:t>
                      </a:r>
                      <a:r>
                        <a:rPr lang="en-US" dirty="0" smtClean="0"/>
                        <a:t> LIGO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</a:t>
                      </a:r>
                      <a:r>
                        <a:rPr lang="en-US" dirty="0" err="1" smtClean="0"/>
                        <a:t>Mpc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1/century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LIGO</a:t>
                      </a:r>
                      <a:r>
                        <a:rPr lang="en-US" baseline="0" dirty="0" smtClean="0"/>
                        <a:t> A+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13/century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LIGO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41/century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398551" y="6047994"/>
            <a:ext cx="3745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also Clark et al, PRD 90, 062004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09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cs typeface="Times New Roman"/>
              </a:rPr>
              <a:t>work in progress at </a:t>
            </a:r>
            <a:r>
              <a:rPr lang="en-GB" sz="3200" b="1" dirty="0" err="1" smtClean="0">
                <a:cs typeface="Times New Roman"/>
              </a:rPr>
              <a:t>Padova</a:t>
            </a:r>
            <a:r>
              <a:rPr lang="en-GB" sz="3200" b="1" dirty="0" smtClean="0">
                <a:cs typeface="Times New Roman"/>
              </a:rPr>
              <a:t>-Trento</a:t>
            </a:r>
            <a:endParaRPr lang="en-GB" sz="3200" b="1" dirty="0">
              <a:cs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June 6th,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807E56F6-E06E-3C4E-9528-EEE651E0D7B1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79512" y="980728"/>
            <a:ext cx="4011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+mj-lt"/>
                <a:cs typeface="Times New Roman"/>
              </a:rPr>
              <a:t>   Virgo data analysis group:</a:t>
            </a:r>
          </a:p>
          <a:p>
            <a:pPr>
              <a:buClr>
                <a:srgbClr val="0000FF"/>
              </a:buClr>
            </a:pPr>
            <a:r>
              <a:rPr lang="en-GB" dirty="0" smtClean="0">
                <a:latin typeface="+mj-lt"/>
                <a:cs typeface="Times New Roman"/>
              </a:rPr>
              <a:t>improve capabilities of waveform reconstruction by the reference pipeline LIGO-Virgo to detect generic transient signals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807" y="4147947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GB" dirty="0" smtClean="0">
                <a:latin typeface="+mj-lt"/>
                <a:cs typeface="Times New Roman"/>
              </a:rPr>
              <a:t> 1. </a:t>
            </a:r>
            <a:r>
              <a:rPr lang="en-GB" dirty="0">
                <a:latin typeface="+mj-lt"/>
                <a:cs typeface="Times New Roman"/>
              </a:rPr>
              <a:t>discrimination with controlled false alarm probability of </a:t>
            </a:r>
            <a:endParaRPr lang="en-GB" dirty="0" smtClean="0">
              <a:latin typeface="+mj-lt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GB" b="1" dirty="0" smtClean="0">
                <a:solidFill>
                  <a:srgbClr val="0000FF"/>
                </a:solidFill>
                <a:latin typeface="+mj-lt"/>
                <a:cs typeface="Times New Roman"/>
              </a:rPr>
              <a:t>       NS post-merger candidates 	</a:t>
            </a:r>
            <a:r>
              <a:rPr lang="en-GB" b="1" dirty="0" smtClean="0">
                <a:latin typeface="+mj-lt"/>
                <a:cs typeface="Times New Roman"/>
              </a:rPr>
              <a:t>versus</a:t>
            </a:r>
            <a:r>
              <a:rPr lang="en-GB" dirty="0" smtClean="0">
                <a:latin typeface="+mj-lt"/>
                <a:cs typeface="Times New Roman"/>
              </a:rPr>
              <a:t> 		       </a:t>
            </a:r>
            <a:r>
              <a:rPr lang="en-GB" b="1" dirty="0" smtClean="0">
                <a:solidFill>
                  <a:srgbClr val="FF0000"/>
                </a:solidFill>
                <a:latin typeface="+mj-lt"/>
                <a:cs typeface="Times New Roman"/>
              </a:rPr>
              <a:t>null hypothesis</a:t>
            </a:r>
            <a:endParaRPr lang="en-GB" dirty="0" smtClean="0">
              <a:latin typeface="+mj-lt"/>
              <a:cs typeface="Times New Roman"/>
            </a:endParaRPr>
          </a:p>
          <a:p>
            <a:pPr algn="r">
              <a:buClr>
                <a:srgbClr val="0000FF"/>
              </a:buClr>
            </a:pPr>
            <a:r>
              <a:rPr lang="en-GB" dirty="0" smtClean="0">
                <a:latin typeface="+mj-lt"/>
                <a:cs typeface="Times New Roman"/>
              </a:rPr>
              <a:t>e.g. prompt collapse to BH</a:t>
            </a:r>
            <a:endParaRPr lang="en-GB" dirty="0">
              <a:latin typeface="+mj-lt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1600" y="4830320"/>
            <a:ext cx="2736304" cy="1551008"/>
            <a:chOff x="2483768" y="4453540"/>
            <a:chExt cx="2736304" cy="1551008"/>
          </a:xfrm>
        </p:grpSpPr>
        <p:sp>
          <p:nvSpPr>
            <p:cNvPr id="9" name="TextBox 8"/>
            <p:cNvSpPr txBox="1"/>
            <p:nvPr/>
          </p:nvSpPr>
          <p:spPr>
            <a:xfrm>
              <a:off x="2483768" y="5081218"/>
              <a:ext cx="2736304" cy="923330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GB" dirty="0" smtClean="0">
                  <a:latin typeface="+mj-lt"/>
                  <a:cs typeface="Times New Roman"/>
                </a:rPr>
                <a:t>2. follow-up estimation of waveform parameters related to </a:t>
              </a:r>
              <a:r>
                <a:rPr lang="en-GB" dirty="0" err="1" smtClean="0">
                  <a:latin typeface="+mj-lt"/>
                  <a:cs typeface="Times New Roman"/>
                </a:rPr>
                <a:t>EoS</a:t>
              </a:r>
              <a:endParaRPr lang="en-GB" dirty="0" smtClean="0">
                <a:latin typeface="+mj-lt"/>
                <a:cs typeface="Times New Roman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3538470" y="4694983"/>
              <a:ext cx="484473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228184" y="5105817"/>
            <a:ext cx="2232248" cy="1275511"/>
            <a:chOff x="6228184" y="4453539"/>
            <a:chExt cx="2232248" cy="1275511"/>
          </a:xfrm>
        </p:grpSpPr>
        <p:cxnSp>
          <p:nvCxnSpPr>
            <p:cNvPr id="24" name="Straight Arrow Connector 23"/>
            <p:cNvCxnSpPr/>
            <p:nvPr/>
          </p:nvCxnSpPr>
          <p:spPr>
            <a:xfrm rot="5400000">
              <a:off x="7137281" y="4694982"/>
              <a:ext cx="48447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228184" y="5082719"/>
              <a:ext cx="2232248" cy="646331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+mj-lt"/>
                  <a:cs typeface="Times New Roman"/>
                </a:rPr>
                <a:t>nothing detectable in LIGO-Virgo band</a:t>
              </a:r>
              <a:endParaRPr lang="en-GB" dirty="0">
                <a:latin typeface="+mj-lt"/>
                <a:cs typeface="Times New Roman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00" y="994505"/>
            <a:ext cx="449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+mj-lt"/>
                <a:cs typeface="Times New Roman"/>
              </a:rPr>
              <a:t>Numerical Relativity group (PI </a:t>
            </a:r>
            <a:r>
              <a:rPr lang="en-GB" i="1" dirty="0" err="1" smtClean="0">
                <a:solidFill>
                  <a:prstClr val="black"/>
                </a:solidFill>
                <a:latin typeface="+mj-lt"/>
                <a:cs typeface="Times New Roman"/>
              </a:rPr>
              <a:t>Giacomazzo</a:t>
            </a:r>
            <a:r>
              <a:rPr lang="en-GB" dirty="0" smtClean="0">
                <a:solidFill>
                  <a:prstClr val="black"/>
                </a:solidFill>
                <a:latin typeface="+mj-lt"/>
                <a:cs typeface="Times New Roman"/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GB" dirty="0" smtClean="0">
                <a:solidFill>
                  <a:prstClr val="black"/>
                </a:solidFill>
                <a:latin typeface="+mj-lt"/>
                <a:cs typeface="Times New Roman"/>
              </a:rPr>
              <a:t>Full GR </a:t>
            </a:r>
            <a:r>
              <a:rPr lang="en-GB" dirty="0" err="1" smtClean="0">
                <a:solidFill>
                  <a:prstClr val="black"/>
                </a:solidFill>
                <a:latin typeface="+mj-lt"/>
                <a:cs typeface="Times New Roman"/>
              </a:rPr>
              <a:t>MagnetoHydroDynamic</a:t>
            </a:r>
            <a:r>
              <a:rPr lang="en-GB" dirty="0" smtClean="0">
                <a:solidFill>
                  <a:prstClr val="black"/>
                </a:solidFill>
                <a:latin typeface="+mj-lt"/>
                <a:cs typeface="Times New Roman"/>
              </a:rPr>
              <a:t> simulation to deepen understanding of NS sources and extend exploration of emitted gravitational waves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35751" y="2853804"/>
            <a:ext cx="529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GB" dirty="0" smtClean="0">
                <a:solidFill>
                  <a:prstClr val="black"/>
                </a:solidFill>
                <a:latin typeface="+mj-lt"/>
                <a:cs typeface="Times New Roman"/>
              </a:rPr>
              <a:t>improving methods to detect merger and post-merger features and to infer NS properties</a:t>
            </a:r>
          </a:p>
          <a:p>
            <a:pPr>
              <a:buClr>
                <a:srgbClr val="0000FF"/>
              </a:buClr>
            </a:pPr>
            <a:endParaRPr lang="en-GB" dirty="0">
              <a:solidFill>
                <a:prstClr val="black"/>
              </a:solidFill>
              <a:latin typeface="+mj-lt"/>
              <a:cs typeface="Times New Roman"/>
            </a:endParaRPr>
          </a:p>
          <a:p>
            <a:pPr algn="ctr">
              <a:buClr>
                <a:srgbClr val="0000FF"/>
              </a:buClr>
            </a:pPr>
            <a:r>
              <a:rPr lang="en-GB" b="1" dirty="0" smtClean="0">
                <a:solidFill>
                  <a:srgbClr val="002060"/>
                </a:solidFill>
                <a:latin typeface="+mj-lt"/>
                <a:cs typeface="Times New Roman"/>
              </a:rPr>
              <a:t>hierarchical analysis scheme</a:t>
            </a:r>
            <a:r>
              <a:rPr lang="en-GB" dirty="0" smtClean="0">
                <a:solidFill>
                  <a:srgbClr val="002060"/>
                </a:solidFill>
                <a:latin typeface="+mj-lt"/>
                <a:cs typeface="Times New Roman"/>
              </a:rPr>
              <a:t>:</a:t>
            </a:r>
          </a:p>
        </p:txBody>
      </p:sp>
      <p:cxnSp>
        <p:nvCxnSpPr>
          <p:cNvPr id="34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rved Left Arrow 7"/>
          <p:cNvSpPr/>
          <p:nvPr/>
        </p:nvSpPr>
        <p:spPr>
          <a:xfrm>
            <a:off x="7596336" y="2564597"/>
            <a:ext cx="504056" cy="847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Left Arrow 34"/>
          <p:cNvSpPr/>
          <p:nvPr/>
        </p:nvSpPr>
        <p:spPr>
          <a:xfrm>
            <a:off x="1619672" y="2564904"/>
            <a:ext cx="504056" cy="847953"/>
          </a:xfrm>
          <a:prstGeom prst="curvedLeftArrow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7574"/>
      </p:ext>
    </p:extLst>
  </p:cSld>
  <p:clrMapOvr>
    <a:masterClrMapping/>
  </p:clrMapOvr>
  <p:transition advTm="4359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 noChangeAspect="1"/>
          </p:cNvGrpSpPr>
          <p:nvPr/>
        </p:nvGrpSpPr>
        <p:grpSpPr>
          <a:xfrm>
            <a:off x="0" y="1021150"/>
            <a:ext cx="5599531" cy="2103050"/>
            <a:chOff x="0" y="1659033"/>
            <a:chExt cx="6270502" cy="2355050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1854083"/>
              <a:ext cx="6270502" cy="2160000"/>
              <a:chOff x="0" y="1854083"/>
              <a:chExt cx="6270502" cy="2160000"/>
            </a:xfrm>
          </p:grpSpPr>
          <p:pic>
            <p:nvPicPr>
              <p:cNvPr id="10" name="Picture 9" descr="astrowave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854083"/>
                <a:ext cx="6270502" cy="2160000"/>
              </a:xfrm>
              <a:prstGeom prst="rect">
                <a:avLst/>
              </a:prstGeom>
            </p:spPr>
          </p:pic>
          <p:sp>
            <p:nvSpPr>
              <p:cNvPr id="11" name="Left Bracket 10"/>
              <p:cNvSpPr/>
              <p:nvPr/>
            </p:nvSpPr>
            <p:spPr>
              <a:xfrm rot="16200000">
                <a:off x="3300002" y="1242602"/>
                <a:ext cx="108000" cy="3959996"/>
              </a:xfrm>
              <a:prstGeom prst="leftBracket">
                <a:avLst/>
              </a:prstGeom>
              <a:ln>
                <a:solidFill>
                  <a:srgbClr val="9E15B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9E15BD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32766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9E15BD"/>
                    </a:solidFill>
                    <a:latin typeface="Times New Roman"/>
                    <a:cs typeface="Times New Roman"/>
                  </a:rPr>
                  <a:t>Post-merger phase</a:t>
                </a:r>
                <a:endParaRPr lang="en-GB" sz="1600" dirty="0">
                  <a:solidFill>
                    <a:srgbClr val="9E15BD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5318463" y="2767711"/>
                <a:ext cx="160799" cy="1607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43400" y="2286000"/>
                <a:ext cx="15168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BH formation</a:t>
                </a:r>
                <a:endParaRPr lang="en-GB" sz="16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5" name="Left Bracket 14"/>
              <p:cNvSpPr/>
              <p:nvPr/>
            </p:nvSpPr>
            <p:spPr>
              <a:xfrm rot="5400000">
                <a:off x="1149909" y="2049366"/>
                <a:ext cx="77995" cy="188393"/>
              </a:xfrm>
              <a:prstGeom prst="leftBracket">
                <a:avLst/>
              </a:prstGeom>
              <a:ln>
                <a:solidFill>
                  <a:srgbClr val="18AC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18ACFF"/>
                    </a:solidFill>
                  </a:ln>
                  <a:solidFill>
                    <a:srgbClr val="18ACFF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71600" y="2007987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18ACFF"/>
                    </a:solidFill>
                    <a:latin typeface="Times New Roman"/>
                    <a:cs typeface="Times New Roman"/>
                  </a:rPr>
                  <a:t>Merger phase</a:t>
                </a:r>
                <a:endParaRPr lang="en-GB" sz="1600" dirty="0">
                  <a:solidFill>
                    <a:srgbClr val="18ACFF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133600" y="1659033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/>
                  <a:cs typeface="Times New Roman"/>
                </a:rPr>
                <a:t>Signal description </a:t>
              </a:r>
              <a:endParaRPr lang="en-GB" dirty="0">
                <a:latin typeface="Times New Roman"/>
                <a:cs typeface="Times New Roman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33188" y="1091611"/>
            <a:ext cx="36822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Times New Roman"/>
                <a:cs typeface="Times New Roman"/>
              </a:rPr>
              <a:t>Numerical Relativity waveform courtesy of L. </a:t>
            </a:r>
            <a:r>
              <a:rPr lang="en-GB" dirty="0" err="1" smtClean="0">
                <a:latin typeface="Times New Roman"/>
                <a:cs typeface="Times New Roman"/>
              </a:rPr>
              <a:t>Baiotti</a:t>
            </a:r>
            <a:r>
              <a:rPr lang="en-GB" dirty="0" smtClean="0">
                <a:latin typeface="Times New Roman"/>
                <a:cs typeface="Times New Roman"/>
              </a:rPr>
              <a:t> and B. </a:t>
            </a:r>
            <a:r>
              <a:rPr lang="en-GB" dirty="0" err="1" smtClean="0">
                <a:latin typeface="Times New Roman"/>
                <a:cs typeface="Times New Roman"/>
              </a:rPr>
              <a:t>Giacomazzo</a:t>
            </a:r>
            <a:r>
              <a:rPr lang="en-GB" dirty="0" smtClean="0">
                <a:latin typeface="Times New Roman"/>
                <a:cs typeface="Times New Roman"/>
              </a:rPr>
              <a:t>.</a:t>
            </a:r>
          </a:p>
          <a:p>
            <a:pPr algn="just"/>
            <a:endParaRPr lang="en-GB" dirty="0" smtClean="0">
              <a:latin typeface="Times New Roman"/>
              <a:cs typeface="Times New Roman"/>
            </a:endParaRPr>
          </a:p>
          <a:p>
            <a:pPr algn="just"/>
            <a:r>
              <a:rPr lang="en-GB" baseline="-25000" dirty="0" smtClean="0">
                <a:latin typeface="Wingdings"/>
                <a:ea typeface="Wingdings"/>
                <a:cs typeface="Wingdings"/>
              </a:rPr>
              <a:t>  </a:t>
            </a:r>
          </a:p>
          <a:p>
            <a:pPr algn="just"/>
            <a:endParaRPr lang="en-US" dirty="0" smtClean="0">
              <a:latin typeface="Times New Roman"/>
              <a:cs typeface="Times New Roman"/>
            </a:endParaRPr>
          </a:p>
          <a:p>
            <a:pPr algn="just"/>
            <a:endParaRPr lang="en-US" dirty="0" smtClean="0">
              <a:latin typeface="Times New Roman"/>
              <a:cs typeface="Times New Roman"/>
            </a:endParaRPr>
          </a:p>
          <a:p>
            <a:pPr algn="just"/>
            <a:r>
              <a:rPr lang="en-GB" dirty="0" smtClean="0">
                <a:latin typeface="Times New Roman"/>
                <a:cs typeface="Times New Roman"/>
              </a:rPr>
              <a:t> </a:t>
            </a:r>
            <a:endParaRPr lang="en-GB" dirty="0">
              <a:latin typeface="Times New Roman"/>
              <a:cs typeface="Times New Roman"/>
            </a:endParaRPr>
          </a:p>
        </p:txBody>
      </p:sp>
      <p:grpSp>
        <p:nvGrpSpPr>
          <p:cNvPr id="4" name="Group 30"/>
          <p:cNvGrpSpPr>
            <a:grpSpLocks noChangeAspect="1"/>
          </p:cNvGrpSpPr>
          <p:nvPr/>
        </p:nvGrpSpPr>
        <p:grpSpPr>
          <a:xfrm>
            <a:off x="76203" y="3200400"/>
            <a:ext cx="4308687" cy="3099573"/>
            <a:chOff x="4585090" y="3429000"/>
            <a:chExt cx="4558910" cy="3279577"/>
          </a:xfrm>
        </p:grpSpPr>
        <p:grpSp>
          <p:nvGrpSpPr>
            <p:cNvPr id="5" name="Group 31"/>
            <p:cNvGrpSpPr/>
            <p:nvPr/>
          </p:nvGrpSpPr>
          <p:grpSpPr>
            <a:xfrm>
              <a:off x="4585090" y="3429000"/>
              <a:ext cx="4558910" cy="3279577"/>
              <a:chOff x="4585090" y="3349823"/>
              <a:chExt cx="4558910" cy="3279577"/>
            </a:xfrm>
          </p:grpSpPr>
          <p:pic>
            <p:nvPicPr>
              <p:cNvPr id="20" name="Picture 19" descr="L1_wf_white_inj_tf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5090" y="3353400"/>
                <a:ext cx="4558910" cy="32760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953000" y="3349823"/>
                <a:ext cx="41636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GB" sz="1200" dirty="0" smtClean="0">
                    <a:latin typeface="Times New Roman"/>
                    <a:cs typeface="Times New Roman"/>
                  </a:rPr>
                  <a:t>L1-Injected Signal Time Frequency Map, dt~3.09 ms, df~128 Hz</a:t>
                </a:r>
                <a:endParaRPr lang="en-GB" sz="12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6697203" y="5245067"/>
                <a:ext cx="590087" cy="380999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887784" y="5178623"/>
                <a:ext cx="18178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Merger phase</a:t>
                </a:r>
                <a:endParaRPr lang="en-GB" sz="16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 rot="20969946">
                <a:off x="6558368" y="4403235"/>
                <a:ext cx="2233534" cy="80128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335584" y="4038600"/>
                <a:ext cx="18178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Post-merger phase</a:t>
                </a:r>
                <a:endParaRPr lang="en-GB" sz="16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629401" y="5742914"/>
              <a:ext cx="315809" cy="308998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76800" y="5833646"/>
              <a:ext cx="1817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Last orbits </a:t>
              </a:r>
              <a:endParaRPr lang="en-GB" sz="16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-1371600" y="68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46935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cs typeface="Times New Roman"/>
              </a:rPr>
              <a:t>waveform reconstruction</a:t>
            </a:r>
            <a:endParaRPr lang="en-GB" sz="3200" b="1" dirty="0">
              <a:cs typeface="Times New Roman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3" y="3276600"/>
            <a:ext cx="4308413" cy="309599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572000" y="3200400"/>
            <a:ext cx="458686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en-GB" sz="1200" dirty="0" smtClean="0">
                <a:latin typeface="Times New Roman"/>
                <a:cs typeface="Times New Roman"/>
              </a:rPr>
              <a:t>L1-Reconstructed Signal Time Frequency Map, dt~3.09 ms, df~128 Hz</a:t>
            </a:r>
            <a:endParaRPr lang="en-GB" sz="1200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5400" y="36576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Reconstructed Signal</a:t>
            </a:r>
          </a:p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SNR ~ 40.5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3400" y="358140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Injected Signal  </a:t>
            </a:r>
          </a:p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SNR ~ 39</a:t>
            </a:r>
          </a:p>
          <a:p>
            <a:endParaRPr lang="en-GB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>
          <a:xfrm>
            <a:off x="457200" y="6508750"/>
            <a:ext cx="2133600" cy="365125"/>
          </a:xfrm>
        </p:spPr>
        <p:txBody>
          <a:bodyPr/>
          <a:lstStyle/>
          <a:p>
            <a:r>
              <a:rPr lang="en-US" smtClean="0"/>
              <a:t>June 6th, 2016</a:t>
            </a:r>
            <a:endParaRPr lang="en-GB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>
          <a:xfrm>
            <a:off x="6553200" y="6508750"/>
            <a:ext cx="2133600" cy="365125"/>
          </a:xfrm>
        </p:spPr>
        <p:txBody>
          <a:bodyPr/>
          <a:lstStyle/>
          <a:p>
            <a:fld id="{807E56F6-E06E-3C4E-9528-EEE651E0D7B1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46" name="Rectangle 45"/>
          <p:cNvSpPr/>
          <p:nvPr/>
        </p:nvSpPr>
        <p:spPr>
          <a:xfrm>
            <a:off x="5261663" y="2401669"/>
            <a:ext cx="386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/>
                <a:cs typeface="Times New Roman"/>
              </a:rPr>
              <a:t>It produces a NS that survives for 0.1 </a:t>
            </a:r>
            <a:r>
              <a:rPr lang="en-US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 before collapse to BH.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61663" y="2057400"/>
            <a:ext cx="35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Binary NS-NS system: ~2.6 M</a:t>
            </a:r>
            <a:r>
              <a:rPr lang="en-GB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381000" y="6172200"/>
            <a:ext cx="372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Total Network SNR~ 72, hrss~6x10</a:t>
            </a:r>
            <a:r>
              <a:rPr lang="en-GB" baseline="30000" dirty="0" smtClean="0">
                <a:latin typeface="Times New Roman"/>
                <a:cs typeface="Times New Roman"/>
              </a:rPr>
              <a:t>-22  </a:t>
            </a:r>
            <a:r>
              <a:rPr lang="en-GB" dirty="0" smtClean="0">
                <a:latin typeface="Times New Roman"/>
                <a:cs typeface="Times New Roman"/>
              </a:rPr>
              <a:t>  </a:t>
            </a:r>
            <a:endParaRPr lang="en-GB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66510" y="6220486"/>
            <a:ext cx="668093" cy="252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886127" y="6139290"/>
            <a:ext cx="174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(</a:t>
            </a:r>
            <a:r>
              <a:rPr lang="en-GB" dirty="0" err="1" smtClean="0">
                <a:latin typeface="Times New Roman"/>
                <a:cs typeface="Times New Roman"/>
              </a:rPr>
              <a:t>D</a:t>
            </a:r>
            <a:r>
              <a:rPr lang="en-GB" baseline="-25000" dirty="0" err="1" smtClean="0">
                <a:latin typeface="Times New Roman"/>
                <a:cs typeface="Times New Roman"/>
              </a:rPr>
              <a:t>source</a:t>
            </a:r>
            <a:r>
              <a:rPr lang="en-GB" dirty="0" smtClean="0">
                <a:latin typeface="Times New Roman"/>
                <a:cs typeface="Times New Roman"/>
              </a:rPr>
              <a:t> ~ 8 </a:t>
            </a:r>
            <a:r>
              <a:rPr lang="en-GB" dirty="0" err="1" smtClean="0">
                <a:latin typeface="Times New Roman"/>
                <a:cs typeface="Times New Roman"/>
              </a:rPr>
              <a:t>Mpc</a:t>
            </a:r>
            <a:r>
              <a:rPr lang="en-GB" dirty="0" smtClean="0">
                <a:latin typeface="Times New Roman"/>
                <a:cs typeface="Times New Roman"/>
              </a:rPr>
              <a:t>)</a:t>
            </a:r>
            <a:endParaRPr lang="en-GB" dirty="0">
              <a:latin typeface="Times New Roman"/>
              <a:cs typeface="Times New Roman"/>
            </a:endParaRPr>
          </a:p>
        </p:txBody>
      </p:sp>
      <p:cxnSp>
        <p:nvCxnSpPr>
          <p:cNvPr id="42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8730"/>
      </p:ext>
    </p:extLst>
  </p:cSld>
  <p:clrMapOvr>
    <a:masterClrMapping/>
  </p:clrMapOvr>
  <p:transition advTm="7646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7020272" y="3068960"/>
            <a:ext cx="2017633" cy="3830308"/>
            <a:chOff x="4498583" y="3068960"/>
            <a:chExt cx="2017633" cy="3830308"/>
          </a:xfrm>
        </p:grpSpPr>
        <p:pic>
          <p:nvPicPr>
            <p:cNvPr id="46" name="Picture 2" descr="How distances change when a simple gravitational wave passes through a ring of partic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00000">
              <a:off x="4498583" y="4903066"/>
              <a:ext cx="2009600" cy="199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56"/>
            <p:cNvGrpSpPr/>
            <p:nvPr/>
          </p:nvGrpSpPr>
          <p:grpSpPr>
            <a:xfrm>
              <a:off x="4506616" y="3068960"/>
              <a:ext cx="2009600" cy="2634222"/>
              <a:chOff x="4506616" y="3068960"/>
              <a:chExt cx="2009600" cy="2634222"/>
            </a:xfrm>
          </p:grpSpPr>
          <p:pic>
            <p:nvPicPr>
              <p:cNvPr id="1026" name="Picture 2" descr="How distances change when a simple gravitational wave passes through a ring of particles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6616" y="3068960"/>
                <a:ext cx="2009600" cy="19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5623681" y="3648301"/>
                    <a:ext cx="43941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oMath>
                    </a14:m>
                    <a:r>
                      <a:rPr lang="it-IT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it-IT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3681" y="3648301"/>
                    <a:ext cx="439416" cy="46166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1" name="Straight Connector 50"/>
              <p:cNvCxnSpPr/>
              <p:nvPr/>
            </p:nvCxnSpPr>
            <p:spPr>
              <a:xfrm>
                <a:off x="5517739" y="4030942"/>
                <a:ext cx="580785" cy="793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/>
                  <p:cNvSpPr/>
                  <p:nvPr/>
                </p:nvSpPr>
                <p:spPr>
                  <a:xfrm rot="18900000">
                    <a:off x="5401885" y="5241517"/>
                    <a:ext cx="43941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oMath>
                    </a14:m>
                    <a:r>
                      <a:rPr lang="it-IT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it-IT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900000">
                    <a:off x="5401885" y="5241517"/>
                    <a:ext cx="439416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Connector 53"/>
              <p:cNvCxnSpPr/>
              <p:nvPr/>
            </p:nvCxnSpPr>
            <p:spPr>
              <a:xfrm rot="18900000">
                <a:off x="5407802" y="5670288"/>
                <a:ext cx="580785" cy="793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4995633" y="3337094"/>
            <a:ext cx="22556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in </a:t>
            </a:r>
            <a:r>
              <a:rPr lang="en-US" sz="2000" b="1" dirty="0" err="1" smtClean="0">
                <a:solidFill>
                  <a:srgbClr val="002060"/>
                </a:solidFill>
              </a:rPr>
              <a:t>wavefront</a:t>
            </a:r>
            <a:r>
              <a:rPr lang="en-US" sz="2000" b="1" dirty="0" smtClean="0">
                <a:solidFill>
                  <a:srgbClr val="002060"/>
                </a:solidFill>
              </a:rPr>
              <a:t> plane: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GW amplitude is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strain: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4" name="Segnaposto contenuto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21" y="2924944"/>
            <a:ext cx="4651903" cy="35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528" y="980728"/>
                <a:ext cx="8640960" cy="2347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it-IT" altLang="en-US" sz="2000" dirty="0" smtClean="0">
                    <a:latin typeface="+mj-lt"/>
                  </a:rPr>
                  <a:t>gravitational waves carry curvature, energy, momentum, angular momentum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it-IT" altLang="en-US" sz="2000" dirty="0" smtClean="0">
                    <a:latin typeface="+mj-lt"/>
                  </a:rPr>
                  <a:t>weak-field linear approximation in General Relativity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it-IT" altLang="en-US" sz="2000" dirty="0" smtClean="0">
                    <a:latin typeface="+mj-lt"/>
                  </a:rPr>
                  <a:t>analogies with electromagnetic waves: </a:t>
                </a:r>
              </a:p>
              <a:p>
                <a:pPr lvl="3" algn="just"/>
                <a:r>
                  <a:rPr lang="it-IT" altLang="en-US" sz="2000" i="1" dirty="0" smtClean="0">
                    <a:latin typeface="+mj-lt"/>
                  </a:rPr>
                  <a:t>light speed, massless, transverse, 2 polarization components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j-lt"/>
                  </a:rPr>
                  <a:t>peculiarities of GWs:</a:t>
                </a:r>
              </a:p>
              <a:p>
                <a:pPr lvl="3" algn="just"/>
                <a:r>
                  <a:rPr lang="en-US" altLang="en-US" sz="2000" i="1" dirty="0" smtClean="0">
                    <a:latin typeface="+mj-lt"/>
                  </a:rPr>
                  <a:t>tidal deformations of extended bodies, no measurable local effect </a:t>
                </a:r>
              </a:p>
              <a:p>
                <a:pPr lvl="3" algn="just"/>
                <a:r>
                  <a:rPr lang="en-US" altLang="en-US" sz="2000" i="1" dirty="0" smtClean="0">
                    <a:latin typeface="+mj-lt"/>
                  </a:rPr>
                  <a:t>polarization components rotated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n-US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i="1" dirty="0" smtClean="0">
                    <a:latin typeface="+mj-lt"/>
                  </a:rPr>
                  <a:t>in the </a:t>
                </a:r>
                <a:r>
                  <a:rPr lang="en-US" altLang="en-US" sz="2000" i="1" dirty="0" err="1" smtClean="0">
                    <a:latin typeface="+mj-lt"/>
                  </a:rPr>
                  <a:t>wavefront</a:t>
                </a:r>
                <a:r>
                  <a:rPr lang="en-US" altLang="en-US" sz="2000" i="1" dirty="0" smtClean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aseline="-25000" dirty="0" smtClean="0"/>
                  <a:t>+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aseline="-25000" dirty="0" smtClean="0"/>
                  <a:t>x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80728"/>
                <a:ext cx="8640960" cy="2347309"/>
              </a:xfrm>
              <a:prstGeom prst="rect">
                <a:avLst/>
              </a:prstGeom>
              <a:blipFill rotWithShape="0">
                <a:blip r:embed="rId6"/>
                <a:stretch>
                  <a:fillRect l="-635" t="-1558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9552" y="11520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+mj-lt"/>
                <a:ea typeface="+mj-ea"/>
                <a:cs typeface="+mj-cs"/>
              </a:rPr>
              <a:t>Gravitational Waves far away from sources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9832" y="5065055"/>
            <a:ext cx="1094963" cy="638374"/>
            <a:chOff x="6667002" y="3933274"/>
            <a:chExt cx="1339728" cy="91292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667002" y="3933274"/>
              <a:ext cx="1145358" cy="698202"/>
            </a:xfrm>
            <a:prstGeom prst="straightConnector1">
              <a:avLst/>
            </a:prstGeom>
            <a:ln w="381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9926475">
              <a:off x="7095573" y="4097953"/>
              <a:ext cx="911157" cy="7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ym typeface="Symbol" panose="05050102010706020507" pitchFamily="18" charset="2"/>
                </a:rPr>
                <a:t></a:t>
              </a:r>
              <a:r>
                <a:rPr lang="en-US" sz="2800" baseline="-25000" dirty="0" smtClean="0">
                  <a:sym typeface="Symbol" panose="05050102010706020507" pitchFamily="18" charset="2"/>
                </a:rPr>
                <a:t>GW</a:t>
              </a:r>
              <a:endParaRPr 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691384" y="3713190"/>
                <a:ext cx="6238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384" y="3713190"/>
                <a:ext cx="623825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735682" y="5582027"/>
                <a:ext cx="6206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2" y="5582027"/>
                <a:ext cx="620619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995633" y="4869160"/>
                <a:ext cx="120026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𝒉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33" y="4869160"/>
                <a:ext cx="1200264" cy="7838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00694" y="3359175"/>
            <a:ext cx="166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Effect on free 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test masses: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4" grpId="0"/>
      <p:bldP spid="48" grpId="0"/>
      <p:bldP spid="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88050"/>
          </a:xfrm>
        </p:spPr>
        <p:txBody>
          <a:bodyPr>
            <a:normAutofit/>
          </a:bodyPr>
          <a:lstStyle/>
          <a:p>
            <a:r>
              <a:rPr lang="en-GB" sz="3200" b="1" dirty="0">
                <a:cs typeface="Times New Roman"/>
              </a:rPr>
              <a:t>p</a:t>
            </a:r>
            <a:r>
              <a:rPr lang="en-GB" sz="3200" b="1" dirty="0" smtClean="0">
                <a:cs typeface="Times New Roman"/>
              </a:rPr>
              <a:t>ost-merger phase</a:t>
            </a:r>
            <a:endParaRPr lang="en-GB" sz="3200" b="1" dirty="0">
              <a:cs typeface="Times New Roman"/>
            </a:endParaRPr>
          </a:p>
        </p:txBody>
      </p:sp>
      <p:pic>
        <p:nvPicPr>
          <p:cNvPr id="11" name="Picture 10" descr="L1_wf_white_rec_t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90" y="1267486"/>
            <a:ext cx="3506853" cy="2520000"/>
          </a:xfrm>
          <a:prstGeom prst="rect">
            <a:avLst/>
          </a:prstGeom>
        </p:spPr>
      </p:pic>
      <p:pic>
        <p:nvPicPr>
          <p:cNvPr id="12" name="Picture 11" descr="L1_wf_white_inj_t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34800"/>
            <a:ext cx="3506853" cy="252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0" y="1143000"/>
            <a:ext cx="269273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en-GB" sz="1400" dirty="0" smtClean="0">
                <a:latin typeface="Times New Roman"/>
                <a:cs typeface="Times New Roman"/>
              </a:rPr>
              <a:t>L1-TF Map, dt~7.81 ms, df~64 Hz</a:t>
            </a:r>
            <a:endParaRPr lang="en-GB" sz="1400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1170801"/>
            <a:ext cx="269273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en-GB" sz="1400" dirty="0" smtClean="0">
                <a:latin typeface="Times New Roman"/>
                <a:cs typeface="Times New Roman"/>
              </a:rPr>
              <a:t>L1-TF Map, dt~7.81 ms, df~64 Hz</a:t>
            </a:r>
            <a:endParaRPr lang="en-GB" sz="1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60020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Injected Signal </a:t>
            </a:r>
          </a:p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SNR ~ 7.9</a:t>
            </a:r>
            <a:endParaRPr lang="en-GB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16002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Reconstructed Signal</a:t>
            </a:r>
          </a:p>
          <a:p>
            <a:r>
              <a:rPr lang="en-GB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SNR ~ 7.5</a:t>
            </a:r>
            <a:endParaRPr lang="en-GB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7539" y="2554069"/>
            <a:ext cx="210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/>
                <a:cs typeface="Times New Roman"/>
              </a:rPr>
              <a:t>Same sample event</a:t>
            </a:r>
          </a:p>
          <a:p>
            <a:pPr algn="ctr"/>
            <a:r>
              <a:rPr lang="en-GB" dirty="0" smtClean="0">
                <a:latin typeface="Times New Roman"/>
                <a:cs typeface="Times New Roman"/>
              </a:rPr>
              <a:t> Whitened data</a:t>
            </a:r>
            <a:endParaRPr lang="en-GB" dirty="0">
              <a:latin typeface="Times New Roman"/>
              <a:cs typeface="Times New Roman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76200" y="3733800"/>
            <a:ext cx="4201490" cy="2520000"/>
            <a:chOff x="3804755" y="3728400"/>
            <a:chExt cx="4201490" cy="2520000"/>
          </a:xfrm>
        </p:grpSpPr>
        <p:pic>
          <p:nvPicPr>
            <p:cNvPr id="19" name="Picture 18" descr="GrQuant_freq_tauINJ_tot_freqREC_tot_sn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4755" y="3728400"/>
              <a:ext cx="4037420" cy="252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500602" y="5257800"/>
              <a:ext cx="9028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CF"/>
                </a:buClr>
              </a:pPr>
              <a:r>
                <a:rPr lang="en-US" sz="1200" b="1" u="sng" dirty="0" smtClean="0">
                  <a:latin typeface="Times New Roman"/>
                  <a:cs typeface="Times New Roman"/>
                </a:rPr>
                <a:t>Livingston</a:t>
              </a:r>
              <a:r>
                <a:rPr lang="en-US" sz="1200" dirty="0" smtClean="0">
                  <a:latin typeface="Times New Roman"/>
                  <a:cs typeface="Times New Roman"/>
                </a:rPr>
                <a:t> </a:t>
              </a:r>
            </a:p>
            <a:p>
              <a:pPr>
                <a:buClr>
                  <a:srgbClr val="0000CF"/>
                </a:buClr>
              </a:pPr>
              <a:r>
                <a:rPr lang="en-US" sz="1200" b="1" u="sng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Hanford</a:t>
              </a:r>
              <a:r>
                <a:rPr lang="en-US" sz="1200" dirty="0" smtClean="0">
                  <a:latin typeface="Times New Roman"/>
                  <a:cs typeface="Times New Roman"/>
                </a:rPr>
                <a:t> </a:t>
              </a:r>
              <a:br>
                <a:rPr lang="en-US" sz="1200" dirty="0" smtClean="0">
                  <a:latin typeface="Times New Roman"/>
                  <a:cs typeface="Times New Roman"/>
                </a:rPr>
              </a:br>
              <a:r>
                <a:rPr lang="en-US" sz="1200" b="1" u="sng" dirty="0" smtClean="0">
                  <a:solidFill>
                    <a:srgbClr val="3DCD24"/>
                  </a:solidFill>
                  <a:latin typeface="Times New Roman"/>
                  <a:cs typeface="Times New Roman"/>
                </a:rPr>
                <a:t>Virgo</a:t>
              </a:r>
              <a:endParaRPr lang="en-GB" sz="1200" b="1" u="sng" dirty="0" smtClean="0">
                <a:solidFill>
                  <a:srgbClr val="3DCD24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5400" y="3983786"/>
              <a:ext cx="2900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>
                  <a:latin typeface="Times New Roman"/>
                  <a:cs typeface="Times New Roman"/>
                </a:rPr>
                <a:t>Residual_frequency</a:t>
              </a:r>
              <a:r>
                <a:rPr lang="en-GB" sz="1200" dirty="0" smtClean="0">
                  <a:latin typeface="Times New Roman"/>
                  <a:cs typeface="Times New Roman"/>
                </a:rPr>
                <a:t> </a:t>
              </a:r>
              <a:r>
                <a:rPr lang="en-GB" sz="1200" dirty="0" err="1" smtClean="0">
                  <a:latin typeface="Times New Roman"/>
                  <a:cs typeface="Times New Roman"/>
                </a:rPr>
                <a:t>vs</a:t>
              </a:r>
              <a:r>
                <a:rPr lang="en-GB" sz="1200" dirty="0" smtClean="0">
                  <a:latin typeface="Times New Roman"/>
                  <a:cs typeface="Times New Roman"/>
                </a:rPr>
                <a:t> SNR</a:t>
              </a:r>
              <a:endParaRPr lang="en-GB" sz="12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1446894">
            <a:off x="6846282" y="1189694"/>
            <a:ext cx="18792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CF"/>
                </a:solidFill>
                <a:latin typeface="Times New Roman"/>
                <a:cs typeface="Times New Roman"/>
              </a:rPr>
              <a:t>PRELIMINARY RESULTS</a:t>
            </a:r>
            <a:endParaRPr lang="en-GB" sz="1600" dirty="0">
              <a:solidFill>
                <a:srgbClr val="0000CF"/>
              </a:solidFill>
              <a:latin typeface="Times New Roman"/>
              <a:cs typeface="Times New Roman"/>
            </a:endParaRPr>
          </a:p>
        </p:txBody>
      </p:sp>
      <p:sp>
        <p:nvSpPr>
          <p:cNvPr id="24" name="Date Placeholder 40"/>
          <p:cNvSpPr>
            <a:spLocks noGrp="1"/>
          </p:cNvSpPr>
          <p:nvPr>
            <p:ph type="dt" sz="half" idx="10"/>
          </p:nvPr>
        </p:nvSpPr>
        <p:spPr>
          <a:xfrm>
            <a:off x="457200" y="6508750"/>
            <a:ext cx="2133600" cy="365125"/>
          </a:xfrm>
        </p:spPr>
        <p:txBody>
          <a:bodyPr/>
          <a:lstStyle/>
          <a:p>
            <a:r>
              <a:rPr lang="en-US" smtClean="0"/>
              <a:t>June 6th, 2016</a:t>
            </a:r>
            <a:endParaRPr lang="en-GB" dirty="0"/>
          </a:p>
        </p:txBody>
      </p:sp>
      <p:sp>
        <p:nvSpPr>
          <p:cNvPr id="25" name="Slide Number Placeholder 43"/>
          <p:cNvSpPr>
            <a:spLocks noGrp="1"/>
          </p:cNvSpPr>
          <p:nvPr>
            <p:ph type="sldNum" sz="quarter" idx="12"/>
          </p:nvPr>
        </p:nvSpPr>
        <p:spPr>
          <a:xfrm>
            <a:off x="6553200" y="6508750"/>
            <a:ext cx="2133600" cy="365125"/>
          </a:xfrm>
        </p:spPr>
        <p:txBody>
          <a:bodyPr/>
          <a:lstStyle/>
          <a:p>
            <a:fld id="{807E56F6-E06E-3C4E-9528-EEE651E0D7B1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733800" y="4154269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Studying the feature of the TF map in the post merger time frequency range (1600-4096 Hz) .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10000" y="5020270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Monte Carlo study: software signal injections in Gaussian noise in the distance range 1-20 </a:t>
            </a:r>
            <a:r>
              <a:rPr lang="en-GB" dirty="0" err="1" smtClean="0">
                <a:latin typeface="Times New Roman"/>
                <a:cs typeface="Times New Roman"/>
              </a:rPr>
              <a:t>Mpc</a:t>
            </a:r>
            <a:r>
              <a:rPr lang="en-GB" dirty="0" smtClean="0">
                <a:latin typeface="Times New Roman"/>
                <a:cs typeface="Times New Roman"/>
              </a:rPr>
              <a:t>  to measure the accuracy of post-merger reconstruction.</a:t>
            </a:r>
            <a:endParaRPr lang="en-GB" dirty="0">
              <a:latin typeface="Times New Roman"/>
              <a:cs typeface="Times New Roman"/>
            </a:endParaRPr>
          </a:p>
        </p:txBody>
      </p:sp>
      <p:cxnSp>
        <p:nvCxnSpPr>
          <p:cNvPr id="20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89684"/>
      </p:ext>
    </p:extLst>
  </p:cSld>
  <p:clrMapOvr>
    <a:masterClrMapping/>
  </p:clrMapOvr>
  <p:transition advTm="5154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78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>
                <a:solidFill>
                  <a:srgbClr val="0070C0"/>
                </a:solidFill>
              </a:rPr>
              <a:t>Advanced LIGOs first observation </a:t>
            </a:r>
            <a:r>
              <a:rPr lang="en-US" sz="2400" dirty="0" smtClean="0">
                <a:solidFill>
                  <a:srgbClr val="0070C0"/>
                </a:solidFill>
              </a:rPr>
              <a:t>campaign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>
                <a:solidFill>
                  <a:srgbClr val="0070C0"/>
                </a:solidFill>
              </a:rPr>
              <a:t>has been </a:t>
            </a:r>
            <a:r>
              <a:rPr lang="it-IT" sz="2400" dirty="0" smtClean="0">
                <a:solidFill>
                  <a:srgbClr val="0070C0"/>
                </a:solidFill>
              </a:rPr>
              <a:t>completed, Sept. </a:t>
            </a:r>
            <a:r>
              <a:rPr lang="it-IT" sz="2400" dirty="0">
                <a:solidFill>
                  <a:srgbClr val="0070C0"/>
                </a:solidFill>
              </a:rPr>
              <a:t>12-2015 </a:t>
            </a:r>
            <a:r>
              <a:rPr lang="it-IT" sz="2400" dirty="0" smtClean="0">
                <a:solidFill>
                  <a:srgbClr val="0070C0"/>
                </a:solidFill>
              </a:rPr>
              <a:t>– Jan. </a:t>
            </a:r>
            <a:r>
              <a:rPr lang="it-IT" sz="2400" dirty="0">
                <a:solidFill>
                  <a:srgbClr val="0070C0"/>
                </a:solidFill>
              </a:rPr>
              <a:t>19 2016 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rgbClr val="FF0000"/>
                </a:solidFill>
              </a:rPr>
              <a:t>Expect to see </a:t>
            </a:r>
            <a:r>
              <a:rPr lang="it-IT" sz="2400" i="1" dirty="0">
                <a:solidFill>
                  <a:srgbClr val="FF0000"/>
                </a:solidFill>
              </a:rPr>
              <a:t>the complete results very soon </a:t>
            </a:r>
            <a:r>
              <a:rPr lang="it-IT" sz="2400" i="1" dirty="0" smtClean="0">
                <a:solidFill>
                  <a:srgbClr val="FF0000"/>
                </a:solidFill>
              </a:rPr>
              <a:t>!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Advanced Virgo will start commissioning of full interferometer in July. 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the upcoming network will cover both GW polarizations for half of the sky.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Advanced interferometers will improve sensitivity by a factor 3 in a 3-5 years time-scale. 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Current technologies and facilities could allow a  further improvement in sensitivity by a factor 2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New facilities and significant technology development will be required for additional improvements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Binary NS will likely be detected in the next few years, but limited to the inspiral part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it-IT" sz="2400" dirty="0" smtClean="0"/>
              <a:t>Matter effects in NS are much harder to be measured, first estimates give small rates, subject to large uncertainties. More developments and checks must still be pursued to establish expectations. 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GB" dirty="0"/>
          </a:p>
        </p:txBody>
      </p:sp>
      <p:grpSp>
        <p:nvGrpSpPr>
          <p:cNvPr id="61" name="Group 60"/>
          <p:cNvGrpSpPr/>
          <p:nvPr/>
        </p:nvGrpSpPr>
        <p:grpSpPr>
          <a:xfrm>
            <a:off x="0" y="4857573"/>
            <a:ext cx="4495800" cy="1848027"/>
            <a:chOff x="4648200" y="1247686"/>
            <a:chExt cx="4495800" cy="1848027"/>
          </a:xfrm>
        </p:grpSpPr>
        <p:pic>
          <p:nvPicPr>
            <p:cNvPr id="52" name="Picture 51" descr="791px-Gw_spec_and_finst_l2m2_0.jpeg"/>
            <p:cNvPicPr>
              <a:picLocks noChangeAspect="1"/>
            </p:cNvPicPr>
            <p:nvPr/>
          </p:nvPicPr>
          <p:blipFill>
            <a:blip r:embed="rId2"/>
            <a:srcRect b="52458"/>
            <a:stretch>
              <a:fillRect/>
            </a:stretch>
          </p:blipFill>
          <p:spPr>
            <a:xfrm>
              <a:off x="4648200" y="1247686"/>
              <a:ext cx="4492220" cy="1620000"/>
            </a:xfrm>
            <a:prstGeom prst="rect">
              <a:avLst/>
            </a:prstGeom>
          </p:spPr>
        </p:pic>
        <p:pic>
          <p:nvPicPr>
            <p:cNvPr id="59" name="Picture 58" descr="791px-Gw_spec_and_finst_l2m2_0.jpeg"/>
            <p:cNvPicPr>
              <a:picLocks noChangeAspect="1"/>
            </p:cNvPicPr>
            <p:nvPr/>
          </p:nvPicPr>
          <p:blipFill>
            <a:blip r:embed="rId2"/>
            <a:srcRect l="10098" t="86156" b="4916"/>
            <a:stretch>
              <a:fillRect/>
            </a:stretch>
          </p:blipFill>
          <p:spPr>
            <a:xfrm>
              <a:off x="5105400" y="2791486"/>
              <a:ext cx="4038600" cy="304227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0DD9-FC99-364B-966E-76FDE447025B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+mj-lt"/>
                <a:ea typeface="+mj-ea"/>
                <a:cs typeface="Times New Roman"/>
              </a:rPr>
              <a:t>n</a:t>
            </a:r>
            <a:r>
              <a:rPr kumimoji="0" lang="en-GB" sz="3200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/>
              </a:rPr>
              <a:t>umerical</a:t>
            </a:r>
            <a:r>
              <a:rPr kumimoji="0" lang="en-GB" sz="32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/>
              </a:rPr>
              <a:t> relativity of binary neutron stars</a:t>
            </a:r>
            <a:endParaRPr kumimoji="0" lang="en-GB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Times New Roman"/>
            </a:endParaRPr>
          </a:p>
        </p:txBody>
      </p:sp>
      <p:pic>
        <p:nvPicPr>
          <p:cNvPr id="14" name="Picture 13" descr="800px-H+_l2_0.jpeg"/>
          <p:cNvPicPr>
            <a:picLocks noChangeAspect="1"/>
          </p:cNvPicPr>
          <p:nvPr/>
        </p:nvPicPr>
        <p:blipFill>
          <a:blip r:embed="rId3"/>
          <a:srcRect l="6460" r="4388"/>
          <a:stretch>
            <a:fillRect/>
          </a:stretch>
        </p:blipFill>
        <p:spPr>
          <a:xfrm>
            <a:off x="0" y="1447800"/>
            <a:ext cx="4819650" cy="1980000"/>
          </a:xfrm>
          <a:prstGeom prst="rect">
            <a:avLst/>
          </a:prstGeom>
        </p:spPr>
      </p:pic>
      <p:pic>
        <p:nvPicPr>
          <p:cNvPr id="17" name="Picture 16" descr="bns.png"/>
          <p:cNvPicPr>
            <a:picLocks noChangeAspect="1"/>
          </p:cNvPicPr>
          <p:nvPr/>
        </p:nvPicPr>
        <p:blipFill>
          <a:blip r:embed="rId4"/>
          <a:srcRect r="80000"/>
          <a:stretch>
            <a:fillRect/>
          </a:stretch>
        </p:blipFill>
        <p:spPr>
          <a:xfrm>
            <a:off x="228601" y="3727643"/>
            <a:ext cx="1030150" cy="1116000"/>
          </a:xfrm>
          <a:prstGeom prst="roundRect">
            <a:avLst/>
          </a:prstGeom>
        </p:spPr>
      </p:pic>
      <p:pic>
        <p:nvPicPr>
          <p:cNvPr id="18" name="Picture 17" descr="bns.png"/>
          <p:cNvPicPr>
            <a:picLocks noChangeAspect="1"/>
          </p:cNvPicPr>
          <p:nvPr/>
        </p:nvPicPr>
        <p:blipFill>
          <a:blip r:embed="rId4"/>
          <a:srcRect l="79811"/>
          <a:stretch>
            <a:fillRect/>
          </a:stretch>
        </p:blipFill>
        <p:spPr>
          <a:xfrm>
            <a:off x="3505202" y="3777090"/>
            <a:ext cx="1035225" cy="1111000"/>
          </a:xfrm>
          <a:prstGeom prst="roundRect">
            <a:avLst/>
          </a:prstGeom>
        </p:spPr>
      </p:pic>
      <p:pic>
        <p:nvPicPr>
          <p:cNvPr id="19" name="Picture 18" descr="bns.png"/>
          <p:cNvPicPr>
            <a:picLocks noChangeAspect="1"/>
          </p:cNvPicPr>
          <p:nvPr/>
        </p:nvPicPr>
        <p:blipFill>
          <a:blip r:embed="rId4"/>
          <a:srcRect l="40000" r="41000"/>
          <a:stretch>
            <a:fillRect/>
          </a:stretch>
        </p:blipFill>
        <p:spPr>
          <a:xfrm>
            <a:off x="1905002" y="3754172"/>
            <a:ext cx="974265" cy="1111000"/>
          </a:xfrm>
          <a:prstGeom prst="round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124200" y="341504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9E15BD"/>
                </a:solidFill>
                <a:latin typeface="Times New Roman"/>
                <a:cs typeface="Times New Roman"/>
              </a:rPr>
              <a:t>Post-merger phase</a:t>
            </a:r>
            <a:endParaRPr lang="en-GB" sz="1600" dirty="0">
              <a:solidFill>
                <a:srgbClr val="9E15BD"/>
              </a:solidFill>
              <a:latin typeface="Times New Roman"/>
              <a:cs typeface="Times New Roman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4038600" y="2209800"/>
            <a:ext cx="304799" cy="30479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33800" y="1752600"/>
            <a:ext cx="151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BH formation</a:t>
            </a:r>
            <a:endParaRPr lang="en-GB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47800" y="341504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31CBF0"/>
                </a:solidFill>
                <a:latin typeface="Times New Roman"/>
                <a:cs typeface="Times New Roman"/>
              </a:rPr>
              <a:t>Merger phase</a:t>
            </a:r>
            <a:endParaRPr lang="en-GB" sz="1600" dirty="0">
              <a:solidFill>
                <a:srgbClr val="31CBF0"/>
              </a:solidFill>
              <a:latin typeface="Times New Roman"/>
              <a:cs typeface="Times New Roman"/>
            </a:endParaRPr>
          </a:p>
        </p:txBody>
      </p:sp>
      <p:sp>
        <p:nvSpPr>
          <p:cNvPr id="35" name="Left Bracket 34"/>
          <p:cNvSpPr/>
          <p:nvPr/>
        </p:nvSpPr>
        <p:spPr>
          <a:xfrm rot="16200000">
            <a:off x="3219606" y="2992802"/>
            <a:ext cx="77995" cy="188393"/>
          </a:xfrm>
          <a:prstGeom prst="leftBracket">
            <a:avLst/>
          </a:prstGeom>
          <a:ln>
            <a:solidFill>
              <a:srgbClr val="18AC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18ACFF"/>
                </a:solidFill>
              </a:ln>
              <a:solidFill>
                <a:srgbClr val="18ACFF"/>
              </a:solidFill>
            </a:endParaRPr>
          </a:p>
        </p:txBody>
      </p:sp>
      <p:sp>
        <p:nvSpPr>
          <p:cNvPr id="31" name="Left Bracket 30"/>
          <p:cNvSpPr/>
          <p:nvPr/>
        </p:nvSpPr>
        <p:spPr>
          <a:xfrm rot="16200000">
            <a:off x="3663000" y="2585401"/>
            <a:ext cx="108000" cy="576000"/>
          </a:xfrm>
          <a:prstGeom prst="leftBracket">
            <a:avLst/>
          </a:prstGeom>
          <a:ln>
            <a:solidFill>
              <a:srgbClr val="9E15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9E15BD"/>
              </a:solidFill>
            </a:endParaRPr>
          </a:p>
        </p:txBody>
      </p:sp>
      <p:sp>
        <p:nvSpPr>
          <p:cNvPr id="41" name="Left Bracket 40"/>
          <p:cNvSpPr/>
          <p:nvPr/>
        </p:nvSpPr>
        <p:spPr>
          <a:xfrm rot="16200000">
            <a:off x="1738194" y="1919407"/>
            <a:ext cx="108000" cy="1907987"/>
          </a:xfrm>
          <a:prstGeom prst="leftBracket">
            <a:avLst/>
          </a:prstGeom>
          <a:ln>
            <a:solidFill>
              <a:srgbClr val="00CA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9E15BD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76200" y="333884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00CA00"/>
                </a:solidFill>
                <a:latin typeface="Times New Roman"/>
                <a:cs typeface="Times New Roman"/>
              </a:rPr>
              <a:t>Inspiral</a:t>
            </a:r>
            <a:r>
              <a:rPr lang="en-GB" sz="1600" dirty="0" smtClean="0">
                <a:solidFill>
                  <a:srgbClr val="00CA00"/>
                </a:solidFill>
                <a:latin typeface="Times New Roman"/>
                <a:cs typeface="Times New Roman"/>
              </a:rPr>
              <a:t> phase</a:t>
            </a:r>
            <a:endParaRPr lang="en-GB" sz="1600" dirty="0">
              <a:solidFill>
                <a:srgbClr val="00CA00"/>
              </a:solidFill>
              <a:latin typeface="Times New Roman"/>
              <a:cs typeface="Times New Roman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34000" y="3420070"/>
            <a:ext cx="34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EoS</a:t>
            </a:r>
            <a:r>
              <a:rPr lang="en-US" dirty="0" smtClean="0">
                <a:latin typeface="Times New Roman"/>
                <a:cs typeface="Times New Roman"/>
              </a:rPr>
              <a:t> and astrophysical parameter (</a:t>
            </a:r>
            <a:r>
              <a:rPr lang="en-US" dirty="0" err="1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. mass) leave their prints in merger and post-merger phase.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7800" y="1909464"/>
            <a:ext cx="34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/>
                <a:cs typeface="Times New Roman"/>
              </a:rPr>
              <a:t>The 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coalescence</a:t>
            </a:r>
            <a:r>
              <a:rPr lang="en-GB" dirty="0" smtClean="0">
                <a:latin typeface="Times New Roman"/>
                <a:cs typeface="Times New Roman"/>
              </a:rPr>
              <a:t> of 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NS binary systems  </a:t>
            </a:r>
            <a:r>
              <a:rPr lang="en-GB" dirty="0" smtClean="0">
                <a:latin typeface="Times New Roman"/>
                <a:cs typeface="Times New Roman"/>
              </a:rPr>
              <a:t>brings much physical properties.   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858001" y="2990753"/>
            <a:ext cx="236999" cy="375441"/>
          </a:xfrm>
          <a:prstGeom prst="down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334000" y="5048071"/>
            <a:ext cx="34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/>
                <a:cs typeface="Times New Roman"/>
              </a:rPr>
              <a:t>We are analyzing a </a:t>
            </a:r>
            <a:r>
              <a:rPr lang="en-GB" dirty="0" err="1" smtClean="0">
                <a:latin typeface="Times New Roman"/>
                <a:cs typeface="Times New Roman"/>
              </a:rPr>
              <a:t>catalog</a:t>
            </a:r>
            <a:r>
              <a:rPr lang="en-GB" dirty="0" smtClean="0">
                <a:latin typeface="Times New Roman"/>
                <a:cs typeface="Times New Roman"/>
              </a:rPr>
              <a:t> which collects BNS waveforms simulated by </a:t>
            </a:r>
            <a:r>
              <a:rPr lang="en-GB" i="1" dirty="0" smtClean="0">
                <a:latin typeface="Times New Roman"/>
                <a:cs typeface="Times New Roman"/>
              </a:rPr>
              <a:t>Trento</a:t>
            </a:r>
            <a:r>
              <a:rPr lang="en-GB" dirty="0" smtClean="0">
                <a:latin typeface="Times New Roman"/>
                <a:cs typeface="Times New Roman"/>
              </a:rPr>
              <a:t> and </a:t>
            </a:r>
            <a:r>
              <a:rPr lang="en-GB" i="1" dirty="0" err="1" smtClean="0">
                <a:latin typeface="Times New Roman"/>
                <a:cs typeface="Times New Roman"/>
              </a:rPr>
              <a:t>GeorgiaTech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i="1" dirty="0" smtClean="0">
                <a:latin typeface="Times New Roman"/>
                <a:cs typeface="Times New Roman"/>
              </a:rPr>
              <a:t>Numerical Relativity groups</a:t>
            </a:r>
            <a:r>
              <a:rPr lang="en-GB" dirty="0" smtClean="0">
                <a:latin typeface="Times New Roman"/>
                <a:cs typeface="Times New Roman"/>
              </a:rPr>
              <a:t>.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228602" y="6425387"/>
            <a:ext cx="317536" cy="4435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cxnSp>
        <p:nvCxnSpPr>
          <p:cNvPr id="2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35453"/>
      </p:ext>
    </p:extLst>
  </p:cSld>
  <p:clrMapOvr>
    <a:masterClrMapping/>
  </p:clrMapOvr>
  <p:transition advTm="5934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generic transient signal searches</a:t>
            </a:r>
            <a:endParaRPr lang="en-US" sz="3200" dirty="0"/>
          </a:p>
        </p:txBody>
      </p:sp>
      <p:cxnSp>
        <p:nvCxnSpPr>
          <p:cNvPr id="9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June 6th,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G.A.Prodi, II Flag Meeting, Povo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447464" y="1124744"/>
            <a:ext cx="8229600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Robust search strategy: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 network data analysis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mandatory to separate</a:t>
            </a:r>
          </a:p>
          <a:p>
            <a:pPr marL="27432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457200" marR="0" lvl="1" indent="-18288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-18288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lvl="1" indent="0" algn="ctr">
              <a:lnSpc>
                <a:spcPct val="120000"/>
              </a:lnSpc>
              <a:buClr>
                <a:srgbClr val="93A299"/>
              </a:buClr>
              <a:buNone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a likelihood </a:t>
            </a:r>
            <a:r>
              <a:rPr lang="en-US" b="1" i="1" dirty="0">
                <a:solidFill>
                  <a:srgbClr val="0070C0"/>
                </a:solidFill>
                <a:latin typeface="Arial"/>
                <a:sym typeface="Symbol" panose="05050102010706020507" pitchFamily="18" charset="2"/>
              </a:rPr>
              <a:t></a:t>
            </a:r>
            <a:r>
              <a:rPr lang="en-US" i="1" dirty="0">
                <a:solidFill>
                  <a:srgbClr val="292934"/>
                </a:solidFill>
                <a:latin typeface="Arial"/>
                <a:sym typeface="Symbol" panose="05050102010706020507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maximization of signal model vs noise model</a:t>
            </a:r>
          </a:p>
          <a:p>
            <a:pPr marL="27432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gives </a:t>
            </a:r>
          </a:p>
          <a:p>
            <a:pPr marL="27432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{ ln(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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}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 energy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incoherent energy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12" y="2348880"/>
            <a:ext cx="417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coherent energy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in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different detectors (consistent with a GW excitation) </a:t>
            </a:r>
          </a:p>
          <a:p>
            <a:endParaRPr lang="en-US" dirty="0" smtClean="0">
              <a:solidFill>
                <a:srgbClr val="292934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292934"/>
                </a:solidFill>
                <a:latin typeface="Arial"/>
              </a:rPr>
              <a:t>GW parameter space (2 polarizations)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32" y="234888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>
                <a:solidFill>
                  <a:srgbClr val="C00000"/>
                </a:solidFill>
                <a:latin typeface="Arial"/>
              </a:rPr>
              <a:t>incoherent energy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(estimate of independent noises of detectors)</a:t>
            </a:r>
          </a:p>
          <a:p>
            <a:r>
              <a:rPr lang="en-US" dirty="0" smtClean="0">
                <a:solidFill>
                  <a:srgbClr val="292934"/>
                </a:solidFill>
                <a:latin typeface="Arial"/>
              </a:rPr>
              <a:t> </a:t>
            </a:r>
          </a:p>
          <a:p>
            <a:pPr algn="ctr"/>
            <a:r>
              <a:rPr lang="en-US" dirty="0" smtClean="0">
                <a:solidFill>
                  <a:srgbClr val="292934"/>
                </a:solidFill>
                <a:latin typeface="Arial"/>
              </a:rPr>
              <a:t>Null space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699792" y="1932112"/>
            <a:ext cx="1728192" cy="34476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cxnSp>
        <p:nvCxnSpPr>
          <p:cNvPr id="27" name="Straight Arrow Connector 26"/>
          <p:cNvCxnSpPr/>
          <p:nvPr/>
        </p:nvCxnSpPr>
        <p:spPr>
          <a:xfrm>
            <a:off x="4623928" y="1932112"/>
            <a:ext cx="1316224" cy="41676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937942" y="4774851"/>
            <a:ext cx="270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cross detectors terms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136" y="4787860"/>
            <a:ext cx="3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single detector terms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526985" y="4566467"/>
            <a:ext cx="684975" cy="26204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5846940" y="4566467"/>
            <a:ext cx="669276" cy="22139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9553" y="551723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92934"/>
                </a:solidFill>
                <a:latin typeface="Arial"/>
              </a:rPr>
              <a:t>these methods can recover the entire Signal-to-Noise Ratio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of the signal, but their background is polluted by non Gaussian outliers and need more effort to demonstrate highest significance </a:t>
            </a:r>
            <a:r>
              <a:rPr lang="en-US" dirty="0" err="1" smtClean="0">
                <a:solidFill>
                  <a:srgbClr val="292934"/>
                </a:solidFill>
                <a:latin typeface="Arial"/>
              </a:rPr>
              <a:t>wrt</a:t>
            </a:r>
            <a:r>
              <a:rPr lang="en-US" dirty="0" smtClean="0">
                <a:solidFill>
                  <a:srgbClr val="292934"/>
                </a:solidFill>
                <a:latin typeface="Arial"/>
              </a:rPr>
              <a:t> matched filtering techniques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6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698" y="115200"/>
            <a:ext cx="543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Sources</a:t>
            </a:r>
            <a:r>
              <a:rPr lang="it-IT" sz="3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of Gravitational Waves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1175694"/>
                <a:ext cx="7560840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altLang="en-US" sz="2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mass-Dipole Moment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, [M R], is proportional to the position of the Center of Mass of the system:</a:t>
                </a:r>
              </a:p>
              <a:p>
                <a:pPr lvl="3"/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forbidden dipolar emission of GWs from isolated systems</a:t>
                </a:r>
                <a:endParaRPr lang="en-US" altLang="en-US" sz="20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altLang="en-US" sz="2000" dirty="0" smtClean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leading order emission is 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mass-Quadrupole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altLang="en-US" sz="2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𝝁𝝂</m:t>
                        </m:r>
                        <m:r>
                          <a:rPr lang="it-IT" alt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, [</a:t>
                </a:r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M R</a:t>
                </a:r>
                <a:r>
                  <a:rPr lang="en-US" altLang="en-US" sz="2000" baseline="30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] </a:t>
                </a:r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:r>
                  <a:rPr lang="en-US" altLang="en-US" sz="20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GW Luminosity is driven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⃛"/>
                            <m:ctrlP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altLang="en-US" sz="2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≠</m:t>
                    </m:r>
                    <m:r>
                      <a:rPr lang="it-IT" alt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175694"/>
                <a:ext cx="7560840" cy="2077492"/>
              </a:xfrm>
              <a:prstGeom prst="rect">
                <a:avLst/>
              </a:prstGeom>
              <a:blipFill rotWithShape="0">
                <a:blip r:embed="rId2"/>
                <a:stretch>
                  <a:fillRect l="-726" t="-1760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1953" y="3233232"/>
                <a:ext cx="7412142" cy="109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⃛"/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⃛"/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</m:t>
                              </m:r>
                            </m:e>
                          </m:eqAr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⨀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53" y="3233232"/>
                <a:ext cx="7412142" cy="10933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3568" y="4783576"/>
            <a:ext cx="80032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most promising </a:t>
            </a:r>
            <a:r>
              <a:rPr lang="en-US" alt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sources: binary compact systems of Neutron Stars and Black Holes at relativistic speed</a:t>
            </a:r>
          </a:p>
          <a:p>
            <a:endParaRPr lang="en-US" altLang="en-US" sz="2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generating detectable GWs as in Hertz-like experiment is not feasible</a:t>
            </a:r>
            <a:endParaRPr lang="en-US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209906">
            <a:off x="7345105" y="338698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dimensional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argument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2772" y="3233232"/>
            <a:ext cx="5471715" cy="1080663"/>
          </a:xfrm>
          <a:prstGeom prst="round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53" y="2810470"/>
            <a:ext cx="437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The signal emitted by a </a:t>
            </a:r>
            <a:r>
              <a:rPr lang="en-GB" dirty="0" err="1" smtClean="0">
                <a:latin typeface="Times New Roman"/>
                <a:cs typeface="Times New Roman"/>
              </a:rPr>
              <a:t>spinnign</a:t>
            </a:r>
            <a:r>
              <a:rPr lang="en-GB" dirty="0" smtClean="0">
                <a:latin typeface="Times New Roman"/>
                <a:cs typeface="Times New Roman"/>
              </a:rPr>
              <a:t> NS is nearly </a:t>
            </a:r>
            <a:r>
              <a:rPr lang="en-GB" dirty="0" err="1" smtClean="0">
                <a:latin typeface="Times New Roman"/>
                <a:cs typeface="Times New Roman"/>
              </a:rPr>
              <a:t>monocromatic</a:t>
            </a:r>
            <a:r>
              <a:rPr lang="en-GB" dirty="0" smtClean="0">
                <a:latin typeface="Times New Roman"/>
                <a:cs typeface="Times New Roman"/>
              </a:rPr>
              <a:t>, with a frequency slowly varying in time. </a:t>
            </a:r>
            <a:endParaRPr lang="en-GB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870" y="825000"/>
            <a:ext cx="1550930" cy="10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" y="1030069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The expected gravitational radiation amplitude depends on frequency</a:t>
            </a:r>
            <a:r>
              <a:rPr lang="en-GB" i="1" dirty="0" smtClean="0">
                <a:latin typeface="Times New Roman"/>
                <a:cs typeface="Times New Roman"/>
              </a:rPr>
              <a:t> </a:t>
            </a:r>
            <a:r>
              <a:rPr lang="en-GB" i="1" dirty="0" err="1" smtClean="0">
                <a:latin typeface="Times New Roman"/>
                <a:cs typeface="Times New Roman"/>
              </a:rPr>
              <a:t>ν</a:t>
            </a:r>
            <a:r>
              <a:rPr lang="en-GB" i="1" dirty="0" smtClean="0">
                <a:latin typeface="Times New Roman"/>
                <a:cs typeface="Times New Roman"/>
              </a:rPr>
              <a:t>, </a:t>
            </a:r>
            <a:r>
              <a:rPr lang="en-GB" dirty="0" smtClean="0">
                <a:latin typeface="Times New Roman"/>
                <a:cs typeface="Times New Roman"/>
              </a:rPr>
              <a:t>distance </a:t>
            </a:r>
            <a:r>
              <a:rPr lang="en-GB" i="1" dirty="0" err="1" smtClean="0">
                <a:latin typeface="Times New Roman"/>
                <a:cs typeface="Times New Roman"/>
              </a:rPr>
              <a:t>r</a:t>
            </a:r>
            <a:r>
              <a:rPr lang="en-GB" i="1" dirty="0" smtClean="0">
                <a:latin typeface="Times New Roman"/>
                <a:cs typeface="Times New Roman"/>
              </a:rPr>
              <a:t>, </a:t>
            </a:r>
            <a:r>
              <a:rPr lang="en-GB" dirty="0" smtClean="0">
                <a:latin typeface="Times New Roman"/>
                <a:cs typeface="Times New Roman"/>
              </a:rPr>
              <a:t>moment of inertia </a:t>
            </a:r>
            <a:r>
              <a:rPr lang="en-GB" i="1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,</a:t>
            </a:r>
            <a:r>
              <a:rPr lang="en-GB" i="1" dirty="0" smtClean="0">
                <a:latin typeface="Times New Roman"/>
                <a:cs typeface="Times New Roman"/>
              </a:rPr>
              <a:t> </a:t>
            </a:r>
            <a:r>
              <a:rPr lang="en-GB" dirty="0" err="1" smtClean="0">
                <a:latin typeface="Times New Roman"/>
                <a:cs typeface="Times New Roman"/>
              </a:rPr>
              <a:t>ellipticity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i="1" dirty="0" err="1" smtClean="0">
                <a:latin typeface="Times New Roman"/>
                <a:cs typeface="Times New Roman"/>
              </a:rPr>
              <a:t>ε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endParaRPr lang="en-GB" dirty="0" smtClean="0"/>
          </a:p>
          <a:p>
            <a:pPr algn="ctr"/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860512"/>
            <a:ext cx="2264994" cy="899998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085206" y="2076731"/>
            <a:ext cx="1029594" cy="3959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2400" y="3925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The spinning NS emits </a:t>
            </a:r>
            <a:r>
              <a:rPr lang="en-GB" dirty="0" err="1" smtClean="0">
                <a:latin typeface="Times New Roman"/>
                <a:cs typeface="Times New Roman"/>
              </a:rPr>
              <a:t>GWs</a:t>
            </a:r>
            <a:r>
              <a:rPr lang="en-GB" dirty="0" smtClean="0">
                <a:latin typeface="Times New Roman"/>
                <a:cs typeface="Times New Roman"/>
              </a:rPr>
              <a:t> as twice its rotational frequency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4050268"/>
            <a:ext cx="1752600" cy="369332"/>
          </a:xfrm>
          <a:prstGeom prst="rect">
            <a:avLst/>
          </a:prstGeom>
          <a:solidFill>
            <a:srgbClr val="FF6600">
              <a:alpha val="1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/>
                <a:cs typeface="Times New Roman"/>
              </a:rPr>
              <a:t>ν</a:t>
            </a:r>
            <a:r>
              <a:rPr lang="en-GB" baseline="-25000" dirty="0" smtClean="0">
                <a:latin typeface="Times New Roman"/>
                <a:cs typeface="Times New Roman"/>
              </a:rPr>
              <a:t>GW</a:t>
            </a:r>
            <a:r>
              <a:rPr lang="en-GB" dirty="0" smtClean="0">
                <a:latin typeface="Times New Roman"/>
                <a:cs typeface="Times New Roman"/>
              </a:rPr>
              <a:t> = 2 </a:t>
            </a:r>
            <a:r>
              <a:rPr lang="en-GB" dirty="0" err="1" smtClean="0">
                <a:latin typeface="Times New Roman"/>
                <a:cs typeface="Times New Roman"/>
              </a:rPr>
              <a:t>ν</a:t>
            </a:r>
            <a:r>
              <a:rPr lang="en-GB" baseline="-25000" dirty="0" err="1" smtClean="0">
                <a:latin typeface="Times New Roman"/>
                <a:cs typeface="Times New Roman"/>
              </a:rPr>
              <a:t>rot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4847" y="3039622"/>
            <a:ext cx="15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Times New Roman"/>
                <a:cs typeface="Times New Roman"/>
              </a:rPr>
              <a:t>two polarization amplitudes</a:t>
            </a:r>
            <a:endParaRPr lang="en-GB" sz="1400" dirty="0">
              <a:latin typeface="Times New Roman"/>
              <a:cs typeface="Times New Roman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280647" y="3234004"/>
            <a:ext cx="236552" cy="186618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04800" y="203869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Taking non zero </a:t>
            </a:r>
            <a:r>
              <a:rPr lang="en-GB" dirty="0" err="1" smtClean="0">
                <a:latin typeface="Times New Roman"/>
                <a:cs typeface="Times New Roman"/>
              </a:rPr>
              <a:t>ellipticity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65125"/>
          </a:xfrm>
        </p:spPr>
        <p:txBody>
          <a:bodyPr/>
          <a:lstStyle/>
          <a:p>
            <a:r>
              <a:rPr lang="en-US" smtClean="0"/>
              <a:t>June 6th, 2016</a:t>
            </a:r>
            <a:endParaRPr lang="en-GB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454049"/>
            <a:ext cx="2133600" cy="365125"/>
          </a:xfrm>
        </p:spPr>
        <p:txBody>
          <a:bodyPr/>
          <a:lstStyle/>
          <a:p>
            <a:fld id="{807E56F6-E06E-3C4E-9528-EEE651E0D7B1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577947" y="3810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i="1" dirty="0" err="1" smtClean="0">
                <a:latin typeface="Times New Roman"/>
                <a:cs typeface="Times New Roman"/>
              </a:rPr>
              <a:t>i</a:t>
            </a:r>
            <a:r>
              <a:rPr lang="en-GB" sz="1400" dirty="0" smtClean="0">
                <a:latin typeface="Times New Roman"/>
                <a:cs typeface="Times New Roman"/>
              </a:rPr>
              <a:t> inclination angle between rotation axis and line of sight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800600" y="2038698"/>
            <a:ext cx="4147949" cy="467999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-90964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>
                <a:cs typeface="Times New Roman"/>
              </a:rPr>
              <a:t>c</a:t>
            </a:r>
            <a:r>
              <a:rPr lang="en-GB" sz="3200" b="1" dirty="0" err="1" smtClean="0">
                <a:cs typeface="Times New Roman"/>
              </a:rPr>
              <a:t>ontinuos</a:t>
            </a:r>
            <a:r>
              <a:rPr lang="en-GB" sz="3200" b="1" dirty="0" smtClean="0">
                <a:cs typeface="Times New Roman"/>
              </a:rPr>
              <a:t> wave signals</a:t>
            </a:r>
            <a:endParaRPr lang="en-GB" sz="3200" b="1" dirty="0">
              <a:cs typeface="Times New Roman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cxnSp>
        <p:nvCxnSpPr>
          <p:cNvPr id="24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r="8751"/>
          <a:stretch/>
        </p:blipFill>
        <p:spPr>
          <a:xfrm>
            <a:off x="806450" y="1408698"/>
            <a:ext cx="7531100" cy="2416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15200"/>
            <a:ext cx="7437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GWs from compact binary coalescences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851519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1520" y="112474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</a:rPr>
              <a:t>Coalescences of Binary Black Holes as GW150914 give the simplest signal in GR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44208" y="3781179"/>
            <a:ext cx="1466887" cy="943965"/>
            <a:chOff x="6496433" y="3680686"/>
            <a:chExt cx="1466887" cy="94396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689949"/>
              <a:ext cx="799032" cy="89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433" y="3680686"/>
              <a:ext cx="811871" cy="94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58" y="3825750"/>
            <a:ext cx="965526" cy="89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674597"/>
            <a:ext cx="481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Inspiral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phase: GW emission described by quadrupole formula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smtClean="0">
                <a:solidFill>
                  <a:prstClr val="black"/>
                </a:solidFill>
              </a:rPr>
              <a:t>Analytical solution available.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GW standard candle.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66285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prstClr val="black"/>
                </a:solidFill>
              </a:rPr>
              <a:t>Last inspiraling cycles enter the </a:t>
            </a:r>
            <a:r>
              <a:rPr lang="en-US" dirty="0" smtClean="0">
                <a:solidFill>
                  <a:prstClr val="black"/>
                </a:solidFill>
              </a:rPr>
              <a:t>bandwidth of earth-based detectors.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4589343"/>
            <a:ext cx="187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</a:rPr>
              <a:t>Merger</a:t>
            </a:r>
            <a:r>
              <a:rPr lang="it-IT" dirty="0" smtClean="0">
                <a:solidFill>
                  <a:prstClr val="black"/>
                </a:solidFill>
              </a:rPr>
              <a:t>: 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only numerical solution available.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4466" y="4589343"/>
            <a:ext cx="200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</a:rPr>
              <a:t>Ringdown</a:t>
            </a:r>
            <a:r>
              <a:rPr lang="it-IT" dirty="0" smtClean="0">
                <a:solidFill>
                  <a:prstClr val="black"/>
                </a:solidFill>
              </a:rPr>
              <a:t>: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perturbative and numerical solutions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543386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general relativity in strong field highly non-linear regime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NS would bring more physics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(Equation of State, ...)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5536" y="239127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91271"/>
                <a:ext cx="447558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455947" y="1692935"/>
                <a:ext cx="11323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×1</m:t>
                      </m:r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−21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947" y="1692935"/>
                <a:ext cx="1132361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305762" y="1490838"/>
            <a:ext cx="360040" cy="13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945" y="1235894"/>
            <a:ext cx="7632111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0788" y="115200"/>
            <a:ext cx="610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cs typeface="Mongolian Baiti" panose="03000500000000000000" pitchFamily="66" charset="0"/>
              </a:rPr>
              <a:t>PSR1916+13 versus  GW150914</a:t>
            </a:r>
            <a:endParaRPr lang="en-US" sz="3200" dirty="0">
              <a:latin typeface="+mj-lt"/>
              <a:cs typeface="Mongolian Baiti" panose="0300050000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9352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Waveform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2561" y="274806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70C0"/>
                </a:solidFill>
              </a:rPr>
              <a:t>Hulse</a:t>
            </a:r>
            <a:r>
              <a:rPr lang="it-IT" sz="1200" dirty="0" smtClean="0">
                <a:solidFill>
                  <a:srgbClr val="0070C0"/>
                </a:solidFill>
              </a:rPr>
              <a:t>-Taylor: 30 </a:t>
            </a:r>
            <a:r>
              <a:rPr lang="it-IT" sz="1200" dirty="0" err="1" smtClean="0">
                <a:solidFill>
                  <a:srgbClr val="0070C0"/>
                </a:solidFill>
              </a:rPr>
              <a:t>years</a:t>
            </a:r>
            <a:r>
              <a:rPr lang="it-IT" sz="1200" dirty="0" smtClean="0">
                <a:solidFill>
                  <a:srgbClr val="0070C0"/>
                </a:solidFill>
              </a:rPr>
              <a:t> of </a:t>
            </a:r>
            <a:r>
              <a:rPr lang="it-IT" sz="1200" dirty="0" err="1" smtClean="0">
                <a:solidFill>
                  <a:srgbClr val="0070C0"/>
                </a:solidFill>
              </a:rPr>
              <a:t>observation</a:t>
            </a:r>
            <a:r>
              <a:rPr lang="it-IT" sz="1200" dirty="0" smtClean="0">
                <a:solidFill>
                  <a:srgbClr val="0070C0"/>
                </a:solidFill>
              </a:rPr>
              <a:t> time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9784" y="277390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70C0"/>
                </a:solidFill>
              </a:rPr>
              <a:t>GW150914: 0.2 s</a:t>
            </a:r>
            <a:endParaRPr lang="en-US" sz="12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0" y="3365287"/>
            <a:ext cx="8522808" cy="34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676" y="11520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cs typeface="Mongolian Baiti" panose="03000500000000000000" pitchFamily="66" charset="0"/>
              </a:rPr>
              <a:t>Quantum noise in detectors</a:t>
            </a:r>
            <a:endParaRPr lang="en-US" sz="3200" dirty="0">
              <a:latin typeface="+mj-lt"/>
              <a:cs typeface="Mongolian Baiti" panose="03000500000000000000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051720" y="1196753"/>
            <a:ext cx="5544616" cy="3462230"/>
            <a:chOff x="2555776" y="1246776"/>
            <a:chExt cx="4248472" cy="2575354"/>
          </a:xfrm>
        </p:grpSpPr>
        <p:grpSp>
          <p:nvGrpSpPr>
            <p:cNvPr id="2" name="Gruppo 1"/>
            <p:cNvGrpSpPr/>
            <p:nvPr/>
          </p:nvGrpSpPr>
          <p:grpSpPr>
            <a:xfrm>
              <a:off x="2555776" y="1246776"/>
              <a:ext cx="3523853" cy="2542264"/>
              <a:chOff x="2555776" y="1246776"/>
              <a:chExt cx="3523853" cy="254226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1246776"/>
                <a:ext cx="3523853" cy="2299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Arrow Connector 7"/>
              <p:cNvCxnSpPr>
                <a:endCxn id="4098" idx="2"/>
              </p:cNvCxnSpPr>
              <p:nvPr/>
            </p:nvCxnSpPr>
            <p:spPr>
              <a:xfrm flipV="1">
                <a:off x="4317703" y="3546479"/>
                <a:ext cx="0" cy="241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317703" y="3789040"/>
                <a:ext cx="16224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940152" y="3429000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788024" y="3360465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rgbClr val="0070C0"/>
                  </a:solidFill>
                </a:rPr>
                <a:t>Quantum 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noise</a:t>
              </a:r>
              <a:r>
                <a:rPr lang="it-IT" sz="1200" dirty="0" smtClean="0">
                  <a:solidFill>
                    <a:srgbClr val="0070C0"/>
                  </a:solidFill>
                </a:rPr>
                <a:t> </a:t>
              </a:r>
            </a:p>
            <a:p>
              <a:r>
                <a:rPr lang="it-IT" sz="1200" dirty="0" smtClean="0">
                  <a:solidFill>
                    <a:srgbClr val="0070C0"/>
                  </a:solidFill>
                </a:rPr>
                <a:t>(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shot</a:t>
              </a:r>
              <a:r>
                <a:rPr lang="it-IT" sz="1200" dirty="0" smtClean="0">
                  <a:solidFill>
                    <a:srgbClr val="0070C0"/>
                  </a:solidFill>
                </a:rPr>
                <a:t>) </a:t>
              </a:r>
              <a:r>
                <a:rPr lang="it-IT" sz="1200" dirty="0" err="1" smtClean="0">
                  <a:solidFill>
                    <a:srgbClr val="0070C0"/>
                  </a:solidFill>
                </a:rPr>
                <a:t>dominated</a:t>
              </a:r>
              <a:r>
                <a:rPr lang="it-IT" sz="1200" dirty="0" smtClean="0">
                  <a:solidFill>
                    <a:srgbClr val="0070C0"/>
                  </a:solidFill>
                </a:rPr>
                <a:t> 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9226" y="4838372"/>
            <a:ext cx="797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 </a:t>
            </a:r>
            <a:r>
              <a:rPr lang="it-IT" dirty="0" err="1" smtClean="0"/>
              <a:t>increase</a:t>
            </a:r>
            <a:r>
              <a:rPr lang="it-IT" dirty="0" smtClean="0"/>
              <a:t> the detector input </a:t>
            </a:r>
            <a:r>
              <a:rPr lang="it-IT" dirty="0" err="1" smtClean="0"/>
              <a:t>power</a:t>
            </a:r>
            <a:r>
              <a:rPr lang="it-IT" dirty="0" smtClean="0"/>
              <a:t> up to 200 W (125 W for Virgo). </a:t>
            </a:r>
          </a:p>
          <a:p>
            <a:pPr algn="just"/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means</a:t>
            </a:r>
            <a:r>
              <a:rPr lang="it-IT" dirty="0" smtClean="0"/>
              <a:t>  500 kW of in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55892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Problems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smtClean="0"/>
              <a:t> arrise </a:t>
            </a:r>
            <a:r>
              <a:rPr lang="it-IT" dirty="0" smtClean="0"/>
              <a:t>from photo-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effects</a:t>
            </a:r>
            <a:r>
              <a:rPr lang="it-IT" dirty="0" smtClean="0"/>
              <a:t> (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lensing</a:t>
            </a:r>
            <a:r>
              <a:rPr lang="it-IT" dirty="0" smtClean="0"/>
              <a:t> and </a:t>
            </a:r>
            <a:r>
              <a:rPr lang="it-IT" dirty="0" err="1" smtClean="0"/>
              <a:t>nonequilibrium</a:t>
            </a:r>
            <a:r>
              <a:rPr lang="it-IT" dirty="0" smtClean="0"/>
              <a:t> 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) and </a:t>
            </a:r>
            <a:r>
              <a:rPr lang="it-IT" dirty="0" err="1" smtClean="0"/>
              <a:t>dynamical</a:t>
            </a:r>
            <a:r>
              <a:rPr lang="it-IT" dirty="0" smtClean="0"/>
              <a:t> </a:t>
            </a:r>
            <a:r>
              <a:rPr lang="it-IT" dirty="0" err="1" smtClean="0"/>
              <a:t>instabilities</a:t>
            </a:r>
            <a:endParaRPr lang="en-US" dirty="0"/>
          </a:p>
        </p:txBody>
      </p:sp>
      <p:cxnSp>
        <p:nvCxnSpPr>
          <p:cNvPr id="17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11760" y="616530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an alterative to the high </a:t>
            </a:r>
            <a:r>
              <a:rPr lang="it-IT" dirty="0" err="1" smtClean="0"/>
              <a:t>power</a:t>
            </a:r>
            <a:r>
              <a:rPr lang="it-IT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93570" y="2812866"/>
                <a:ext cx="10055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it-IT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570" y="2812866"/>
                <a:ext cx="1005532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 flipV="1">
            <a:off x="6156176" y="2982337"/>
            <a:ext cx="864097" cy="54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552" y="90872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High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operation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issues</a:t>
            </a:r>
            <a:r>
              <a:rPr lang="it-IT" dirty="0" smtClean="0"/>
              <a:t> of the Advanced detectors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31360"/>
            <a:ext cx="680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+mj-lt"/>
                <a:ea typeface="+mj-ea"/>
                <a:cs typeface="+mj-cs"/>
              </a:rPr>
              <a:t>directional sensitivity of detectors</a:t>
            </a:r>
            <a:endParaRPr lang="en-US" sz="32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520" y="93749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Each interferometer </a:t>
            </a:r>
            <a:r>
              <a:rPr lang="en-US" sz="2400" b="1" dirty="0">
                <a:solidFill>
                  <a:srgbClr val="7030A0"/>
                </a:solidFill>
              </a:rPr>
              <a:t>senses </a:t>
            </a:r>
            <a:r>
              <a:rPr lang="en-US" sz="2400" b="1" dirty="0" smtClean="0">
                <a:solidFill>
                  <a:srgbClr val="7030A0"/>
                </a:solidFill>
              </a:rPr>
              <a:t>one </a:t>
            </a:r>
            <a:r>
              <a:rPr lang="en-US" sz="2400" b="1" dirty="0">
                <a:solidFill>
                  <a:srgbClr val="7030A0"/>
                </a:solidFill>
              </a:rPr>
              <a:t>of the two </a:t>
            </a:r>
            <a:r>
              <a:rPr lang="en-US" sz="2400" b="1" dirty="0" smtClean="0">
                <a:solidFill>
                  <a:srgbClr val="7030A0"/>
                </a:solidFill>
              </a:rPr>
              <a:t>polarizations of GWs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15" name="Picture 5" descr="layou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2" y="1768729"/>
            <a:ext cx="3629106" cy="26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51920" y="1340768"/>
                <a:ext cx="50405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 smtClean="0"/>
                  <a:t>measures </a:t>
                </a:r>
                <a:r>
                  <a:rPr lang="it-IT" sz="2400" dirty="0"/>
                  <a:t>one linear </a:t>
                </a:r>
                <a:r>
                  <a:rPr lang="it-IT" sz="2400" dirty="0" smtClean="0"/>
                  <a:t>combination:</a:t>
                </a:r>
                <a:endParaRPr lang="en-US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340768"/>
                <a:ext cx="504056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693" t="-5882"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96136" y="2132856"/>
                <a:ext cx="3168352" cy="78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,×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sky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direction</m:t>
                          </m:r>
                        </m:e>
                      </m:d>
                    </m:oMath>
                  </m:oMathPara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000" dirty="0" smtClean="0"/>
                  <a:t>antenna patterns for + and x</a:t>
                </a:r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3168352" cy="785664"/>
              </a:xfrm>
              <a:prstGeom prst="rect">
                <a:avLst/>
              </a:prstGeom>
              <a:blipFill rotWithShape="0">
                <a:blip r:embed="rId5"/>
                <a:stretch>
                  <a:fillRect l="-2115" b="-1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851920" y="2996952"/>
            <a:ext cx="529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misses the orthogonal combination </a:t>
            </a:r>
            <a:r>
              <a:rPr lang="en-US" sz="2400" dirty="0"/>
              <a:t>of GW </a:t>
            </a:r>
            <a:r>
              <a:rPr lang="en-US" sz="2400" dirty="0" smtClean="0"/>
              <a:t>polarizations.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3722103"/>
            <a:ext cx="5796137" cy="30912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520" y="450912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directional sensitivity to the optimal polarization component is broad: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08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ea typeface="+mj-ea"/>
                <a:cs typeface="+mj-cs"/>
              </a:rPr>
              <a:t>Outlook 2020’s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9512" y="970426"/>
            <a:ext cx="8856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dirty="0" smtClean="0"/>
              <a:t>Frequency dependent squeezing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whole band 2x gain in sensitivity, 8x in visible volume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dirty="0" smtClean="0"/>
              <a:t>Incremental upgrades of current Michelson infrastructures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larger &amp; more massive optics (LIGO A+)</a:t>
            </a:r>
          </a:p>
          <a:p>
            <a:pPr lvl="4"/>
            <a:r>
              <a:rPr lang="en-US" sz="2000" dirty="0" smtClean="0"/>
              <a:t>additional 2x gain in sensitivity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add cryogenics (LIGO Voyager)</a:t>
            </a:r>
          </a:p>
          <a:p>
            <a:pPr lvl="4"/>
            <a:r>
              <a:rPr lang="en-US" sz="2000" dirty="0" smtClean="0"/>
              <a:t>additional 2x gain in sensitivity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911" b="-548"/>
          <a:stretch/>
        </p:blipFill>
        <p:spPr>
          <a:xfrm>
            <a:off x="1209019" y="3383280"/>
            <a:ext cx="6200324" cy="3017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8344" y="4725144"/>
            <a:ext cx="1304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i="1" dirty="0" smtClean="0"/>
              <a:t>rom LSC</a:t>
            </a:r>
          </a:p>
          <a:p>
            <a:r>
              <a:rPr lang="en-US" i="1" dirty="0" smtClean="0"/>
              <a:t>Whitepaper</a:t>
            </a:r>
          </a:p>
          <a:p>
            <a:r>
              <a:rPr lang="en-US" i="1" dirty="0" smtClean="0"/>
              <a:t>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893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629" y="115200"/>
            <a:ext cx="667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+mj-lt"/>
                <a:ea typeface="+mj-ea"/>
                <a:cs typeface="+mj-cs"/>
              </a:rPr>
              <a:t>Outlook 2030’s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39552" y="970426"/>
            <a:ext cx="80648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Underground infrastructures for </a:t>
            </a:r>
            <a:r>
              <a:rPr lang="en-US" sz="2400" i="1" dirty="0"/>
              <a:t>≥ </a:t>
            </a:r>
            <a:r>
              <a:rPr lang="en-US" sz="2400" dirty="0" smtClean="0"/>
              <a:t>10</a:t>
            </a:r>
            <a:r>
              <a:rPr lang="en-US" sz="2400" i="1" dirty="0" smtClean="0"/>
              <a:t>km</a:t>
            </a:r>
            <a:r>
              <a:rPr lang="en-US" sz="2400" dirty="0" smtClean="0"/>
              <a:t> arms: </a:t>
            </a:r>
          </a:p>
          <a:p>
            <a:r>
              <a:rPr lang="en-US" sz="2400" dirty="0" smtClean="0"/>
              <a:t>Einstein Telescope, Cosmic Explorer</a:t>
            </a:r>
          </a:p>
          <a:p>
            <a:endParaRPr lang="en-US" sz="2400" dirty="0" smtClean="0"/>
          </a:p>
          <a:p>
            <a:r>
              <a:rPr lang="en-US" sz="2400" dirty="0" smtClean="0"/>
              <a:t>extend </a:t>
            </a:r>
            <a:r>
              <a:rPr lang="en-US" sz="2400" dirty="0"/>
              <a:t>the sensitivity band to larger mass BHs at low </a:t>
            </a:r>
            <a:r>
              <a:rPr lang="en-US" sz="2400" dirty="0" smtClean="0"/>
              <a:t>frequency and to NS at high frequency</a:t>
            </a:r>
            <a:endParaRPr lang="en-US" sz="2400" dirty="0"/>
          </a:p>
          <a:p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098" name="Picture 2" descr="ET_C sensitivity cur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2" y="3085677"/>
            <a:ext cx="52578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tistic view of the ET observa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501008"/>
            <a:ext cx="3605480" cy="22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528" y="692696"/>
            <a:ext cx="8568952" cy="5739998"/>
            <a:chOff x="-41945" y="476672"/>
            <a:chExt cx="9222457" cy="602803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945" y="476672"/>
              <a:ext cx="9222457" cy="5689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380312" y="6166148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latin typeface="Arial Narrow" panose="020B0606020202030204" pitchFamily="34" charset="0"/>
                </a:rPr>
                <a:t>Frequenza (Hz)</a:t>
              </a:r>
              <a:endParaRPr lang="it-IT" sz="1600" b="1" dirty="0">
                <a:latin typeface="Arial Narrow" panose="020B060602020203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228184" y="4941168"/>
            <a:ext cx="991659" cy="14401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012160" y="4275923"/>
            <a:ext cx="216024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219844" y="4779979"/>
            <a:ext cx="232476" cy="2880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47949" y="508518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Einstein Telescope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95836" y="1907540"/>
            <a:ext cx="295232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prstClr val="black"/>
                </a:solidFill>
              </a:rPr>
              <a:t>LIGO H1+LIGO L1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27161" y="2339588"/>
            <a:ext cx="7889679" cy="3888232"/>
            <a:chOff x="899592" y="2339588"/>
            <a:chExt cx="7889679" cy="3888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355811"/>
              <a:ext cx="3281166" cy="180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427820"/>
              <a:ext cx="3281167" cy="1800000"/>
            </a:xfrm>
            <a:prstGeom prst="rect">
              <a:avLst/>
            </a:prstGeom>
          </p:spPr>
        </p:pic>
        <p:pic>
          <p:nvPicPr>
            <p:cNvPr id="6" name="Picture 5" descr="H1L1_Fc_Nor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8104" y="2339588"/>
              <a:ext cx="3281167" cy="1800000"/>
            </a:xfrm>
            <a:prstGeom prst="rect">
              <a:avLst/>
            </a:prstGeom>
          </p:spPr>
        </p:pic>
        <p:pic>
          <p:nvPicPr>
            <p:cNvPr id="7" name="Picture 6" descr="H1L1_F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592" y="2339588"/>
              <a:ext cx="3281165" cy="18000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259632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Benefits of a 3 detectors network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320" y="4063033"/>
            <a:ext cx="295232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prstClr val="black"/>
                </a:solidFill>
              </a:rPr>
              <a:t>LIGO H1+LIGO L1</a:t>
            </a:r>
            <a:r>
              <a:rPr lang="it-IT" b="1" dirty="0" smtClean="0">
                <a:solidFill>
                  <a:prstClr val="black"/>
                </a:solidFill>
              </a:rPr>
              <a:t>+ Virgo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89942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rgbClr val="0070C0"/>
                </a:solidFill>
              </a:rPr>
              <a:t>Detection confidence </a:t>
            </a:r>
            <a:r>
              <a:rPr lang="it-IT" sz="2000" dirty="0" smtClean="0">
                <a:solidFill>
                  <a:prstClr val="black"/>
                </a:solidFill>
              </a:rPr>
              <a:t>is greatly improved: lower background and higher SNR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39419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prstClr val="black"/>
                </a:solidFill>
              </a:rPr>
              <a:t>Better </a:t>
            </a:r>
            <a:r>
              <a:rPr lang="it-IT" sz="2000" b="1" dirty="0" smtClean="0">
                <a:solidFill>
                  <a:srgbClr val="0070C0"/>
                </a:solidFill>
              </a:rPr>
              <a:t>coverage of sky and GW polarizations</a:t>
            </a:r>
            <a:r>
              <a:rPr lang="it-IT" sz="2000" dirty="0" smtClean="0">
                <a:solidFill>
                  <a:prstClr val="black"/>
                </a:solidFill>
              </a:rPr>
              <a:t>: better waveform reconstruction 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4175712"/>
            <a:ext cx="438904" cy="36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4139586"/>
            <a:ext cx="438905" cy="36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91" y="2025794"/>
            <a:ext cx="438904" cy="36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6" y="1989668"/>
            <a:ext cx="438905" cy="36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The LIGOs and Virgo long-arm detectors </a:t>
            </a:r>
            <a:endParaRPr lang="en-US" sz="3200" dirty="0"/>
          </a:p>
        </p:txBody>
      </p:sp>
      <p:cxnSp>
        <p:nvCxnSpPr>
          <p:cNvPr id="15" name="Straight Connector 10"/>
          <p:cNvCxnSpPr/>
          <p:nvPr/>
        </p:nvCxnSpPr>
        <p:spPr>
          <a:xfrm>
            <a:off x="539552" y="83520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555776" y="3501008"/>
            <a:ext cx="9716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016"/>
            <a:ext cx="9144000" cy="5614416"/>
          </a:xfrm>
          <a:prstGeom prst="rect">
            <a:avLst/>
          </a:prstGeom>
        </p:spPr>
      </p:pic>
      <p:pic>
        <p:nvPicPr>
          <p:cNvPr id="17" name="Picture 5" descr="vir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038" y="4097310"/>
            <a:ext cx="3104632" cy="2317122"/>
          </a:xfrm>
          <a:prstGeom prst="rect">
            <a:avLst/>
          </a:prstGeom>
        </p:spPr>
      </p:pic>
      <p:pic>
        <p:nvPicPr>
          <p:cNvPr id="18" name="Picture 5" descr="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8" y="4085698"/>
            <a:ext cx="3096344" cy="232225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2 6"/>
          <p:cNvCxnSpPr/>
          <p:nvPr/>
        </p:nvCxnSpPr>
        <p:spPr>
          <a:xfrm>
            <a:off x="5111044" y="2652665"/>
            <a:ext cx="1261156" cy="12944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1"/>
          <p:cNvSpPr txBox="1">
            <a:spLocks/>
          </p:cNvSpPr>
          <p:nvPr/>
        </p:nvSpPr>
        <p:spPr>
          <a:xfrm>
            <a:off x="7020272" y="4254192"/>
            <a:ext cx="1215752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VIRGO</a:t>
            </a:r>
            <a:endParaRPr lang="it-IT" sz="16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12160" y="812493"/>
            <a:ext cx="3104632" cy="2328475"/>
            <a:chOff x="5775792" y="164421"/>
            <a:chExt cx="3104632" cy="2328475"/>
          </a:xfrm>
        </p:grpSpPr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92" y="164421"/>
              <a:ext cx="3104632" cy="232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itolo 1"/>
            <p:cNvSpPr txBox="1">
              <a:spLocks/>
            </p:cNvSpPr>
            <p:nvPr/>
          </p:nvSpPr>
          <p:spPr>
            <a:xfrm>
              <a:off x="6740624" y="221744"/>
              <a:ext cx="1215752" cy="2880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dirty="0" smtClean="0">
                  <a:solidFill>
                    <a:schemeClr val="bg1"/>
                  </a:solidFill>
                </a:rPr>
                <a:t>HANFORD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itolo 1"/>
          <p:cNvSpPr txBox="1">
            <a:spLocks/>
          </p:cNvSpPr>
          <p:nvPr/>
        </p:nvSpPr>
        <p:spPr>
          <a:xfrm>
            <a:off x="1691680" y="4254192"/>
            <a:ext cx="1404156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LIVINGSTON</a:t>
            </a:r>
            <a:endParaRPr lang="it-IT" sz="1600" b="1" dirty="0">
              <a:solidFill>
                <a:schemeClr val="bg1"/>
              </a:solidFill>
            </a:endParaRPr>
          </a:p>
        </p:txBody>
      </p:sp>
      <p:cxnSp>
        <p:nvCxnSpPr>
          <p:cNvPr id="24" name="Connettore 2 14"/>
          <p:cNvCxnSpPr/>
          <p:nvPr/>
        </p:nvCxnSpPr>
        <p:spPr>
          <a:xfrm flipV="1">
            <a:off x="3491880" y="1783681"/>
            <a:ext cx="2527920" cy="3590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19"/>
          <p:cNvCxnSpPr/>
          <p:nvPr/>
        </p:nvCxnSpPr>
        <p:spPr>
          <a:xfrm>
            <a:off x="2483768" y="3038149"/>
            <a:ext cx="0" cy="96691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5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Advanced LIGO upgrades: suspensions</a:t>
            </a:r>
            <a:endParaRPr lang="en-US" sz="3200" b="1" dirty="0"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7584" y="835200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4843" y="520839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Monolitic suspension </a:t>
            </a:r>
            <a:r>
              <a:rPr lang="it-IT" sz="2000" i="1" dirty="0" smtClean="0">
                <a:solidFill>
                  <a:srgbClr val="C00000"/>
                </a:solidFill>
              </a:rPr>
              <a:t>thermal noise reduction</a:t>
            </a:r>
            <a:endParaRPr lang="en-US" sz="1600" i="1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9" y="1270874"/>
            <a:ext cx="4659623" cy="53523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12" y="4886891"/>
            <a:ext cx="1959279" cy="14694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139952" cy="3107399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>
            <a:off x="5060280" y="1084674"/>
            <a:ext cx="340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last stage passive suspension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323529" y="1084674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first stage </a:t>
            </a:r>
            <a:r>
              <a:rPr lang="it-IT" sz="2000" dirty="0"/>
              <a:t>active </a:t>
            </a:r>
            <a:r>
              <a:rPr lang="it-IT" sz="2000" dirty="0" smtClean="0"/>
              <a:t>suspension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852983"/>
            <a:ext cx="4760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smtClean="0">
                <a:solidFill>
                  <a:srgbClr val="C00000"/>
                </a:solidFill>
              </a:rPr>
              <a:t>seismic </a:t>
            </a:r>
            <a:r>
              <a:rPr lang="it-IT" sz="2000" i="1" dirty="0">
                <a:solidFill>
                  <a:srgbClr val="C00000"/>
                </a:solidFill>
              </a:rPr>
              <a:t>noise </a:t>
            </a:r>
            <a:r>
              <a:rPr lang="it-IT" sz="2000" i="1" dirty="0" smtClean="0">
                <a:solidFill>
                  <a:srgbClr val="C00000"/>
                </a:solidFill>
              </a:rPr>
              <a:t>reduction (&gt;10</a:t>
            </a:r>
            <a:r>
              <a:rPr lang="it-IT" sz="2000" i="1" baseline="30000" dirty="0" smtClean="0">
                <a:solidFill>
                  <a:srgbClr val="C00000"/>
                </a:solidFill>
              </a:rPr>
              <a:t>10</a:t>
            </a:r>
            <a:r>
              <a:rPr lang="it-IT" sz="2000" i="1" dirty="0" smtClean="0">
                <a:solidFill>
                  <a:srgbClr val="C00000"/>
                </a:solidFill>
              </a:rPr>
              <a:t> above 10 Hz)</a:t>
            </a:r>
            <a:endParaRPr lang="en-US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/>
          </a:bodyPr>
          <a:lstStyle/>
          <a:p>
            <a:r>
              <a:rPr lang="en-US" sz="3200" b="1" dirty="0"/>
              <a:t>Advanced LIGO </a:t>
            </a:r>
            <a:r>
              <a:rPr lang="en-US" sz="3200" b="1" dirty="0" smtClean="0"/>
              <a:t>upgrades</a:t>
            </a:r>
            <a:endParaRPr lang="en-US" sz="3200" b="1" dirty="0"/>
          </a:p>
        </p:txBody>
      </p:sp>
      <p:cxnSp>
        <p:nvCxnSpPr>
          <p:cNvPr id="14" name="Straight Connector 10"/>
          <p:cNvCxnSpPr/>
          <p:nvPr/>
        </p:nvCxnSpPr>
        <p:spPr>
          <a:xfrm>
            <a:off x="539552" y="620688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6th,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G.A.Prodi, II Flag Meeting, Povo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F99B-975D-47F0-9EC2-7881593D7D4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AutoShape 2" descr="L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L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H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31" y="836712"/>
            <a:ext cx="6140401" cy="5929934"/>
          </a:xfrm>
          <a:prstGeom prst="rect">
            <a:avLst/>
          </a:prstGeom>
        </p:spPr>
      </p:pic>
      <p:pic>
        <p:nvPicPr>
          <p:cNvPr id="1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38301"/>
            <a:ext cx="3888432" cy="291632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72000" y="594503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Thermal &amp; radiation pressure </a:t>
            </a:r>
          </a:p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noise reduction</a:t>
            </a:r>
          </a:p>
          <a:p>
            <a:pPr algn="ctr"/>
            <a:r>
              <a:rPr lang="it-IT" sz="2000" dirty="0"/>
              <a:t>Larger mass mirrors, improved </a:t>
            </a:r>
            <a:r>
              <a:rPr lang="it-IT" sz="2000" dirty="0" smtClean="0"/>
              <a:t>coatings</a:t>
            </a:r>
            <a:endParaRPr lang="it-IT" sz="2000" dirty="0"/>
          </a:p>
        </p:txBody>
      </p:sp>
      <p:sp>
        <p:nvSpPr>
          <p:cNvPr id="5" name="Rectangle 4"/>
          <p:cNvSpPr/>
          <p:nvPr/>
        </p:nvSpPr>
        <p:spPr>
          <a:xfrm>
            <a:off x="14697" y="5124663"/>
            <a:ext cx="23286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20 W input </a:t>
            </a:r>
            <a:r>
              <a:rPr lang="it-IT" sz="2000" dirty="0"/>
              <a:t>laser </a:t>
            </a:r>
            <a:r>
              <a:rPr lang="it-IT" sz="2000" dirty="0" smtClean="0"/>
              <a:t>(</a:t>
            </a:r>
            <a:r>
              <a:rPr lang="it-IT" sz="2000" dirty="0"/>
              <a:t>up to </a:t>
            </a:r>
            <a:r>
              <a:rPr lang="it-IT" sz="2000" dirty="0" smtClean="0"/>
              <a:t>180 </a:t>
            </a:r>
            <a:r>
              <a:rPr lang="it-IT" sz="2000" dirty="0"/>
              <a:t>W </a:t>
            </a:r>
            <a:r>
              <a:rPr lang="it-IT" sz="2000" dirty="0" smtClean="0"/>
              <a:t>available), 1 Hz line-width</a:t>
            </a:r>
            <a:endParaRPr lang="it-IT" sz="2000" dirty="0"/>
          </a:p>
        </p:txBody>
      </p:sp>
      <p:sp>
        <p:nvSpPr>
          <p:cNvPr id="4" name="Rectangle 3"/>
          <p:cNvSpPr/>
          <p:nvPr/>
        </p:nvSpPr>
        <p:spPr>
          <a:xfrm>
            <a:off x="4013011" y="6048284"/>
            <a:ext cx="2180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Signal recycling  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299125" y="1844824"/>
            <a:ext cx="2328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4 </a:t>
            </a:r>
            <a:r>
              <a:rPr lang="it-IT" sz="2000" i="1" dirty="0" smtClean="0"/>
              <a:t>km</a:t>
            </a:r>
            <a:r>
              <a:rPr lang="it-IT" sz="2000" dirty="0" smtClean="0"/>
              <a:t> long optical resonators, optical gain </a:t>
            </a:r>
            <a:r>
              <a:rPr lang="it-IT" sz="2000" dirty="0" smtClean="0">
                <a:sym typeface="Symbol" panose="05050102010706020507" pitchFamily="18" charset="2"/>
              </a:rPr>
              <a:t> </a:t>
            </a:r>
            <a:r>
              <a:rPr lang="it-IT" sz="2000" dirty="0" smtClean="0"/>
              <a:t>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100 kW circulating laser power (design target is 750 kW)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155575" y="992922"/>
            <a:ext cx="2328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Photon shot</a:t>
            </a:r>
          </a:p>
          <a:p>
            <a:pPr algn="ctr"/>
            <a:r>
              <a:rPr lang="it-IT" sz="2000" i="1" dirty="0" smtClean="0">
                <a:solidFill>
                  <a:srgbClr val="C00000"/>
                </a:solidFill>
              </a:rPr>
              <a:t>noise reduction</a:t>
            </a:r>
          </a:p>
        </p:txBody>
      </p:sp>
    </p:spTree>
    <p:extLst>
      <p:ext uri="{BB962C8B-B14F-4D97-AF65-F5344CB8AC3E}">
        <p14:creationId xmlns:p14="http://schemas.microsoft.com/office/powerpoint/2010/main" val="3736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30851</TotalTime>
  <Words>4045</Words>
  <Application>Microsoft Office PowerPoint</Application>
  <PresentationFormat>On-screen Show (4:3)</PresentationFormat>
  <Paragraphs>722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Arial Narrow</vt:lpstr>
      <vt:lpstr>Calibri</vt:lpstr>
      <vt:lpstr>Cambria Math</vt:lpstr>
      <vt:lpstr>Courier New</vt:lpstr>
      <vt:lpstr>Mathematica3</vt:lpstr>
      <vt:lpstr>Mongolian Baiti</vt:lpstr>
      <vt:lpstr>Symbol</vt:lpstr>
      <vt:lpstr>Times New Roman</vt:lpstr>
      <vt:lpstr>Wingdings</vt:lpstr>
      <vt:lpstr>Office Theme</vt:lpstr>
      <vt:lpstr>Overview of observations of Gravitational Waves by LIGO and Virgo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LIGOs and Virgo long-arm detectors </vt:lpstr>
      <vt:lpstr>PowerPoint Presentation</vt:lpstr>
      <vt:lpstr>Advanced LIGO upgrades</vt:lpstr>
      <vt:lpstr>PowerPoint Presentation</vt:lpstr>
      <vt:lpstr>GW150914 chronology</vt:lpstr>
      <vt:lpstr>GW150914 observation run</vt:lpstr>
      <vt:lpstr>GW150914</vt:lpstr>
      <vt:lpstr>GW150914 confidence level</vt:lpstr>
      <vt:lpstr>GW150914 confidence, general transient signals</vt:lpstr>
      <vt:lpstr>GW150914: inspiral</vt:lpstr>
      <vt:lpstr>GW150914 parameters [arXiv:1602.03840] </vt:lpstr>
      <vt:lpstr>GW150914 parameters [arXiv:1602.03840] </vt:lpstr>
      <vt:lpstr>GW150914 parameters [arXiv:1602.03840] </vt:lpstr>
      <vt:lpstr>PowerPoint Presentation</vt:lpstr>
      <vt:lpstr>PowerPoint Presentation</vt:lpstr>
      <vt:lpstr>PowerPoint Presentation</vt:lpstr>
      <vt:lpstr>Testing GR beyond quadrupolar formula [arXiv:1602.03841]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2019+ scenario</vt:lpstr>
      <vt:lpstr> observable volume of universe</vt:lpstr>
      <vt:lpstr>PowerPoint Presentation</vt:lpstr>
      <vt:lpstr>final remarks</vt:lpstr>
      <vt:lpstr>Inspiral of NS-NS or NS-BH binaries</vt:lpstr>
      <vt:lpstr>merger and post-merger of NS-NS</vt:lpstr>
      <vt:lpstr>post-merger signals from NS remnants</vt:lpstr>
      <vt:lpstr>post-merger signals from NS remnants</vt:lpstr>
      <vt:lpstr>work in progress at Padova-Trento</vt:lpstr>
      <vt:lpstr>waveform reconstruction</vt:lpstr>
      <vt:lpstr>post-merger phase</vt:lpstr>
      <vt:lpstr>final remarks</vt:lpstr>
      <vt:lpstr>PowerPoint Presentation</vt:lpstr>
      <vt:lpstr>PowerPoint Presentation</vt:lpstr>
      <vt:lpstr>generic transient signal searches</vt:lpstr>
      <vt:lpstr>PowerPoint Presentation</vt:lpstr>
      <vt:lpstr>continuos wave signals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Sezione di Padova</dc:creator>
  <cp:lastModifiedBy>giovanni prodi</cp:lastModifiedBy>
  <cp:revision>911</cp:revision>
  <dcterms:created xsi:type="dcterms:W3CDTF">2016-02-07T18:12:10Z</dcterms:created>
  <dcterms:modified xsi:type="dcterms:W3CDTF">2016-06-06T09:37:30Z</dcterms:modified>
</cp:coreProperties>
</file>