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0" r:id="rId1"/>
    <p:sldMasterId id="2147483784" r:id="rId2"/>
  </p:sldMasterIdLst>
  <p:notesMasterIdLst>
    <p:notesMasterId r:id="rId33"/>
  </p:notesMasterIdLst>
  <p:handoutMasterIdLst>
    <p:handoutMasterId r:id="rId34"/>
  </p:handoutMasterIdLst>
  <p:sldIdLst>
    <p:sldId id="257" r:id="rId3"/>
    <p:sldId id="301" r:id="rId4"/>
    <p:sldId id="476" r:id="rId5"/>
    <p:sldId id="452" r:id="rId6"/>
    <p:sldId id="303" r:id="rId7"/>
    <p:sldId id="538" r:id="rId8"/>
    <p:sldId id="383" r:id="rId9"/>
    <p:sldId id="389" r:id="rId10"/>
    <p:sldId id="381" r:id="rId11"/>
    <p:sldId id="382" r:id="rId12"/>
    <p:sldId id="539" r:id="rId13"/>
    <p:sldId id="457" r:id="rId14"/>
    <p:sldId id="319" r:id="rId15"/>
    <p:sldId id="468" r:id="rId16"/>
    <p:sldId id="453" r:id="rId17"/>
    <p:sldId id="480" r:id="rId18"/>
    <p:sldId id="260" r:id="rId19"/>
    <p:sldId id="262" r:id="rId20"/>
    <p:sldId id="263" r:id="rId21"/>
    <p:sldId id="527" r:id="rId22"/>
    <p:sldId id="270" r:id="rId23"/>
    <p:sldId id="272" r:id="rId24"/>
    <p:sldId id="274" r:id="rId25"/>
    <p:sldId id="540" r:id="rId26"/>
    <p:sldId id="275" r:id="rId27"/>
    <p:sldId id="541" r:id="rId28"/>
    <p:sldId id="542" r:id="rId29"/>
    <p:sldId id="474" r:id="rId30"/>
    <p:sldId id="543" r:id="rId31"/>
    <p:sldId id="475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776FFF"/>
    <a:srgbClr val="FF9300"/>
    <a:srgbClr val="599EFF"/>
    <a:srgbClr val="1E8F39"/>
    <a:srgbClr val="96A4AF"/>
    <a:srgbClr val="0D4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82"/>
  </p:normalViewPr>
  <p:slideViewPr>
    <p:cSldViewPr snapToGrid="0" snapToObjects="1">
      <p:cViewPr varScale="1">
        <p:scale>
          <a:sx n="105" d="100"/>
          <a:sy n="105" d="100"/>
        </p:scale>
        <p:origin x="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2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17E407-0012-8A46-B3DD-72293D7008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0B49F-D493-AF4F-99E6-5A6444BA49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AF767-0264-CA4A-81B3-C63AB647EA8C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148DA-27A9-024A-B5D5-86E0714500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35th CERRO meeting, 19-25 January 2020, Les Menuires, France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6347A-B139-3D49-AF01-E649B2B78C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53576-6F4E-7D48-AF76-69A2B226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1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1AC9C-F32A-EE4C-96C2-8120234C6F63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35th CERRO meeting, 19-25 January 2020, Les Menuires, France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4C257-6BB6-264C-B474-49E230F2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182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98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C257-6BB6-264C-B474-49E230F2FE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19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C257-6BB6-264C-B474-49E230F2FE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6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subtitle</a:t>
            </a:r>
            <a:r>
              <a:rPr lang="it-IT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8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15394-0871-294B-B1AF-E961FCBEC3FF}" type="datetime1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90438-AA51-F448-85A4-D895515A1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2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BAC99-834D-4F4D-ADED-7799167E6AA2}" type="datetime1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428F-9A0B-FF4E-AA7D-740CA745E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47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97733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40513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  <p:pic>
        <p:nvPicPr>
          <p:cNvPr id="7" name="Picture 8" descr="meatball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7150"/>
            <a:ext cx="9937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/>
          <p:cNvGrpSpPr>
            <a:grpSpLocks/>
          </p:cNvGrpSpPr>
          <p:nvPr userDrawn="1"/>
        </p:nvGrpSpPr>
        <p:grpSpPr bwMode="auto">
          <a:xfrm>
            <a:off x="5864225" y="6008688"/>
            <a:ext cx="3200400" cy="769937"/>
            <a:chOff x="6019072" y="5936159"/>
            <a:chExt cx="3201128" cy="769441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7772400" y="5936159"/>
              <a:ext cx="1447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4400" b="1">
                  <a:solidFill>
                    <a:srgbClr val="FF0000"/>
                  </a:solidFill>
                  <a:latin typeface="Arial Narrow" charset="0"/>
                </a:rPr>
                <a:t>NSRL</a:t>
              </a:r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6019072" y="6012718"/>
              <a:ext cx="1981321" cy="556381"/>
              <a:chOff x="3595" y="3221"/>
              <a:chExt cx="1023" cy="322"/>
            </a:xfrm>
          </p:grpSpPr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595" y="3221"/>
                <a:ext cx="98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>
                    <a:solidFill>
                      <a:srgbClr val="7F7F7F"/>
                    </a:solidFill>
                    <a:latin typeface="Arial Black" charset="0"/>
                  </a:rPr>
                  <a:t>Brookhaven</a:t>
                </a: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595" y="3383"/>
                <a:ext cx="1023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200">
                    <a:solidFill>
                      <a:srgbClr val="7F7F7F"/>
                    </a:solidFill>
                    <a:latin typeface="Arial Black" charset="0"/>
                  </a:rPr>
                  <a:t>National Laboratory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5250"/>
            <a:ext cx="8229600" cy="971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1148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295400"/>
            <a:ext cx="41148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786188"/>
            <a:ext cx="41148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EEF40-0914-A742-8E78-95D76FCDC6A6}" type="datetime1">
              <a:rPr lang="en-US" smtClean="0"/>
              <a:t>5/6/20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DAC85C9-4708-3A4A-8749-2AD9105270F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2383740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4CD2-D2F0-7A48-8160-93B35430E078}" type="datetime1">
              <a:rPr lang="en-US" smtClean="0"/>
              <a:t>5/6/20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C2B39-5B51-474A-B725-5D8FC7127E13}" type="datetime1">
              <a:rPr lang="en-US" smtClean="0"/>
              <a:t>5/6/20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39C51-E3A5-E641-A9EF-8796E7B9BFD2}" type="datetime1">
              <a:rPr lang="en-US" smtClean="0"/>
              <a:t>5/6/20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924"/>
            <a:ext cx="9062977" cy="1143000"/>
          </a:xfrm>
        </p:spPr>
        <p:txBody>
          <a:bodyPr/>
          <a:lstStyle>
            <a:lvl1pPr>
              <a:defRPr b="1">
                <a:latin typeface="Chalkboard SE" charset="0"/>
                <a:ea typeface="Chalkboard SE" charset="0"/>
                <a:cs typeface="Chalkboard SE" charset="0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  <a:lvl2pPr>
              <a:defRPr>
                <a:latin typeface="Bookman Old Style" charset="0"/>
                <a:ea typeface="Bookman Old Style" charset="0"/>
                <a:cs typeface="Bookman Old Style" charset="0"/>
              </a:defRPr>
            </a:lvl2pPr>
            <a:lvl3pPr>
              <a:defRPr>
                <a:latin typeface="Bookman Old Style" charset="0"/>
                <a:ea typeface="Bookman Old Style" charset="0"/>
                <a:cs typeface="Bookman Old Style" charset="0"/>
              </a:defRPr>
            </a:lvl3pPr>
            <a:lvl4pPr>
              <a:defRPr>
                <a:latin typeface="Bookman Old Style" charset="0"/>
                <a:ea typeface="Bookman Old Style" charset="0"/>
                <a:cs typeface="Bookman Old Style" charset="0"/>
              </a:defRPr>
            </a:lvl4pPr>
            <a:lvl5pPr>
              <a:defRPr>
                <a:latin typeface="Bookman Old Style" charset="0"/>
                <a:ea typeface="Bookman Old Style" charset="0"/>
                <a:cs typeface="Bookman Old Style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E6C32-694E-E64C-9DBA-1DD0ADF3A21D}" type="datetime1">
              <a:rPr lang="en-US" smtClean="0"/>
              <a:t>5/6/20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6F518-129A-6A49-8C53-7A1C86CE8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2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E7E5-4802-5542-AA56-19AF9953F9DE}" type="datetime1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8A3CF-348E-1848-A65A-A7982662E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7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A8AD9-2CB0-EC40-865A-2C7F9ABA17D4}" type="datetime1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ECEFC-4410-F54E-B9FA-0C921B2A6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2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54525-17AF-D748-BE85-3D957F00B43E}" type="datetime1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9B141-B400-DD4E-BC97-0C67FCBBA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4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40237-6161-8B40-8D7E-C1790DF0BC33}" type="datetime1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67DF-E191-6341-BB43-597F96DAB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00367-E95E-6D47-BB4B-66275BB4AC9F}" type="datetime1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1A3E6-37A2-414B-9D7F-573D174CF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4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C291E-E208-CD41-8B12-04E463342723}" type="datetime1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C16B3-3D7C-0442-B453-13C356BA9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E70FE-E40F-354E-9E72-4325B7011BF0}" type="datetime1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95414-C29C-4C49-AA1D-1551CE206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4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gi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031" y="6250786"/>
            <a:ext cx="9148319" cy="609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952500"/>
            <a:ext cx="9144000" cy="23813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50" y="6224588"/>
            <a:ext cx="9144000" cy="2381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8BA04628-8226-BB48-8A1B-C1C3E20840E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6999"/>
          <a:stretch>
            <a:fillRect/>
          </a:stretch>
        </p:blipFill>
        <p:spPr>
          <a:xfrm>
            <a:off x="1897278" y="6259899"/>
            <a:ext cx="1577871" cy="604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newlogo_unitn_it">
            <a:extLst>
              <a:ext uri="{FF2B5EF4-FFF2-40B4-BE49-F238E27FC236}">
                <a16:creationId xmlns:a16="http://schemas.microsoft.com/office/drawing/2014/main" id="{C694E4C0-B4DD-7640-B25C-1F433786F7D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7414" y="6278045"/>
            <a:ext cx="1828800" cy="548723"/>
          </a:xfrm>
          <a:prstGeom prst="rect">
            <a:avLst/>
          </a:prstGeom>
        </p:spPr>
      </p:pic>
      <p:pic>
        <p:nvPicPr>
          <p:cNvPr id="15" name="Elemento grafico 34">
            <a:extLst>
              <a:ext uri="{FF2B5EF4-FFF2-40B4-BE49-F238E27FC236}">
                <a16:creationId xmlns:a16="http://schemas.microsoft.com/office/drawing/2014/main" id="{8BCADB00-7ADD-AF46-A4F1-A61DFA5ECBF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31384" y="6236403"/>
            <a:ext cx="720357" cy="720357"/>
          </a:xfrm>
          <a:prstGeom prst="rect">
            <a:avLst/>
          </a:prstGeom>
        </p:spPr>
      </p:pic>
      <p:pic>
        <p:nvPicPr>
          <p:cNvPr id="16" name="Immagine 36" descr="Immagine che contiene segnale, scuro, traffico, sedendo&#10;&#10;Descrizione generata automaticamente">
            <a:extLst>
              <a:ext uri="{FF2B5EF4-FFF2-40B4-BE49-F238E27FC236}">
                <a16:creationId xmlns:a16="http://schemas.microsoft.com/office/drawing/2014/main" id="{1DF805CB-2FB1-2B49-BC6D-B3042AF0F0D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73" y="6312843"/>
            <a:ext cx="1828800" cy="48071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B542A-EB71-6C48-8979-AC853AB3C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2019 African Nuclear Physics Conference ANPC, June 30 - July 5, Kruger, South Africa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9" r:id="rId12"/>
    <p:sldLayoutId id="2147483790" r:id="rId13"/>
    <p:sldLayoutId id="2147483791" r:id="rId14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halkboard SE" charset="0"/>
          <a:ea typeface="Chalkboard SE" charset="0"/>
          <a:cs typeface="Chalkboard SE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95250"/>
            <a:ext cx="8229600" cy="971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48307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4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7B6BDCDA-481B-454D-97EF-99A869220F8E}" type="datetime1">
              <a:rPr lang="en-US" smtClean="0"/>
              <a:t>5/6/20</a:t>
            </a:fld>
            <a:endParaRPr lang="en-US"/>
          </a:p>
        </p:txBody>
      </p:sp>
      <p:sp>
        <p:nvSpPr>
          <p:cNvPr id="574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2019 African Nuclear Physics Conference ANPC, June 30 - July 5, Kruger, South Africa</a:t>
            </a:r>
          </a:p>
        </p:txBody>
      </p:sp>
      <p:sp>
        <p:nvSpPr>
          <p:cNvPr id="574471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3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</p:sldLayoutIdLst>
  <p:transition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C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FFFFC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C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039353"/>
            <a:ext cx="9144000" cy="3452876"/>
          </a:xfrm>
        </p:spPr>
        <p:txBody>
          <a:bodyPr>
            <a:noAutofit/>
          </a:bodyPr>
          <a:lstStyle/>
          <a:p>
            <a:r>
              <a:rPr lang="en-US" sz="4200" b="1" dirty="0">
                <a:latin typeface="Chalkboard SE" charset="0"/>
                <a:ea typeface="Chalkboard SE" charset="0"/>
                <a:cs typeface="Chalkboard SE" charset="0"/>
              </a:rPr>
              <a:t>The magic of nuclear physics in particle therapy</a:t>
            </a:r>
            <a:br>
              <a:rPr lang="en-US" sz="4200" b="1" dirty="0">
                <a:latin typeface="Chalkboard SE" charset="0"/>
                <a:ea typeface="Chalkboard SE" charset="0"/>
                <a:cs typeface="Chalkboard SE" charset="0"/>
              </a:rPr>
            </a:br>
            <a:br>
              <a:rPr lang="en-US" sz="4200" b="1" dirty="0">
                <a:latin typeface="Chalkboard SE" charset="0"/>
                <a:ea typeface="Chalkboard SE" charset="0"/>
                <a:cs typeface="Chalkboard SE" charset="0"/>
              </a:rPr>
            </a:br>
            <a:br>
              <a:rPr lang="en-US" sz="4200" b="1" dirty="0">
                <a:latin typeface="Chalkboard SE" charset="0"/>
                <a:ea typeface="Chalkboard SE" charset="0"/>
                <a:cs typeface="Chalkboard SE" charset="0"/>
              </a:rPr>
            </a:br>
            <a:br>
              <a:rPr lang="en-US" sz="4200" b="1" dirty="0">
                <a:latin typeface="Chalkboard SE" charset="0"/>
                <a:ea typeface="Chalkboard SE" charset="0"/>
                <a:cs typeface="Chalkboard SE" charset="0"/>
              </a:rPr>
            </a:br>
            <a:endParaRPr lang="en-US" sz="3000" i="1" dirty="0">
              <a:latin typeface="Chalkboard SE" charset="0"/>
              <a:ea typeface="Chalkboard SE" charset="0"/>
              <a:cs typeface="Chalkboard S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3711" y="5679540"/>
            <a:ext cx="3576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Bookman Old Style" charset="0"/>
                <a:ea typeface="Bookman Old Style" charset="0"/>
                <a:cs typeface="Bookman Old Style" charset="0"/>
              </a:rPr>
              <a:t>Chiara La Tessa</a:t>
            </a:r>
            <a:endParaRPr lang="en-US" sz="2000" b="1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D3AD-FA81-1846-9F7D-4A05BC7BF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085" y="2276224"/>
            <a:ext cx="3739266" cy="3403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0A0A2-015C-FF40-9C63-F35CFEB72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204" y="1731805"/>
            <a:ext cx="2284476" cy="39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1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rapy UT Southwester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Rasterscan(720x57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551275"/>
            <a:ext cx="3994663" cy="2766040"/>
          </a:xfrm>
        </p:spPr>
      </p:pic>
      <p:sp>
        <p:nvSpPr>
          <p:cNvPr id="2" name="TextBox 1"/>
          <p:cNvSpPr txBox="1"/>
          <p:nvPr/>
        </p:nvSpPr>
        <p:spPr>
          <a:xfrm>
            <a:off x="6373581" y="1104767"/>
            <a:ext cx="1707163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Ion source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363" y="155638"/>
            <a:ext cx="7690600" cy="7694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Cyclotrons or synchrotrons to reach the desired energy</a:t>
            </a:r>
          </a:p>
          <a:p>
            <a:pPr algn="ctr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(up to 230 MeV for protons and 450 MeV/u for carbon)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8052" y="2435567"/>
            <a:ext cx="1364146" cy="7694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Magnets</a:t>
            </a:r>
          </a:p>
          <a:p>
            <a:pPr algn="ctr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(Gantry)</a:t>
            </a:r>
          </a:p>
        </p:txBody>
      </p:sp>
      <p:pic>
        <p:nvPicPr>
          <p:cNvPr id="10" name="Rasterscan(720x57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0" y="3564383"/>
            <a:ext cx="4388052" cy="303843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24164" y="3704385"/>
            <a:ext cx="1881613" cy="11079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Treatment planning system</a:t>
            </a:r>
          </a:p>
        </p:txBody>
      </p:sp>
    </p:spTree>
    <p:extLst>
      <p:ext uri="{BB962C8B-B14F-4D97-AF65-F5344CB8AC3E}">
        <p14:creationId xmlns:p14="http://schemas.microsoft.com/office/powerpoint/2010/main" val="29586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441F-6C81-1A42-9233-2C89B1C8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71" y="1389888"/>
            <a:ext cx="8708527" cy="43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6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13506" y="352000"/>
            <a:ext cx="8916988" cy="1037887"/>
          </a:xfrm>
        </p:spPr>
        <p:txBody>
          <a:bodyPr/>
          <a:lstStyle/>
          <a:p>
            <a:r>
              <a:rPr lang="en-US" altLang="x-none" sz="3600" b="1" dirty="0"/>
              <a:t>Which are the most important physical processes in radiotherapy?</a:t>
            </a:r>
          </a:p>
        </p:txBody>
      </p: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0" y="1494691"/>
            <a:ext cx="91208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buClr>
                <a:schemeClr val="accent1"/>
              </a:buClr>
              <a:buFont typeface="Wingdings" charset="2"/>
              <a:buChar char="q"/>
            </a:pPr>
            <a:r>
              <a:rPr lang="en-US" altLang="x-none" sz="2800" dirty="0">
                <a:solidFill>
                  <a:srgbClr val="000090"/>
                </a:solidFill>
                <a:latin typeface="Arial Rounded MT Bold" charset="0"/>
              </a:rPr>
              <a:t>Energy loss (electromagnetic)</a:t>
            </a:r>
          </a:p>
          <a:p>
            <a:pPr eaLnBrk="1" hangingPunct="1">
              <a:buClr>
                <a:schemeClr val="accent1"/>
              </a:buClr>
              <a:buFont typeface="Wingdings" charset="2"/>
              <a:buChar char="q"/>
            </a:pPr>
            <a:r>
              <a:rPr lang="en-US" altLang="x-none" sz="2800" dirty="0">
                <a:solidFill>
                  <a:srgbClr val="000090"/>
                </a:solidFill>
                <a:latin typeface="Arial Rounded MT Bold" charset="0"/>
              </a:rPr>
              <a:t>Multiple Coulomb scattering (electromagnetic)</a:t>
            </a:r>
          </a:p>
          <a:p>
            <a:pPr eaLnBrk="1" hangingPunct="1">
              <a:buClr>
                <a:schemeClr val="accent1"/>
              </a:buClr>
              <a:buFont typeface="Wingdings" charset="2"/>
              <a:buChar char="q"/>
            </a:pPr>
            <a:r>
              <a:rPr lang="en-US" altLang="x-none" sz="2800" dirty="0">
                <a:solidFill>
                  <a:srgbClr val="FF0000"/>
                </a:solidFill>
                <a:latin typeface="Arial Rounded MT Bold" charset="0"/>
              </a:rPr>
              <a:t>Nuclear fragmentation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75" y="2984490"/>
            <a:ext cx="91208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en-US" altLang="x-none" sz="2400" u="sng" dirty="0">
                <a:latin typeface="Bookman Old Style" charset="0"/>
                <a:ea typeface="Bookman Old Style" charset="0"/>
                <a:cs typeface="Bookman Old Style" charset="0"/>
              </a:rPr>
              <a:t>These process can occur:</a:t>
            </a:r>
          </a:p>
          <a:p>
            <a:pPr algn="just" eaLnBrk="1" hangingPunct="1">
              <a:buFontTx/>
              <a:buChar char="-"/>
            </a:pPr>
            <a:r>
              <a:rPr lang="en-US" altLang="x-none" sz="2400" dirty="0">
                <a:latin typeface="Bookman Old Style" charset="0"/>
                <a:ea typeface="Bookman Old Style" charset="0"/>
                <a:cs typeface="Bookman Old Style" charset="0"/>
              </a:rPr>
              <a:t>In the elements along the beam line (range shifter, collimator…)</a:t>
            </a:r>
          </a:p>
          <a:p>
            <a:pPr algn="just" eaLnBrk="1" hangingPunct="1">
              <a:buFontTx/>
              <a:buChar char="-"/>
            </a:pPr>
            <a:r>
              <a:rPr lang="en-US" altLang="x-none" sz="2400" dirty="0">
                <a:latin typeface="Bookman Old Style" charset="0"/>
                <a:ea typeface="Bookman Old Style" charset="0"/>
                <a:cs typeface="Bookman Old Style" charset="0"/>
              </a:rPr>
              <a:t>In the patient</a:t>
            </a:r>
            <a:r>
              <a:rPr lang="en-US" altLang="en-US" sz="2400" dirty="0">
                <a:latin typeface="Bookman Old Style" charset="0"/>
                <a:ea typeface="Bookman Old Style" charset="0"/>
                <a:cs typeface="Bookman Old Style" charset="0"/>
              </a:rPr>
              <a:t>’</a:t>
            </a:r>
            <a:r>
              <a:rPr lang="en-US" altLang="x-none" sz="2400" dirty="0">
                <a:latin typeface="Bookman Old Style" charset="0"/>
                <a:ea typeface="Bookman Old Style" charset="0"/>
                <a:cs typeface="Bookman Old Style" charset="0"/>
              </a:rPr>
              <a:t>s body</a:t>
            </a:r>
          </a:p>
          <a:p>
            <a:pPr algn="just" eaLnBrk="1" hangingPunct="1"/>
            <a:endParaRPr lang="en-US" altLang="x-none" sz="2400" dirty="0">
              <a:latin typeface="Arial Rounded MT Bold" charset="0"/>
            </a:endParaRPr>
          </a:p>
          <a:p>
            <a:pPr algn="just" eaLnBrk="1" hangingPunct="1"/>
            <a:r>
              <a:rPr lang="en-US" altLang="x-none" sz="2400" dirty="0">
                <a:latin typeface="Arial Rounded MT Bold" charset="0"/>
              </a:rPr>
              <a:t>And they can all influence the dose delivered by radiation and thus its biological effect.</a:t>
            </a:r>
          </a:p>
          <a:p>
            <a:pPr algn="just" eaLnBrk="1" hangingPunct="1">
              <a:buFontTx/>
              <a:buChar char="-"/>
            </a:pPr>
            <a:endParaRPr lang="en-US" altLang="x-none" sz="24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96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41325" y="127000"/>
            <a:ext cx="8229600" cy="711200"/>
          </a:xfrm>
        </p:spPr>
        <p:txBody>
          <a:bodyPr/>
          <a:lstStyle/>
          <a:p>
            <a:r>
              <a:rPr lang="en-US" altLang="x-none" b="1" dirty="0">
                <a:latin typeface="Chalkboard SE" panose="03050602040202020205" pitchFamily="66" charset="77"/>
                <a:ea typeface="ＭＳ Ｐゴシック" charset="-128"/>
              </a:rPr>
              <a:t>Nuclear fragmentation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33375" y="1234377"/>
            <a:ext cx="1728788" cy="962025"/>
            <a:chOff x="385" y="527"/>
            <a:chExt cx="1089" cy="606"/>
          </a:xfrm>
        </p:grpSpPr>
        <p:grpSp>
          <p:nvGrpSpPr>
            <p:cNvPr id="30768" name="Group 8"/>
            <p:cNvGrpSpPr>
              <a:grpSpLocks/>
            </p:cNvGrpSpPr>
            <p:nvPr/>
          </p:nvGrpSpPr>
          <p:grpSpPr bwMode="auto">
            <a:xfrm>
              <a:off x="1068" y="789"/>
              <a:ext cx="308" cy="344"/>
              <a:chOff x="364" y="2653"/>
              <a:chExt cx="308" cy="338"/>
            </a:xfrm>
          </p:grpSpPr>
          <p:sp>
            <p:nvSpPr>
              <p:cNvPr id="8" name="Oval 9"/>
              <p:cNvSpPr>
                <a:spLocks noChangeArrowheads="1"/>
              </p:cNvSpPr>
              <p:nvPr/>
            </p:nvSpPr>
            <p:spPr bwMode="auto">
              <a:xfrm>
                <a:off x="556" y="274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9" name="Oval 10"/>
              <p:cNvSpPr>
                <a:spLocks noChangeArrowheads="1"/>
              </p:cNvSpPr>
              <p:nvPr/>
            </p:nvSpPr>
            <p:spPr bwMode="auto">
              <a:xfrm>
                <a:off x="528" y="2676"/>
                <a:ext cx="116" cy="141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0" name="Oval 11"/>
              <p:cNvSpPr>
                <a:spLocks noChangeArrowheads="1"/>
              </p:cNvSpPr>
              <p:nvPr/>
            </p:nvSpPr>
            <p:spPr bwMode="auto">
              <a:xfrm>
                <a:off x="460" y="265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1" name="Oval 12"/>
              <p:cNvSpPr>
                <a:spLocks noChangeArrowheads="1"/>
              </p:cNvSpPr>
              <p:nvPr/>
            </p:nvSpPr>
            <p:spPr bwMode="auto">
              <a:xfrm>
                <a:off x="384" y="2688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460" y="2732"/>
                <a:ext cx="116" cy="141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3" name="Oval 14"/>
              <p:cNvSpPr>
                <a:spLocks noChangeArrowheads="1"/>
              </p:cNvSpPr>
              <p:nvPr/>
            </p:nvSpPr>
            <p:spPr bwMode="auto">
              <a:xfrm>
                <a:off x="364" y="278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4" name="Oval 15"/>
              <p:cNvSpPr>
                <a:spLocks noChangeArrowheads="1"/>
              </p:cNvSpPr>
              <p:nvPr/>
            </p:nvSpPr>
            <p:spPr bwMode="auto">
              <a:xfrm>
                <a:off x="528" y="2867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5" name="Oval 16"/>
              <p:cNvSpPr>
                <a:spLocks noChangeArrowheads="1"/>
              </p:cNvSpPr>
              <p:nvPr/>
            </p:nvSpPr>
            <p:spPr bwMode="auto">
              <a:xfrm>
                <a:off x="440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6" name="Oval 17"/>
              <p:cNvSpPr>
                <a:spLocks noChangeArrowheads="1"/>
              </p:cNvSpPr>
              <p:nvPr/>
            </p:nvSpPr>
            <p:spPr bwMode="auto">
              <a:xfrm>
                <a:off x="412" y="2732"/>
                <a:ext cx="116" cy="141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7" name="Oval 18"/>
              <p:cNvSpPr>
                <a:spLocks noChangeArrowheads="1"/>
              </p:cNvSpPr>
              <p:nvPr/>
            </p:nvSpPr>
            <p:spPr bwMode="auto">
              <a:xfrm>
                <a:off x="384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8" name="Oval 19"/>
              <p:cNvSpPr>
                <a:spLocks noChangeArrowheads="1"/>
              </p:cNvSpPr>
              <p:nvPr/>
            </p:nvSpPr>
            <p:spPr bwMode="auto">
              <a:xfrm>
                <a:off x="556" y="2814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19" name="Oval 20"/>
              <p:cNvSpPr>
                <a:spLocks noChangeArrowheads="1"/>
              </p:cNvSpPr>
              <p:nvPr/>
            </p:nvSpPr>
            <p:spPr bwMode="auto">
              <a:xfrm>
                <a:off x="460" y="280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</p:grpSp>
        <p:sp>
          <p:nvSpPr>
            <p:cNvPr id="30769" name="Text Box 21"/>
            <p:cNvSpPr txBox="1">
              <a:spLocks noChangeArrowheads="1"/>
            </p:cNvSpPr>
            <p:nvPr/>
          </p:nvSpPr>
          <p:spPr bwMode="auto">
            <a:xfrm>
              <a:off x="385" y="527"/>
              <a:ext cx="108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just"/>
              <a:r>
                <a:rPr lang="en-US" altLang="ja-JP" sz="2400" b="1">
                  <a:latin typeface="Arial Rounded MT Bold" charset="0"/>
                </a:rPr>
                <a:t>projectile</a:t>
              </a:r>
            </a:p>
          </p:txBody>
        </p:sp>
      </p:grp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1760538" y="2115439"/>
            <a:ext cx="1697037" cy="900113"/>
            <a:chOff x="1379" y="1458"/>
            <a:chExt cx="1069" cy="558"/>
          </a:xfrm>
        </p:grpSpPr>
        <p:grpSp>
          <p:nvGrpSpPr>
            <p:cNvPr id="30754" name="Group 23"/>
            <p:cNvGrpSpPr>
              <a:grpSpLocks/>
            </p:cNvGrpSpPr>
            <p:nvPr/>
          </p:nvGrpSpPr>
          <p:grpSpPr bwMode="auto">
            <a:xfrm>
              <a:off x="1379" y="1458"/>
              <a:ext cx="308" cy="338"/>
              <a:chOff x="364" y="2653"/>
              <a:chExt cx="308" cy="338"/>
            </a:xfrm>
          </p:grpSpPr>
          <p:sp>
            <p:nvSpPr>
              <p:cNvPr id="23" name="Oval 24"/>
              <p:cNvSpPr>
                <a:spLocks noChangeArrowheads="1"/>
              </p:cNvSpPr>
              <p:nvPr/>
            </p:nvSpPr>
            <p:spPr bwMode="auto">
              <a:xfrm>
                <a:off x="556" y="274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24" name="Oval 25"/>
              <p:cNvSpPr>
                <a:spLocks noChangeArrowheads="1"/>
              </p:cNvSpPr>
              <p:nvPr/>
            </p:nvSpPr>
            <p:spPr bwMode="auto">
              <a:xfrm>
                <a:off x="528" y="267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25" name="Oval 26"/>
              <p:cNvSpPr>
                <a:spLocks noChangeArrowheads="1"/>
              </p:cNvSpPr>
              <p:nvPr/>
            </p:nvSpPr>
            <p:spPr bwMode="auto">
              <a:xfrm>
                <a:off x="460" y="265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26" name="Oval 27"/>
              <p:cNvSpPr>
                <a:spLocks noChangeArrowheads="1"/>
              </p:cNvSpPr>
              <p:nvPr/>
            </p:nvSpPr>
            <p:spPr bwMode="auto">
              <a:xfrm>
                <a:off x="384" y="2688"/>
                <a:ext cx="116" cy="107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27" name="Oval 28"/>
              <p:cNvSpPr>
                <a:spLocks noChangeArrowheads="1"/>
              </p:cNvSpPr>
              <p:nvPr/>
            </p:nvSpPr>
            <p:spPr bwMode="auto">
              <a:xfrm>
                <a:off x="460" y="2732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28" name="Oval 29"/>
              <p:cNvSpPr>
                <a:spLocks noChangeArrowheads="1"/>
              </p:cNvSpPr>
              <p:nvPr/>
            </p:nvSpPr>
            <p:spPr bwMode="auto">
              <a:xfrm>
                <a:off x="364" y="278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29" name="Oval 30"/>
              <p:cNvSpPr>
                <a:spLocks noChangeArrowheads="1"/>
              </p:cNvSpPr>
              <p:nvPr/>
            </p:nvSpPr>
            <p:spPr bwMode="auto">
              <a:xfrm>
                <a:off x="528" y="2867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30" name="Oval 31"/>
              <p:cNvSpPr>
                <a:spLocks noChangeArrowheads="1"/>
              </p:cNvSpPr>
              <p:nvPr/>
            </p:nvSpPr>
            <p:spPr bwMode="auto">
              <a:xfrm>
                <a:off x="440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31" name="Oval 32"/>
              <p:cNvSpPr>
                <a:spLocks noChangeArrowheads="1"/>
              </p:cNvSpPr>
              <p:nvPr/>
            </p:nvSpPr>
            <p:spPr bwMode="auto">
              <a:xfrm>
                <a:off x="412" y="2732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32" name="Oval 33"/>
              <p:cNvSpPr>
                <a:spLocks noChangeArrowheads="1"/>
              </p:cNvSpPr>
              <p:nvPr/>
            </p:nvSpPr>
            <p:spPr bwMode="auto">
              <a:xfrm>
                <a:off x="384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33" name="Oval 34"/>
              <p:cNvSpPr>
                <a:spLocks noChangeArrowheads="1"/>
              </p:cNvSpPr>
              <p:nvPr/>
            </p:nvSpPr>
            <p:spPr bwMode="auto">
              <a:xfrm>
                <a:off x="556" y="2808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sp>
            <p:nvSpPr>
              <p:cNvPr id="34" name="Oval 35"/>
              <p:cNvSpPr>
                <a:spLocks noChangeArrowheads="1"/>
              </p:cNvSpPr>
              <p:nvPr/>
            </p:nvSpPr>
            <p:spPr bwMode="auto">
              <a:xfrm>
                <a:off x="460" y="280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</p:grpSp>
        <p:sp>
          <p:nvSpPr>
            <p:cNvPr id="30755" name="Text Box 36"/>
            <p:cNvSpPr txBox="1">
              <a:spLocks noChangeArrowheads="1"/>
            </p:cNvSpPr>
            <p:nvPr/>
          </p:nvSpPr>
          <p:spPr bwMode="auto">
            <a:xfrm>
              <a:off x="1499" y="1794"/>
              <a:ext cx="949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just"/>
              <a:r>
                <a:rPr lang="en-US" altLang="ja-JP" sz="2600" b="1">
                  <a:latin typeface="Arial Rounded MT Bold" charset="0"/>
                </a:rPr>
                <a:t>target</a:t>
              </a:r>
            </a:p>
          </p:txBody>
        </p:sp>
      </p:grpSp>
      <p:sp>
        <p:nvSpPr>
          <p:cNvPr id="35" name="Line 37"/>
          <p:cNvSpPr>
            <a:spLocks noChangeShapeType="1"/>
          </p:cNvSpPr>
          <p:nvPr/>
        </p:nvSpPr>
        <p:spPr bwMode="auto">
          <a:xfrm>
            <a:off x="3457575" y="2163064"/>
            <a:ext cx="762000" cy="0"/>
          </a:xfrm>
          <a:prstGeom prst="line">
            <a:avLst/>
          </a:prstGeom>
          <a:noFill/>
          <a:ln w="254000">
            <a:solidFill>
              <a:srgbClr val="FFCC66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AutoShape 38"/>
          <p:cNvSpPr>
            <a:spLocks noChangeAspect="1" noChangeArrowheads="1"/>
          </p:cNvSpPr>
          <p:nvPr/>
        </p:nvSpPr>
        <p:spPr bwMode="auto">
          <a:xfrm rot="552800">
            <a:off x="1531938" y="1883664"/>
            <a:ext cx="747712" cy="427038"/>
          </a:xfrm>
          <a:prstGeom prst="irregularSeal2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5F5F5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 Rounded MT Bold"/>
              <a:ea typeface="ＭＳ Ｐゴシック" charset="0"/>
              <a:cs typeface="Arial Rounded MT Bold"/>
            </a:endParaRPr>
          </a:p>
        </p:txBody>
      </p:sp>
      <p:grpSp>
        <p:nvGrpSpPr>
          <p:cNvPr id="37" name="Group 39"/>
          <p:cNvGrpSpPr>
            <a:grpSpLocks/>
          </p:cNvGrpSpPr>
          <p:nvPr/>
        </p:nvGrpSpPr>
        <p:grpSpPr bwMode="auto">
          <a:xfrm>
            <a:off x="4371975" y="1045464"/>
            <a:ext cx="4543425" cy="2139950"/>
            <a:chOff x="2929" y="750"/>
            <a:chExt cx="2862" cy="1348"/>
          </a:xfrm>
        </p:grpSpPr>
        <p:grpSp>
          <p:nvGrpSpPr>
            <p:cNvPr id="30728" name="Group 40"/>
            <p:cNvGrpSpPr>
              <a:grpSpLocks/>
            </p:cNvGrpSpPr>
            <p:nvPr/>
          </p:nvGrpSpPr>
          <p:grpSpPr bwMode="auto">
            <a:xfrm>
              <a:off x="2929" y="750"/>
              <a:ext cx="2862" cy="1125"/>
              <a:chOff x="2929" y="750"/>
              <a:chExt cx="2862" cy="1125"/>
            </a:xfrm>
          </p:grpSpPr>
          <p:sp>
            <p:nvSpPr>
              <p:cNvPr id="30730" name="Line 41"/>
              <p:cNvSpPr>
                <a:spLocks noChangeShapeType="1"/>
              </p:cNvSpPr>
              <p:nvPr/>
            </p:nvSpPr>
            <p:spPr bwMode="auto">
              <a:xfrm>
                <a:off x="4310" y="1310"/>
                <a:ext cx="432" cy="0"/>
              </a:xfrm>
              <a:prstGeom prst="line">
                <a:avLst/>
              </a:prstGeom>
              <a:noFill/>
              <a:ln w="76200">
                <a:solidFill>
                  <a:srgbClr val="FFCC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1" name="Text Box 42"/>
              <p:cNvSpPr txBox="1">
                <a:spLocks noChangeArrowheads="1"/>
              </p:cNvSpPr>
              <p:nvPr/>
            </p:nvSpPr>
            <p:spPr bwMode="auto">
              <a:xfrm>
                <a:off x="3515" y="750"/>
                <a:ext cx="2276" cy="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2600" b="1">
                    <a:solidFill>
                      <a:srgbClr val="000000"/>
                    </a:solidFill>
                    <a:latin typeface="Arial Rounded MT Bold" charset="0"/>
                  </a:rPr>
                  <a:t>projectile fragments</a:t>
                </a:r>
              </a:p>
            </p:txBody>
          </p:sp>
          <p:sp>
            <p:nvSpPr>
              <p:cNvPr id="42" name="AutoShape 43"/>
              <p:cNvSpPr>
                <a:spLocks noChangeArrowheads="1"/>
              </p:cNvSpPr>
              <p:nvPr/>
            </p:nvSpPr>
            <p:spPr bwMode="auto">
              <a:xfrm>
                <a:off x="3247" y="1296"/>
                <a:ext cx="624" cy="488"/>
              </a:xfrm>
              <a:prstGeom prst="sun">
                <a:avLst>
                  <a:gd name="adj" fmla="val 2500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Rounded MT Bold"/>
                  <a:ea typeface="ＭＳ Ｐゴシック" charset="0"/>
                  <a:cs typeface="Arial Rounded MT Bold"/>
                </a:endParaRPr>
              </a:p>
            </p:txBody>
          </p:sp>
          <p:grpSp>
            <p:nvGrpSpPr>
              <p:cNvPr id="30733" name="Group 44"/>
              <p:cNvGrpSpPr>
                <a:grpSpLocks/>
              </p:cNvGrpSpPr>
              <p:nvPr/>
            </p:nvGrpSpPr>
            <p:grpSpPr bwMode="auto">
              <a:xfrm>
                <a:off x="2929" y="1064"/>
                <a:ext cx="1396" cy="811"/>
                <a:chOff x="2747" y="1410"/>
                <a:chExt cx="1396" cy="798"/>
              </a:xfrm>
            </p:grpSpPr>
            <p:grpSp>
              <p:nvGrpSpPr>
                <p:cNvPr id="30734" name="Group 45"/>
                <p:cNvGrpSpPr>
                  <a:grpSpLocks/>
                </p:cNvGrpSpPr>
                <p:nvPr/>
              </p:nvGrpSpPr>
              <p:grpSpPr bwMode="auto">
                <a:xfrm>
                  <a:off x="3827" y="1410"/>
                  <a:ext cx="316" cy="366"/>
                  <a:chOff x="7790" y="3360"/>
                  <a:chExt cx="790" cy="915"/>
                </a:xfrm>
              </p:grpSpPr>
              <p:sp>
                <p:nvSpPr>
                  <p:cNvPr id="57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8290" y="3360"/>
                    <a:ext cx="290" cy="31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99FF"/>
                      </a:gs>
                      <a:gs pos="100000">
                        <a:srgbClr val="0099FF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  <p:grpSp>
                <p:nvGrpSpPr>
                  <p:cNvPr id="30748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7790" y="3720"/>
                    <a:ext cx="650" cy="555"/>
                    <a:chOff x="7790" y="3720"/>
                    <a:chExt cx="650" cy="555"/>
                  </a:xfrm>
                </p:grpSpPr>
                <p:sp>
                  <p:nvSpPr>
                    <p:cNvPr id="59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50" y="3778"/>
                      <a:ext cx="290" cy="31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5050"/>
                        </a:gs>
                        <a:gs pos="100000">
                          <a:srgbClr val="FF5050">
                            <a:gamma/>
                            <a:shade val="46275"/>
                            <a:invGamma/>
                          </a:srgb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FF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rgbClr val="5F5F5F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>
                        <a:defRPr/>
                      </a:pPr>
                      <a:endParaRPr lang="ja-JP" altLang="en-US" sz="2400">
                        <a:solidFill>
                          <a:srgbClr val="0000FF"/>
                        </a:solidFill>
                        <a:latin typeface="Arial Rounded MT Bold"/>
                        <a:ea typeface="ＭＳ Ｐゴシック" charset="0"/>
                        <a:cs typeface="Arial Rounded MT Bold"/>
                      </a:endParaRPr>
                    </a:p>
                  </p:txBody>
                </p:sp>
                <p:sp>
                  <p:nvSpPr>
                    <p:cNvPr id="60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0" y="3719"/>
                      <a:ext cx="290" cy="31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99FF"/>
                        </a:gs>
                        <a:gs pos="100000">
                          <a:srgbClr val="0099FF">
                            <a:gamma/>
                            <a:shade val="46275"/>
                            <a:invGamma/>
                          </a:srgb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FF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rgbClr val="5F5F5F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>
                        <a:defRPr/>
                      </a:pPr>
                      <a:endParaRPr lang="ja-JP" altLang="en-US" sz="2400">
                        <a:solidFill>
                          <a:srgbClr val="0000FF"/>
                        </a:solidFill>
                        <a:latin typeface="Arial Rounded MT Bold"/>
                        <a:ea typeface="ＭＳ Ｐゴシック" charset="0"/>
                        <a:cs typeface="Arial Rounded MT Bold"/>
                      </a:endParaRPr>
                    </a:p>
                  </p:txBody>
                </p:sp>
                <p:sp>
                  <p:nvSpPr>
                    <p:cNvPr id="61" name="Oval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90" y="3808"/>
                      <a:ext cx="290" cy="31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5050"/>
                        </a:gs>
                        <a:gs pos="100000">
                          <a:srgbClr val="FF5050">
                            <a:gamma/>
                            <a:shade val="46275"/>
                            <a:invGamma/>
                          </a:srgb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FF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rgbClr val="5F5F5F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>
                        <a:defRPr/>
                      </a:pPr>
                      <a:endParaRPr lang="ja-JP" altLang="en-US" sz="2400">
                        <a:solidFill>
                          <a:srgbClr val="0000FF"/>
                        </a:solidFill>
                        <a:latin typeface="Arial Rounded MT Bold"/>
                        <a:ea typeface="ＭＳ Ｐゴシック" charset="0"/>
                        <a:cs typeface="Arial Rounded MT Bold"/>
                      </a:endParaRPr>
                    </a:p>
                  </p:txBody>
                </p:sp>
                <p:sp>
                  <p:nvSpPr>
                    <p:cNvPr id="62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00" y="3965"/>
                      <a:ext cx="290" cy="31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5050"/>
                        </a:gs>
                        <a:gs pos="100000">
                          <a:srgbClr val="FF5050">
                            <a:gamma/>
                            <a:shade val="46275"/>
                            <a:invGamma/>
                          </a:srgb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FF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rgbClr val="5F5F5F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>
                        <a:defRPr/>
                      </a:pPr>
                      <a:endParaRPr lang="ja-JP" altLang="en-US" sz="2400">
                        <a:solidFill>
                          <a:srgbClr val="0000FF"/>
                        </a:solidFill>
                        <a:latin typeface="Arial Rounded MT Bold"/>
                        <a:ea typeface="ＭＳ Ｐゴシック" charset="0"/>
                        <a:cs typeface="Arial Rounded MT Bold"/>
                      </a:endParaRPr>
                    </a:p>
                  </p:txBody>
                </p:sp>
                <p:sp>
                  <p:nvSpPr>
                    <p:cNvPr id="63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60" y="3918"/>
                      <a:ext cx="290" cy="31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99FF"/>
                        </a:gs>
                        <a:gs pos="100000">
                          <a:srgbClr val="0099FF">
                            <a:gamma/>
                            <a:shade val="46275"/>
                            <a:invGamma/>
                          </a:srgb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FF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rgbClr val="5F5F5F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>
                        <a:defRPr/>
                      </a:pPr>
                      <a:endParaRPr lang="ja-JP" altLang="en-US" sz="2400">
                        <a:solidFill>
                          <a:srgbClr val="0000FF"/>
                        </a:solidFill>
                        <a:latin typeface="Arial Rounded MT Bold"/>
                        <a:ea typeface="ＭＳ Ｐゴシック" charset="0"/>
                        <a:cs typeface="Arial Rounded MT Bold"/>
                      </a:endParaRPr>
                    </a:p>
                  </p:txBody>
                </p:sp>
              </p:grpSp>
            </p:grpSp>
            <p:grpSp>
              <p:nvGrpSpPr>
                <p:cNvPr id="30735" name="Group 53"/>
                <p:cNvGrpSpPr>
                  <a:grpSpLocks/>
                </p:cNvGrpSpPr>
                <p:nvPr/>
              </p:nvGrpSpPr>
              <p:grpSpPr bwMode="auto">
                <a:xfrm>
                  <a:off x="2747" y="1986"/>
                  <a:ext cx="260" cy="222"/>
                  <a:chOff x="7790" y="3720"/>
                  <a:chExt cx="650" cy="555"/>
                </a:xfrm>
              </p:grpSpPr>
              <p:sp>
                <p:nvSpPr>
                  <p:cNvPr id="52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8150" y="3778"/>
                    <a:ext cx="290" cy="31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  <p:sp>
                <p:nvSpPr>
                  <p:cNvPr id="53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7980" y="3719"/>
                    <a:ext cx="290" cy="31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99FF"/>
                      </a:gs>
                      <a:gs pos="100000">
                        <a:srgbClr val="0099FF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  <p:sp>
                <p:nvSpPr>
                  <p:cNvPr id="54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7790" y="3808"/>
                    <a:ext cx="290" cy="31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  <p:sp>
                <p:nvSpPr>
                  <p:cNvPr id="55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8000" y="3965"/>
                    <a:ext cx="290" cy="31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  <p:sp>
                <p:nvSpPr>
                  <p:cNvPr id="56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7860" y="3918"/>
                    <a:ext cx="290" cy="31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99FF"/>
                      </a:gs>
                      <a:gs pos="100000">
                        <a:srgbClr val="0099FF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</p:grpSp>
            <p:grpSp>
              <p:nvGrpSpPr>
                <p:cNvPr id="30736" name="Group 59"/>
                <p:cNvGrpSpPr>
                  <a:grpSpLocks/>
                </p:cNvGrpSpPr>
                <p:nvPr/>
              </p:nvGrpSpPr>
              <p:grpSpPr bwMode="auto">
                <a:xfrm>
                  <a:off x="3251" y="1770"/>
                  <a:ext cx="260" cy="222"/>
                  <a:chOff x="7790" y="3720"/>
                  <a:chExt cx="650" cy="555"/>
                </a:xfrm>
              </p:grpSpPr>
              <p:sp>
                <p:nvSpPr>
                  <p:cNvPr id="47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8150" y="3779"/>
                    <a:ext cx="290" cy="3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  <p:sp>
                <p:nvSpPr>
                  <p:cNvPr id="48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7980" y="3720"/>
                    <a:ext cx="290" cy="31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99FF"/>
                      </a:gs>
                      <a:gs pos="100000">
                        <a:srgbClr val="0099FF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  <p:sp>
                <p:nvSpPr>
                  <p:cNvPr id="49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7790" y="3809"/>
                    <a:ext cx="290" cy="30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  <p:sp>
                <p:nvSpPr>
                  <p:cNvPr id="50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8000" y="3964"/>
                    <a:ext cx="290" cy="31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  <p:sp>
                <p:nvSpPr>
                  <p:cNvPr id="51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7860" y="3917"/>
                    <a:ext cx="290" cy="31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99FF"/>
                      </a:gs>
                      <a:gs pos="100000">
                        <a:srgbClr val="0099FF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FF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5F5F5F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ja-JP" altLang="en-US" sz="2400">
                      <a:solidFill>
                        <a:srgbClr val="0000FF"/>
                      </a:solidFill>
                      <a:latin typeface="Arial Rounded MT Bold"/>
                      <a:ea typeface="ＭＳ Ｐゴシック" charset="0"/>
                      <a:cs typeface="Arial Rounded MT Bold"/>
                    </a:endParaRPr>
                  </a:p>
                </p:txBody>
              </p:sp>
            </p:grpSp>
          </p:grpSp>
        </p:grpSp>
        <p:sp>
          <p:nvSpPr>
            <p:cNvPr id="30729" name="Text Box 65"/>
            <p:cNvSpPr txBox="1">
              <a:spLocks noChangeArrowheads="1"/>
            </p:cNvSpPr>
            <p:nvPr/>
          </p:nvSpPr>
          <p:spPr bwMode="auto">
            <a:xfrm>
              <a:off x="2959" y="1854"/>
              <a:ext cx="2015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r>
                <a:rPr lang="en-US" altLang="ja-JP" sz="2600" b="1">
                  <a:solidFill>
                    <a:srgbClr val="000000"/>
                  </a:solidFill>
                  <a:latin typeface="Arial Rounded MT Bold" charset="0"/>
                </a:rPr>
                <a:t>target fragments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3"/>
              <p:cNvSpPr txBox="1">
                <a:spLocks noChangeArrowheads="1"/>
              </p:cNvSpPr>
              <p:nvPr/>
            </p:nvSpPr>
            <p:spPr bwMode="auto">
              <a:xfrm>
                <a:off x="0" y="3284585"/>
                <a:ext cx="9143999" cy="3214759"/>
              </a:xfrm>
              <a:prstGeom prst="rect">
                <a:avLst/>
              </a:prstGeom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  <a:defRPr/>
                </a:pPr>
                <a:r>
                  <a:rPr lang="de-DE" sz="2600" dirty="0" err="1">
                    <a:latin typeface="Arial Rounded MT Bold"/>
                    <a:cs typeface="Arial Rounded MT Bold"/>
                  </a:rPr>
                  <a:t>Projectile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and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target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fragments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have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:</a:t>
                </a:r>
              </a:p>
              <a:p>
                <a:pPr marL="0" indent="0">
                  <a:buFont typeface="Arial"/>
                  <a:buNone/>
                  <a:defRPr/>
                </a:pPr>
                <a:r>
                  <a:rPr lang="de-DE" sz="2600" dirty="0">
                    <a:latin typeface="Arial Rounded MT Bold"/>
                    <a:cs typeface="Arial Rounded MT Bold"/>
                  </a:rPr>
                  <a:t>...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lower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charge</a:t>
                </a:r>
                <a:endParaRPr lang="de-DE" sz="2600" dirty="0">
                  <a:latin typeface="Arial Rounded MT Bold"/>
                  <a:cs typeface="Arial Rounded MT Bold"/>
                </a:endParaRPr>
              </a:p>
              <a:p>
                <a:pPr marL="0" indent="0">
                  <a:buFont typeface="Arial"/>
                  <a:buNone/>
                  <a:defRPr/>
                </a:pPr>
                <a:r>
                  <a:rPr lang="de-DE" sz="2600" dirty="0">
                    <a:latin typeface="Arial Rounded MT Bold"/>
                    <a:cs typeface="Arial Rounded MT Bold"/>
                  </a:rPr>
                  <a:t>... different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energy</a:t>
                </a:r>
                <a:endParaRPr lang="de-DE" sz="2600" dirty="0">
                  <a:latin typeface="Arial Rounded MT Bold"/>
                  <a:cs typeface="Arial Rounded MT Bold"/>
                </a:endParaRPr>
              </a:p>
              <a:p>
                <a:pPr marL="0" indent="0">
                  <a:buFont typeface="Arial"/>
                  <a:buNone/>
                  <a:defRPr/>
                </a:pPr>
                <a:r>
                  <a:rPr lang="de-DE" sz="2600" dirty="0" err="1">
                    <a:latin typeface="Arial Rounded MT Bold"/>
                    <a:cs typeface="Arial Rounded MT Bold"/>
                  </a:rPr>
                  <a:t>than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those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of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the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primary</a:t>
                </a:r>
                <a:r>
                  <a:rPr lang="de-DE" sz="2600" dirty="0">
                    <a:latin typeface="Arial Rounded MT Bold"/>
                    <a:cs typeface="Arial Rounded MT Bold"/>
                  </a:rPr>
                  <a:t> </a:t>
                </a:r>
                <a:r>
                  <a:rPr lang="de-DE" sz="2600" dirty="0" err="1">
                    <a:latin typeface="Arial Rounded MT Bold"/>
                    <a:cs typeface="Arial Rounded MT Bold"/>
                  </a:rPr>
                  <a:t>ions</a:t>
                </a:r>
                <a:endParaRPr lang="de-DE" sz="2600" dirty="0">
                  <a:latin typeface="Arial Rounded MT Bold"/>
                  <a:cs typeface="Arial Rounded MT Bold"/>
                </a:endParaRPr>
              </a:p>
              <a:p>
                <a:pPr marL="0" indent="0">
                  <a:buFont typeface="Arial"/>
                  <a:buNone/>
                  <a:defRPr/>
                </a:pPr>
                <a:endParaRPr lang="de-DE" sz="2400" dirty="0"/>
              </a:p>
              <a:p>
                <a:pPr marL="0" indent="0">
                  <a:buNone/>
                </a:pPr>
                <a:r>
                  <a:rPr lang="en-US" sz="2600" dirty="0">
                    <a:latin typeface="Book Antiqua" panose="02040602050305030304" pitchFamily="18" charset="0"/>
                  </a:rPr>
                  <a:t>They deliver a </a:t>
                </a:r>
                <a:r>
                  <a:rPr lang="en-US" sz="2600" dirty="0">
                    <a:solidFill>
                      <a:srgbClr val="FF0000"/>
                    </a:solidFill>
                    <a:latin typeface="Book Antiqua" panose="02040602050305030304" pitchFamily="18" charset="0"/>
                  </a:rPr>
                  <a:t>different dose </a:t>
                </a:r>
                <a:r>
                  <a:rPr lang="en-US" sz="2600" dirty="0">
                    <a:latin typeface="Book Antiqua" panose="0204060205030503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f>
                      <m:fPr>
                        <m:ctrlPr>
                          <a:rPr lang="mr-IN" sz="2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mr-IN" sz="2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600" dirty="0">
                    <a:latin typeface="Book Antiqua" panose="02040602050305030304" pitchFamily="18" charset="0"/>
                  </a:rPr>
                  <a:t>) and thus have a different </a:t>
                </a:r>
                <a:r>
                  <a:rPr lang="en-US" sz="2600" dirty="0">
                    <a:solidFill>
                      <a:srgbClr val="FF0000"/>
                    </a:solidFill>
                    <a:latin typeface="Book Antiqua" panose="02040602050305030304" pitchFamily="18" charset="0"/>
                  </a:rPr>
                  <a:t>biological effect </a:t>
                </a:r>
                <a:r>
                  <a:rPr lang="en-US" sz="2600" dirty="0">
                    <a:latin typeface="Book Antiqua" panose="02040602050305030304" pitchFamily="18" charset="0"/>
                  </a:rPr>
                  <a:t>than the primary ions</a:t>
                </a:r>
              </a:p>
            </p:txBody>
          </p:sp>
        </mc:Choice>
        <mc:Fallback>
          <p:sp>
            <p:nvSpPr>
              <p:cNvPr id="6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284585"/>
                <a:ext cx="9143999" cy="3214759"/>
              </a:xfrm>
              <a:prstGeom prst="rect">
                <a:avLst/>
              </a:prstGeom>
              <a:blipFill>
                <a:blip r:embed="rId2"/>
                <a:stretch>
                  <a:fillRect l="-972" t="-2756"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3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404"/>
            <a:ext cx="9144001" cy="900024"/>
          </a:xfrm>
        </p:spPr>
        <p:txBody>
          <a:bodyPr/>
          <a:lstStyle/>
          <a:p>
            <a:r>
              <a:rPr lang="en-US" sz="3200" dirty="0"/>
              <a:t>Effects of nuclear fragmentation</a:t>
            </a:r>
            <a:br>
              <a:rPr lang="en-US" sz="3200" dirty="0"/>
            </a:br>
            <a:r>
              <a:rPr lang="en-US" sz="3200" dirty="0"/>
              <a:t>in particle therapy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934247"/>
            <a:ext cx="9144000" cy="3352800"/>
            <a:chOff x="228600" y="1447800"/>
            <a:chExt cx="8172450" cy="2743200"/>
          </a:xfrm>
        </p:grpSpPr>
        <p:pic>
          <p:nvPicPr>
            <p:cNvPr id="6" name="Grafik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447800"/>
              <a:ext cx="28956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447800"/>
              <a:ext cx="2667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fik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447800"/>
              <a:ext cx="260985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333868" y="1459490"/>
              <a:ext cx="685294" cy="3688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800" dirty="0">
                  <a:solidFill>
                    <a:srgbClr val="FFFFFF"/>
                  </a:solidFill>
                  <a:latin typeface="Arial"/>
                  <a:ea typeface="+mn-ea"/>
                </a:rPr>
                <a:t>12C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62956" y="1480272"/>
              <a:ext cx="913725" cy="3688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800" dirty="0">
                  <a:solidFill>
                    <a:srgbClr val="FFFFFF"/>
                  </a:solidFill>
                  <a:latin typeface="Arial"/>
                  <a:ea typeface="+mn-ea"/>
                </a:rPr>
                <a:t>4He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8934" y="1502352"/>
              <a:ext cx="915144" cy="3701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800" dirty="0">
                  <a:solidFill>
                    <a:srgbClr val="FFFFFF"/>
                  </a:solidFill>
                  <a:latin typeface="Arial"/>
                  <a:ea typeface="+mn-ea"/>
                </a:rPr>
                <a:t>1H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4217779"/>
            <a:ext cx="57648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Bookman Old Style" charset="0"/>
                <a:ea typeface="Bookman Old Style" charset="0"/>
                <a:cs typeface="Bookman Old Style" charset="0"/>
              </a:rPr>
              <a:t>Deposition of dose in the following regions outside the tumor: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200" dirty="0">
                <a:latin typeface="Bookman Old Style" charset="0"/>
                <a:ea typeface="Bookman Old Style" charset="0"/>
                <a:cs typeface="Bookman Old Style" charset="0"/>
              </a:rPr>
              <a:t>Entrance channel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200" dirty="0">
                <a:latin typeface="Bookman Old Style" charset="0"/>
                <a:ea typeface="Bookman Old Style" charset="0"/>
                <a:cs typeface="Bookman Old Style" charset="0"/>
              </a:rPr>
              <a:t>Lateral margins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200" dirty="0">
                <a:latin typeface="Bookman Old Style" charset="0"/>
                <a:ea typeface="Bookman Old Style" charset="0"/>
                <a:cs typeface="Bookman Old Style" charset="0"/>
              </a:rPr>
              <a:t>Lateral distances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200" dirty="0">
                <a:latin typeface="Bookman Old Style" charset="0"/>
                <a:ea typeface="Bookman Old Style" charset="0"/>
                <a:cs typeface="Bookman Old Style" charset="0"/>
              </a:rPr>
              <a:t>Tail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844" y="4410262"/>
            <a:ext cx="3390900" cy="2400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0056" y="3057832"/>
            <a:ext cx="55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Bookman Old Style" charset="0"/>
                <a:ea typeface="Bookman Old Style" charset="0"/>
                <a:cs typeface="Bookman Old Style" charset="0"/>
              </a:rPr>
              <a:t>(1)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3096" y="2987512"/>
            <a:ext cx="55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Bookman Old Style" charset="0"/>
                <a:ea typeface="Bookman Old Style" charset="0"/>
                <a:cs typeface="Bookman Old Style" charset="0"/>
              </a:rPr>
              <a:t>(2)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44613" y="2148953"/>
            <a:ext cx="55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Bookman Old Style" charset="0"/>
                <a:ea typeface="Bookman Old Style" charset="0"/>
                <a:cs typeface="Bookman Old Style" charset="0"/>
              </a:rPr>
              <a:t>(3)</a:t>
            </a:r>
            <a:endParaRPr lang="en-US" b="1" dirty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7061" y="2918192"/>
            <a:ext cx="55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charset="0"/>
                <a:ea typeface="Bookman Old Style" charset="0"/>
                <a:cs typeface="Bookman Old Style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555045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608"/>
            <a:ext cx="9143999" cy="987490"/>
          </a:xfrm>
        </p:spPr>
        <p:txBody>
          <a:bodyPr>
            <a:noAutofit/>
          </a:bodyPr>
          <a:lstStyle/>
          <a:p>
            <a:r>
              <a:rPr lang="en-US" sz="3600" b="1" dirty="0"/>
              <a:t>Some physics challenges in ion therapy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81924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6600"/>
              </a:buClr>
              <a:buFont typeface="Courier New"/>
              <a:buChar char="o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Reduction of range uncertainty (tracking, online monitoring, proton radiography)</a:t>
            </a:r>
          </a:p>
          <a:p>
            <a:pPr algn="just">
              <a:buClr>
                <a:srgbClr val="FF6600"/>
              </a:buClr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Clr>
                <a:srgbClr val="FF6600"/>
              </a:buClr>
              <a:buFont typeface="Courier New"/>
              <a:buChar char="o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Beam delivery technologies (including 4D/5D optimization) to broaden the diseases elected to be treated with particles is very important to reduce the cost/benefit ratio of the facility</a:t>
            </a:r>
          </a:p>
          <a:p>
            <a:pPr algn="just">
              <a:buClr>
                <a:srgbClr val="FF6600"/>
              </a:buClr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Clr>
                <a:srgbClr val="FF6600"/>
              </a:buClr>
              <a:buFont typeface="Courier New"/>
              <a:buChar char="o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New ions can be used for pediatrics (</a:t>
            </a:r>
            <a:r>
              <a:rPr lang="en-US" sz="2400" baseline="300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He) or vey hypoxic tumors in single-fractions (</a:t>
            </a:r>
            <a:r>
              <a:rPr lang="en-US" sz="2400" baseline="30000" dirty="0">
                <a:latin typeface="Times New Roman" charset="0"/>
                <a:ea typeface="Times New Roman" charset="0"/>
                <a:cs typeface="Times New Roman" charset="0"/>
              </a:rPr>
              <a:t>16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O)</a:t>
            </a:r>
          </a:p>
          <a:p>
            <a:pPr marL="342900" indent="-342900" algn="just">
              <a:buClr>
                <a:srgbClr val="FF6600"/>
              </a:buClr>
              <a:buFont typeface="Courier New"/>
              <a:buChar char="o"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Clr>
                <a:srgbClr val="FF6600"/>
              </a:buClr>
              <a:buFont typeface="Courier New"/>
              <a:buChar char="o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Verification and optimization of Treatment Planning Systems (TPS), including extension to Monte Carlo codes</a:t>
            </a:r>
          </a:p>
        </p:txBody>
      </p:sp>
    </p:spTree>
    <p:extLst>
      <p:ext uri="{BB962C8B-B14F-4D97-AF65-F5344CB8AC3E}">
        <p14:creationId xmlns:p14="http://schemas.microsoft.com/office/powerpoint/2010/main" val="400268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2" y="4406900"/>
            <a:ext cx="9006348" cy="1362075"/>
          </a:xfrm>
        </p:spPr>
        <p:txBody>
          <a:bodyPr/>
          <a:lstStyle/>
          <a:p>
            <a:r>
              <a:rPr lang="en-US" dirty="0"/>
              <a:t>Exploiting nuclear fragmentation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53" y="1075441"/>
            <a:ext cx="5152102" cy="2519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5FB42-C0FA-B84C-AC61-7349C9577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60" y="4129060"/>
            <a:ext cx="2550414" cy="19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18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ECONDARY PARTICLE PRODUCTION"/>
          <p:cNvSpPr txBox="1">
            <a:spLocks noGrp="1"/>
          </p:cNvSpPr>
          <p:nvPr>
            <p:ph type="title"/>
          </p:nvPr>
        </p:nvSpPr>
        <p:spPr>
          <a:xfrm>
            <a:off x="31658" y="-19990"/>
            <a:ext cx="9075921" cy="1027288"/>
          </a:xfrm>
          <a:prstGeom prst="rect">
            <a:avLst/>
          </a:prstGeom>
        </p:spPr>
        <p:txBody>
          <a:bodyPr/>
          <a:lstStyle>
            <a:lvl1pPr defTabSz="578358">
              <a:defRPr sz="7919"/>
            </a:lvl1pPr>
          </a:lstStyle>
          <a:p>
            <a:r>
              <a:rPr lang="en-US" sz="4000" b="1" dirty="0"/>
              <a:t>Ions in a human body</a:t>
            </a:r>
            <a:endParaRPr sz="4000" b="1" dirty="0"/>
          </a:p>
        </p:txBody>
      </p:sp>
      <p:sp>
        <p:nvSpPr>
          <p:cNvPr id="187" name="Line"/>
          <p:cNvSpPr/>
          <p:nvPr/>
        </p:nvSpPr>
        <p:spPr>
          <a:xfrm>
            <a:off x="383636" y="3753247"/>
            <a:ext cx="8376729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grpSp>
        <p:nvGrpSpPr>
          <p:cNvPr id="191" name="Group"/>
          <p:cNvGrpSpPr/>
          <p:nvPr/>
        </p:nvGrpSpPr>
        <p:grpSpPr>
          <a:xfrm>
            <a:off x="3392441" y="3350000"/>
            <a:ext cx="2359118" cy="806494"/>
            <a:chOff x="0" y="0"/>
            <a:chExt cx="3355189" cy="1147011"/>
          </a:xfrm>
        </p:grpSpPr>
        <p:sp>
          <p:nvSpPr>
            <p:cNvPr id="188" name="T-Shirt"/>
            <p:cNvSpPr/>
            <p:nvPr/>
          </p:nvSpPr>
          <p:spPr>
            <a:xfrm rot="16200000">
              <a:off x="753601" y="85480"/>
              <a:ext cx="1147012" cy="97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0" y="0"/>
                  </a:moveTo>
                  <a:cubicBezTo>
                    <a:pt x="8848" y="248"/>
                    <a:pt x="9130" y="1867"/>
                    <a:pt x="10801" y="1867"/>
                  </a:cubicBezTo>
                  <a:cubicBezTo>
                    <a:pt x="12488" y="1867"/>
                    <a:pt x="12769" y="235"/>
                    <a:pt x="12802" y="0"/>
                  </a:cubicBezTo>
                  <a:cubicBezTo>
                    <a:pt x="12753" y="6"/>
                    <a:pt x="12709" y="37"/>
                    <a:pt x="12682" y="50"/>
                  </a:cubicBezTo>
                  <a:cubicBezTo>
                    <a:pt x="11681" y="666"/>
                    <a:pt x="9914" y="666"/>
                    <a:pt x="8913" y="50"/>
                  </a:cubicBezTo>
                  <a:cubicBezTo>
                    <a:pt x="8891" y="37"/>
                    <a:pt x="8853" y="13"/>
                    <a:pt x="8810" y="0"/>
                  </a:cubicBezTo>
                  <a:close/>
                  <a:moveTo>
                    <a:pt x="8496" y="81"/>
                  </a:moveTo>
                  <a:cubicBezTo>
                    <a:pt x="7079" y="564"/>
                    <a:pt x="5219" y="1270"/>
                    <a:pt x="4370" y="1575"/>
                  </a:cubicBezTo>
                  <a:cubicBezTo>
                    <a:pt x="3905" y="1740"/>
                    <a:pt x="3829" y="1816"/>
                    <a:pt x="3628" y="1962"/>
                  </a:cubicBezTo>
                  <a:cubicBezTo>
                    <a:pt x="3423" y="2115"/>
                    <a:pt x="3078" y="2606"/>
                    <a:pt x="3078" y="2606"/>
                  </a:cubicBezTo>
                  <a:lnTo>
                    <a:pt x="0" y="7422"/>
                  </a:lnTo>
                  <a:lnTo>
                    <a:pt x="3040" y="10466"/>
                  </a:lnTo>
                  <a:cubicBezTo>
                    <a:pt x="3040" y="10466"/>
                    <a:pt x="5014" y="8382"/>
                    <a:pt x="5051" y="8369"/>
                  </a:cubicBezTo>
                  <a:cubicBezTo>
                    <a:pt x="5051" y="8547"/>
                    <a:pt x="5051" y="21600"/>
                    <a:pt x="5051" y="21600"/>
                  </a:cubicBezTo>
                  <a:lnTo>
                    <a:pt x="16549" y="21600"/>
                  </a:lnTo>
                  <a:cubicBezTo>
                    <a:pt x="16549" y="21600"/>
                    <a:pt x="16549" y="8547"/>
                    <a:pt x="16549" y="8369"/>
                  </a:cubicBezTo>
                  <a:cubicBezTo>
                    <a:pt x="16586" y="8382"/>
                    <a:pt x="18561" y="10466"/>
                    <a:pt x="18561" y="10466"/>
                  </a:cubicBezTo>
                  <a:lnTo>
                    <a:pt x="21600" y="7422"/>
                  </a:lnTo>
                  <a:lnTo>
                    <a:pt x="18522" y="2606"/>
                  </a:lnTo>
                  <a:cubicBezTo>
                    <a:pt x="18522" y="2606"/>
                    <a:pt x="18177" y="2115"/>
                    <a:pt x="17972" y="1962"/>
                  </a:cubicBezTo>
                  <a:cubicBezTo>
                    <a:pt x="17771" y="1816"/>
                    <a:pt x="17695" y="1740"/>
                    <a:pt x="17230" y="1575"/>
                  </a:cubicBezTo>
                  <a:cubicBezTo>
                    <a:pt x="16386" y="1270"/>
                    <a:pt x="14531" y="570"/>
                    <a:pt x="13114" y="87"/>
                  </a:cubicBezTo>
                  <a:cubicBezTo>
                    <a:pt x="13050" y="462"/>
                    <a:pt x="12650" y="2242"/>
                    <a:pt x="10801" y="2242"/>
                  </a:cubicBezTo>
                  <a:cubicBezTo>
                    <a:pt x="8946" y="2242"/>
                    <a:pt x="8555" y="450"/>
                    <a:pt x="8496" y="81"/>
                  </a:cubicBezTo>
                  <a:close/>
                </a:path>
              </a:pathLst>
            </a:custGeom>
            <a:solidFill>
              <a:srgbClr val="557E8A"/>
            </a:solidFill>
            <a:ln w="12700" cap="flat">
              <a:noFill/>
              <a:miter lim="400000"/>
            </a:ln>
            <a:effectLst>
              <a:outerShdw blurRad="38100" dist="25400" dir="4324622" rotWithShape="0">
                <a:srgbClr val="000000">
                  <a:alpha val="75018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600" b="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200">
                <a:latin typeface="Bookman Old Style" panose="02050604050505020204" pitchFamily="18" charset="0"/>
              </a:endParaRPr>
            </a:p>
          </p:txBody>
        </p:sp>
        <p:sp>
          <p:nvSpPr>
            <p:cNvPr id="189" name="Pants"/>
            <p:cNvSpPr/>
            <p:nvPr/>
          </p:nvSpPr>
          <p:spPr>
            <a:xfrm rot="16200000">
              <a:off x="2192741" y="-184513"/>
              <a:ext cx="808862" cy="1516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2833" y="0"/>
                  </a:moveTo>
                  <a:lnTo>
                    <a:pt x="2810" y="152"/>
                  </a:lnTo>
                  <a:lnTo>
                    <a:pt x="2731" y="856"/>
                  </a:lnTo>
                  <a:lnTo>
                    <a:pt x="9459" y="856"/>
                  </a:lnTo>
                  <a:lnTo>
                    <a:pt x="9459" y="0"/>
                  </a:lnTo>
                  <a:lnTo>
                    <a:pt x="2833" y="0"/>
                  </a:lnTo>
                  <a:close/>
                  <a:moveTo>
                    <a:pt x="9865" y="0"/>
                  </a:moveTo>
                  <a:lnTo>
                    <a:pt x="9865" y="856"/>
                  </a:lnTo>
                  <a:lnTo>
                    <a:pt x="18778" y="856"/>
                  </a:lnTo>
                  <a:lnTo>
                    <a:pt x="18686" y="152"/>
                  </a:lnTo>
                  <a:lnTo>
                    <a:pt x="18667" y="0"/>
                  </a:lnTo>
                  <a:lnTo>
                    <a:pt x="9865" y="0"/>
                  </a:lnTo>
                  <a:close/>
                  <a:moveTo>
                    <a:pt x="10677" y="293"/>
                  </a:moveTo>
                  <a:cubicBezTo>
                    <a:pt x="10829" y="293"/>
                    <a:pt x="10962" y="362"/>
                    <a:pt x="10962" y="443"/>
                  </a:cubicBezTo>
                  <a:cubicBezTo>
                    <a:pt x="10962" y="525"/>
                    <a:pt x="10829" y="596"/>
                    <a:pt x="10677" y="596"/>
                  </a:cubicBezTo>
                  <a:cubicBezTo>
                    <a:pt x="10524" y="596"/>
                    <a:pt x="10394" y="525"/>
                    <a:pt x="10394" y="443"/>
                  </a:cubicBezTo>
                  <a:cubicBezTo>
                    <a:pt x="10394" y="362"/>
                    <a:pt x="10524" y="293"/>
                    <a:pt x="10677" y="293"/>
                  </a:cubicBezTo>
                  <a:close/>
                  <a:moveTo>
                    <a:pt x="2699" y="1056"/>
                  </a:moveTo>
                  <a:lnTo>
                    <a:pt x="2528" y="2373"/>
                  </a:lnTo>
                  <a:cubicBezTo>
                    <a:pt x="2761" y="2368"/>
                    <a:pt x="4068" y="2329"/>
                    <a:pt x="5002" y="1955"/>
                  </a:cubicBezTo>
                  <a:cubicBezTo>
                    <a:pt x="5682" y="1684"/>
                    <a:pt x="6007" y="1246"/>
                    <a:pt x="6119" y="1056"/>
                  </a:cubicBezTo>
                  <a:lnTo>
                    <a:pt x="2699" y="1056"/>
                  </a:lnTo>
                  <a:close/>
                  <a:moveTo>
                    <a:pt x="6556" y="1056"/>
                  </a:moveTo>
                  <a:cubicBezTo>
                    <a:pt x="6475" y="1213"/>
                    <a:pt x="6131" y="1783"/>
                    <a:pt x="5269" y="2129"/>
                  </a:cubicBezTo>
                  <a:cubicBezTo>
                    <a:pt x="4162" y="2573"/>
                    <a:pt x="2647" y="2590"/>
                    <a:pt x="2515" y="2590"/>
                  </a:cubicBezTo>
                  <a:lnTo>
                    <a:pt x="2293" y="4333"/>
                  </a:lnTo>
                  <a:lnTo>
                    <a:pt x="0" y="21539"/>
                  </a:lnTo>
                  <a:cubicBezTo>
                    <a:pt x="0" y="21539"/>
                    <a:pt x="10" y="21600"/>
                    <a:pt x="60" y="21600"/>
                  </a:cubicBezTo>
                  <a:cubicBezTo>
                    <a:pt x="121" y="21600"/>
                    <a:pt x="6101" y="21600"/>
                    <a:pt x="6182" y="21600"/>
                  </a:cubicBezTo>
                  <a:cubicBezTo>
                    <a:pt x="6263" y="21600"/>
                    <a:pt x="6303" y="21539"/>
                    <a:pt x="6303" y="21539"/>
                  </a:cubicBezTo>
                  <a:lnTo>
                    <a:pt x="10413" y="6748"/>
                  </a:lnTo>
                  <a:lnTo>
                    <a:pt x="15193" y="21539"/>
                  </a:lnTo>
                  <a:cubicBezTo>
                    <a:pt x="15193" y="21539"/>
                    <a:pt x="15234" y="21600"/>
                    <a:pt x="15295" y="21600"/>
                  </a:cubicBezTo>
                  <a:cubicBezTo>
                    <a:pt x="15356" y="21600"/>
                    <a:pt x="21417" y="21600"/>
                    <a:pt x="21509" y="21600"/>
                  </a:cubicBezTo>
                  <a:cubicBezTo>
                    <a:pt x="21600" y="21600"/>
                    <a:pt x="21597" y="21539"/>
                    <a:pt x="21597" y="21539"/>
                  </a:cubicBezTo>
                  <a:lnTo>
                    <a:pt x="19212" y="4148"/>
                  </a:lnTo>
                  <a:lnTo>
                    <a:pt x="19009" y="2590"/>
                  </a:lnTo>
                  <a:cubicBezTo>
                    <a:pt x="18695" y="2584"/>
                    <a:pt x="17335" y="2541"/>
                    <a:pt x="16310" y="2129"/>
                  </a:cubicBezTo>
                  <a:cubicBezTo>
                    <a:pt x="15447" y="1783"/>
                    <a:pt x="15103" y="1208"/>
                    <a:pt x="15022" y="1056"/>
                  </a:cubicBezTo>
                  <a:lnTo>
                    <a:pt x="11803" y="1056"/>
                  </a:lnTo>
                  <a:lnTo>
                    <a:pt x="11803" y="4284"/>
                  </a:lnTo>
                  <a:cubicBezTo>
                    <a:pt x="11803" y="4300"/>
                    <a:pt x="11813" y="4706"/>
                    <a:pt x="11032" y="5020"/>
                  </a:cubicBezTo>
                  <a:cubicBezTo>
                    <a:pt x="10291" y="5318"/>
                    <a:pt x="9723" y="5367"/>
                    <a:pt x="9703" y="5372"/>
                  </a:cubicBezTo>
                  <a:lnTo>
                    <a:pt x="9468" y="5394"/>
                  </a:lnTo>
                  <a:lnTo>
                    <a:pt x="9468" y="1056"/>
                  </a:lnTo>
                  <a:lnTo>
                    <a:pt x="6556" y="1056"/>
                  </a:lnTo>
                  <a:close/>
                  <a:moveTo>
                    <a:pt x="9874" y="1056"/>
                  </a:moveTo>
                  <a:lnTo>
                    <a:pt x="9874" y="5118"/>
                  </a:lnTo>
                  <a:cubicBezTo>
                    <a:pt x="10077" y="5080"/>
                    <a:pt x="10403" y="4999"/>
                    <a:pt x="10778" y="4847"/>
                  </a:cubicBezTo>
                  <a:cubicBezTo>
                    <a:pt x="11397" y="4598"/>
                    <a:pt x="11387" y="4289"/>
                    <a:pt x="11387" y="4289"/>
                  </a:cubicBezTo>
                  <a:lnTo>
                    <a:pt x="11387" y="1056"/>
                  </a:lnTo>
                  <a:lnTo>
                    <a:pt x="9874" y="1056"/>
                  </a:lnTo>
                  <a:close/>
                  <a:moveTo>
                    <a:pt x="15447" y="1056"/>
                  </a:moveTo>
                  <a:cubicBezTo>
                    <a:pt x="15559" y="1246"/>
                    <a:pt x="15884" y="1684"/>
                    <a:pt x="16554" y="1955"/>
                  </a:cubicBezTo>
                  <a:cubicBezTo>
                    <a:pt x="17427" y="2307"/>
                    <a:pt x="18636" y="2362"/>
                    <a:pt x="18981" y="2373"/>
                  </a:cubicBezTo>
                  <a:lnTo>
                    <a:pt x="18806" y="1056"/>
                  </a:lnTo>
                  <a:lnTo>
                    <a:pt x="15447" y="1056"/>
                  </a:lnTo>
                  <a:close/>
                </a:path>
              </a:pathLst>
            </a:custGeom>
            <a:solidFill>
              <a:srgbClr val="325D6B"/>
            </a:solidFill>
            <a:ln w="12700" cap="flat">
              <a:noFill/>
              <a:miter lim="400000"/>
            </a:ln>
            <a:effectLst>
              <a:outerShdw blurRad="38100" dist="25400" dir="4324622" rotWithShape="0">
                <a:srgbClr val="000000">
                  <a:alpha val="75018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600" b="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200">
                <a:latin typeface="Bookman Old Style" panose="02050604050505020204" pitchFamily="18" charset="0"/>
              </a:endParaRPr>
            </a:p>
          </p:txBody>
        </p:sp>
        <p:sp>
          <p:nvSpPr>
            <p:cNvPr id="190" name="Alien"/>
            <p:cNvSpPr/>
            <p:nvPr/>
          </p:nvSpPr>
          <p:spPr>
            <a:xfrm rot="16200000">
              <a:off x="81506" y="165975"/>
              <a:ext cx="652049" cy="81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868"/>
                    <a:pt x="0" y="8640"/>
                  </a:cubicBezTo>
                  <a:cubicBezTo>
                    <a:pt x="0" y="13412"/>
                    <a:pt x="5336" y="21600"/>
                    <a:pt x="10800" y="21600"/>
                  </a:cubicBezTo>
                  <a:cubicBezTo>
                    <a:pt x="16264" y="21600"/>
                    <a:pt x="21600" y="13412"/>
                    <a:pt x="21600" y="8640"/>
                  </a:cubicBezTo>
                  <a:cubicBezTo>
                    <a:pt x="21600" y="3868"/>
                    <a:pt x="16765" y="0"/>
                    <a:pt x="10800" y="0"/>
                  </a:cubicBezTo>
                  <a:close/>
                  <a:moveTo>
                    <a:pt x="2495" y="9361"/>
                  </a:moveTo>
                  <a:cubicBezTo>
                    <a:pt x="6472" y="9361"/>
                    <a:pt x="9695" y="11939"/>
                    <a:pt x="9695" y="15120"/>
                  </a:cubicBezTo>
                  <a:cubicBezTo>
                    <a:pt x="5718" y="15120"/>
                    <a:pt x="2495" y="12542"/>
                    <a:pt x="2495" y="9361"/>
                  </a:cubicBezTo>
                  <a:close/>
                  <a:moveTo>
                    <a:pt x="19103" y="9361"/>
                  </a:moveTo>
                  <a:cubicBezTo>
                    <a:pt x="19103" y="12542"/>
                    <a:pt x="15880" y="15120"/>
                    <a:pt x="11903" y="15120"/>
                  </a:cubicBezTo>
                  <a:cubicBezTo>
                    <a:pt x="11903" y="11939"/>
                    <a:pt x="15126" y="9361"/>
                    <a:pt x="19103" y="9361"/>
                  </a:cubicBezTo>
                  <a:close/>
                </a:path>
              </a:pathLst>
            </a:custGeom>
            <a:solidFill>
              <a:srgbClr val="325D6B"/>
            </a:solidFill>
            <a:ln w="12700" cap="flat">
              <a:noFill/>
              <a:miter lim="400000"/>
            </a:ln>
            <a:effectLst>
              <a:outerShdw blurRad="38100" dist="25400" dir="4324622" rotWithShape="0">
                <a:srgbClr val="000000">
                  <a:alpha val="75018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600" b="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200">
                <a:latin typeface="Bookman Old Style" panose="02050604050505020204" pitchFamily="18" charset="0"/>
              </a:endParaRPr>
            </a:p>
          </p:txBody>
        </p:sp>
      </p:grpSp>
      <p:sp>
        <p:nvSpPr>
          <p:cNvPr id="192" name="Paint Splatter"/>
          <p:cNvSpPr/>
          <p:nvPr/>
        </p:nvSpPr>
        <p:spPr>
          <a:xfrm>
            <a:off x="3437218" y="3659556"/>
            <a:ext cx="189726" cy="187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65" h="21541" extrusionOk="0">
                <a:moveTo>
                  <a:pt x="18778" y="6"/>
                </a:moveTo>
                <a:cubicBezTo>
                  <a:pt x="17680" y="134"/>
                  <a:pt x="17057" y="2145"/>
                  <a:pt x="17057" y="2145"/>
                </a:cubicBezTo>
                <a:cubicBezTo>
                  <a:pt x="16852" y="3359"/>
                  <a:pt x="15985" y="3890"/>
                  <a:pt x="15481" y="4101"/>
                </a:cubicBezTo>
                <a:cubicBezTo>
                  <a:pt x="14194" y="4297"/>
                  <a:pt x="13397" y="3507"/>
                  <a:pt x="13053" y="1869"/>
                </a:cubicBezTo>
                <a:cubicBezTo>
                  <a:pt x="12537" y="2880"/>
                  <a:pt x="11654" y="3375"/>
                  <a:pt x="10752" y="3375"/>
                </a:cubicBezTo>
                <a:cubicBezTo>
                  <a:pt x="10038" y="3375"/>
                  <a:pt x="9410" y="2981"/>
                  <a:pt x="9042" y="2385"/>
                </a:cubicBezTo>
                <a:cubicBezTo>
                  <a:pt x="9027" y="2364"/>
                  <a:pt x="9047" y="2392"/>
                  <a:pt x="9027" y="2365"/>
                </a:cubicBezTo>
                <a:cubicBezTo>
                  <a:pt x="8712" y="1939"/>
                  <a:pt x="8495" y="1267"/>
                  <a:pt x="8495" y="1267"/>
                </a:cubicBezTo>
                <a:cubicBezTo>
                  <a:pt x="8387" y="975"/>
                  <a:pt x="8079" y="832"/>
                  <a:pt x="7808" y="949"/>
                </a:cubicBezTo>
                <a:cubicBezTo>
                  <a:pt x="7536" y="1065"/>
                  <a:pt x="7403" y="1396"/>
                  <a:pt x="7512" y="1688"/>
                </a:cubicBezTo>
                <a:cubicBezTo>
                  <a:pt x="7512" y="1688"/>
                  <a:pt x="8063" y="2709"/>
                  <a:pt x="7926" y="3310"/>
                </a:cubicBezTo>
                <a:cubicBezTo>
                  <a:pt x="7837" y="3703"/>
                  <a:pt x="7904" y="4946"/>
                  <a:pt x="6218" y="5135"/>
                </a:cubicBezTo>
                <a:cubicBezTo>
                  <a:pt x="5752" y="5188"/>
                  <a:pt x="5327" y="4932"/>
                  <a:pt x="5018" y="4604"/>
                </a:cubicBezTo>
                <a:cubicBezTo>
                  <a:pt x="5009" y="4602"/>
                  <a:pt x="5000" y="4602"/>
                  <a:pt x="4991" y="4600"/>
                </a:cubicBezTo>
                <a:cubicBezTo>
                  <a:pt x="5214" y="6253"/>
                  <a:pt x="4846" y="7549"/>
                  <a:pt x="3835" y="8175"/>
                </a:cubicBezTo>
                <a:cubicBezTo>
                  <a:pt x="3057" y="8564"/>
                  <a:pt x="1662" y="8170"/>
                  <a:pt x="1662" y="8170"/>
                </a:cubicBezTo>
                <a:cubicBezTo>
                  <a:pt x="1662" y="8170"/>
                  <a:pt x="3252" y="9037"/>
                  <a:pt x="3447" y="9405"/>
                </a:cubicBezTo>
                <a:cubicBezTo>
                  <a:pt x="3642" y="9774"/>
                  <a:pt x="3739" y="10487"/>
                  <a:pt x="3611" y="11024"/>
                </a:cubicBezTo>
                <a:cubicBezTo>
                  <a:pt x="3469" y="11466"/>
                  <a:pt x="3110" y="11975"/>
                  <a:pt x="2194" y="11735"/>
                </a:cubicBezTo>
                <a:cubicBezTo>
                  <a:pt x="2194" y="11735"/>
                  <a:pt x="-293" y="11137"/>
                  <a:pt x="29" y="13686"/>
                </a:cubicBezTo>
                <a:cubicBezTo>
                  <a:pt x="29" y="13686"/>
                  <a:pt x="572" y="16056"/>
                  <a:pt x="2540" y="14422"/>
                </a:cubicBezTo>
                <a:cubicBezTo>
                  <a:pt x="3229" y="13850"/>
                  <a:pt x="3466" y="13680"/>
                  <a:pt x="3758" y="13817"/>
                </a:cubicBezTo>
                <a:cubicBezTo>
                  <a:pt x="4891" y="14598"/>
                  <a:pt x="5317" y="15680"/>
                  <a:pt x="4758" y="17390"/>
                </a:cubicBezTo>
                <a:cubicBezTo>
                  <a:pt x="7376" y="16540"/>
                  <a:pt x="8461" y="17351"/>
                  <a:pt x="8474" y="18455"/>
                </a:cubicBezTo>
                <a:cubicBezTo>
                  <a:pt x="8487" y="19560"/>
                  <a:pt x="8015" y="19973"/>
                  <a:pt x="8015" y="19973"/>
                </a:cubicBezTo>
                <a:cubicBezTo>
                  <a:pt x="7078" y="21279"/>
                  <a:pt x="8131" y="21539"/>
                  <a:pt x="8131" y="21539"/>
                </a:cubicBezTo>
                <a:cubicBezTo>
                  <a:pt x="8923" y="21597"/>
                  <a:pt x="8788" y="20282"/>
                  <a:pt x="8788" y="20282"/>
                </a:cubicBezTo>
                <a:cubicBezTo>
                  <a:pt x="8765" y="19731"/>
                  <a:pt x="8951" y="18719"/>
                  <a:pt x="9193" y="18402"/>
                </a:cubicBezTo>
                <a:cubicBezTo>
                  <a:pt x="9719" y="17713"/>
                  <a:pt x="12920" y="16968"/>
                  <a:pt x="13661" y="20186"/>
                </a:cubicBezTo>
                <a:cubicBezTo>
                  <a:pt x="13940" y="17526"/>
                  <a:pt x="16095" y="16040"/>
                  <a:pt x="16894" y="17208"/>
                </a:cubicBezTo>
                <a:cubicBezTo>
                  <a:pt x="17606" y="18250"/>
                  <a:pt x="17592" y="18779"/>
                  <a:pt x="18341" y="19048"/>
                </a:cubicBezTo>
                <a:cubicBezTo>
                  <a:pt x="18817" y="19219"/>
                  <a:pt x="19267" y="18578"/>
                  <a:pt x="19121" y="18094"/>
                </a:cubicBezTo>
                <a:cubicBezTo>
                  <a:pt x="18976" y="17610"/>
                  <a:pt x="18406" y="17609"/>
                  <a:pt x="17445" y="16640"/>
                </a:cubicBezTo>
                <a:cubicBezTo>
                  <a:pt x="16491" y="15680"/>
                  <a:pt x="17449" y="12361"/>
                  <a:pt x="18805" y="12812"/>
                </a:cubicBezTo>
                <a:cubicBezTo>
                  <a:pt x="19049" y="12893"/>
                  <a:pt x="19141" y="12986"/>
                  <a:pt x="19373" y="13014"/>
                </a:cubicBezTo>
                <a:cubicBezTo>
                  <a:pt x="19605" y="13043"/>
                  <a:pt x="19842" y="12954"/>
                  <a:pt x="19868" y="12752"/>
                </a:cubicBezTo>
                <a:cubicBezTo>
                  <a:pt x="19895" y="12550"/>
                  <a:pt x="19769" y="12416"/>
                  <a:pt x="19498" y="12345"/>
                </a:cubicBezTo>
                <a:cubicBezTo>
                  <a:pt x="19278" y="12287"/>
                  <a:pt x="19167" y="12369"/>
                  <a:pt x="18803" y="12220"/>
                </a:cubicBezTo>
                <a:cubicBezTo>
                  <a:pt x="17193" y="11564"/>
                  <a:pt x="17586" y="8705"/>
                  <a:pt x="19810" y="7865"/>
                </a:cubicBezTo>
                <a:cubicBezTo>
                  <a:pt x="17967" y="7771"/>
                  <a:pt x="16765" y="6843"/>
                  <a:pt x="16623" y="5495"/>
                </a:cubicBezTo>
                <a:cubicBezTo>
                  <a:pt x="16548" y="3927"/>
                  <a:pt x="18428" y="3479"/>
                  <a:pt x="18428" y="3479"/>
                </a:cubicBezTo>
                <a:cubicBezTo>
                  <a:pt x="21307" y="2438"/>
                  <a:pt x="19943" y="558"/>
                  <a:pt x="19943" y="558"/>
                </a:cubicBezTo>
                <a:cubicBezTo>
                  <a:pt x="19603" y="206"/>
                  <a:pt x="19290" y="41"/>
                  <a:pt x="19004" y="6"/>
                </a:cubicBezTo>
                <a:cubicBezTo>
                  <a:pt x="18927" y="-3"/>
                  <a:pt x="18851" y="-2"/>
                  <a:pt x="18778" y="6"/>
                </a:cubicBezTo>
                <a:close/>
              </a:path>
            </a:pathLst>
          </a:custGeom>
          <a:solidFill>
            <a:srgbClr val="A95648"/>
          </a:solidFill>
          <a:ln w="12700">
            <a:miter lim="400000"/>
          </a:ln>
          <a:effectLst>
            <a:outerShdw blurRad="38100" dist="25400" dir="4324622" rotWithShape="0">
              <a:srgbClr val="000000">
                <a:alpha val="75018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193" name="Arrow"/>
          <p:cNvSpPr/>
          <p:nvPr/>
        </p:nvSpPr>
        <p:spPr>
          <a:xfrm>
            <a:off x="922734" y="3415407"/>
            <a:ext cx="678471" cy="675680"/>
          </a:xfrm>
          <a:prstGeom prst="rightArrow">
            <a:avLst>
              <a:gd name="adj1" fmla="val 55760"/>
              <a:gd name="adj2" fmla="val 64000"/>
            </a:avLst>
          </a:prstGeom>
          <a:solidFill>
            <a:srgbClr val="C00000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6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194" name="Patient"/>
          <p:cNvSpPr txBox="1"/>
          <p:nvPr/>
        </p:nvSpPr>
        <p:spPr>
          <a:xfrm>
            <a:off x="4898995" y="3020518"/>
            <a:ext cx="1377806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>
                <a:latin typeface="Bookman Old Style" panose="02050604050505020204" pitchFamily="18" charset="0"/>
              </a:rPr>
              <a:t>Patient</a:t>
            </a:r>
          </a:p>
        </p:txBody>
      </p:sp>
      <p:sp>
        <p:nvSpPr>
          <p:cNvPr id="195" name="Ion beam"/>
          <p:cNvSpPr txBox="1"/>
          <p:nvPr/>
        </p:nvSpPr>
        <p:spPr>
          <a:xfrm>
            <a:off x="493402" y="4110880"/>
            <a:ext cx="1377806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>
                <a:latin typeface="Bookman Old Style" panose="02050604050505020204" pitchFamily="18" charset="0"/>
              </a:rPr>
              <a:t>Ion beam</a:t>
            </a:r>
          </a:p>
        </p:txBody>
      </p:sp>
      <p:sp>
        <p:nvSpPr>
          <p:cNvPr id="196" name="Tumor"/>
          <p:cNvSpPr txBox="1"/>
          <p:nvPr/>
        </p:nvSpPr>
        <p:spPr>
          <a:xfrm>
            <a:off x="2956826" y="4170934"/>
            <a:ext cx="1377806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>
                <a:latin typeface="Bookman Old Style" panose="02050604050505020204" pitchFamily="18" charset="0"/>
              </a:rPr>
              <a:t>Tumor</a:t>
            </a:r>
          </a:p>
        </p:txBody>
      </p:sp>
      <p:sp>
        <p:nvSpPr>
          <p:cNvPr id="197" name="Line"/>
          <p:cNvSpPr/>
          <p:nvPr/>
        </p:nvSpPr>
        <p:spPr>
          <a:xfrm flipV="1">
            <a:off x="3646032" y="2979458"/>
            <a:ext cx="687637" cy="451750"/>
          </a:xfrm>
          <a:prstGeom prst="line">
            <a:avLst/>
          </a:prstGeom>
          <a:ln w="12700">
            <a:solidFill>
              <a:srgbClr val="763A34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198" name="Line"/>
          <p:cNvSpPr/>
          <p:nvPr/>
        </p:nvSpPr>
        <p:spPr>
          <a:xfrm flipH="1" flipV="1">
            <a:off x="3025654" y="2450566"/>
            <a:ext cx="391440" cy="1069939"/>
          </a:xfrm>
          <a:prstGeom prst="line">
            <a:avLst/>
          </a:prstGeom>
          <a:ln w="12700">
            <a:solidFill>
              <a:srgbClr val="763A34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199" name="Line"/>
          <p:cNvSpPr/>
          <p:nvPr/>
        </p:nvSpPr>
        <p:spPr>
          <a:xfrm flipV="1">
            <a:off x="3532080" y="2399919"/>
            <a:ext cx="1" cy="982266"/>
          </a:xfrm>
          <a:prstGeom prst="line">
            <a:avLst/>
          </a:prstGeom>
          <a:ln w="12700">
            <a:solidFill>
              <a:srgbClr val="763A34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200" name="ɣ"/>
          <p:cNvSpPr txBox="1"/>
          <p:nvPr/>
        </p:nvSpPr>
        <p:spPr>
          <a:xfrm>
            <a:off x="4418378" y="2780957"/>
            <a:ext cx="213200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 err="1">
                <a:latin typeface="Symbol" pitchFamily="2" charset="2"/>
              </a:rPr>
              <a:t>ɣ</a:t>
            </a:r>
            <a:endParaRPr sz="2200" dirty="0">
              <a:latin typeface="Symbol" pitchFamily="2" charset="2"/>
            </a:endParaRPr>
          </a:p>
        </p:txBody>
      </p:sp>
      <p:sp>
        <p:nvSpPr>
          <p:cNvPr id="201" name="ɣ"/>
          <p:cNvSpPr txBox="1"/>
          <p:nvPr/>
        </p:nvSpPr>
        <p:spPr>
          <a:xfrm>
            <a:off x="2517012" y="4338187"/>
            <a:ext cx="213200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 err="1">
                <a:latin typeface="Bookman Old Style" panose="02050604050505020204" pitchFamily="18" charset="0"/>
              </a:rPr>
              <a:t>ɣ</a:t>
            </a:r>
            <a:endParaRPr sz="2200" dirty="0">
              <a:latin typeface="Bookman Old Style" panose="02050604050505020204" pitchFamily="18" charset="0"/>
            </a:endParaRPr>
          </a:p>
        </p:txBody>
      </p:sp>
      <p:sp>
        <p:nvSpPr>
          <p:cNvPr id="202" name="p"/>
          <p:cNvSpPr txBox="1"/>
          <p:nvPr/>
        </p:nvSpPr>
        <p:spPr>
          <a:xfrm>
            <a:off x="2868143" y="2075844"/>
            <a:ext cx="246863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>
                <a:latin typeface="Bookman Old Style" panose="02050604050505020204" pitchFamily="18" charset="0"/>
              </a:rPr>
              <a:t>p</a:t>
            </a:r>
          </a:p>
        </p:txBody>
      </p:sp>
      <p:sp>
        <p:nvSpPr>
          <p:cNvPr id="203" name="The interaction of the primary beam with our body creates tons of charged and neutral fragments emitted at several energies and angles"/>
          <p:cNvSpPr txBox="1"/>
          <p:nvPr/>
        </p:nvSpPr>
        <p:spPr>
          <a:xfrm>
            <a:off x="15112" y="952370"/>
            <a:ext cx="9128888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spcBef>
                <a:spcPts val="4200"/>
              </a:spcBef>
              <a:defRPr sz="3200" b="0"/>
            </a:lvl1pPr>
          </a:lstStyle>
          <a:p>
            <a:r>
              <a:rPr sz="2400" dirty="0">
                <a:latin typeface="Bookman Old Style" panose="02050604050505020204" pitchFamily="18" charset="0"/>
              </a:rPr>
              <a:t>The interaction of the primary beam with our body creates tons of charged and neutral fragments emitted at several energies and angles</a:t>
            </a:r>
          </a:p>
        </p:txBody>
      </p:sp>
      <p:sp>
        <p:nvSpPr>
          <p:cNvPr id="205" name="Line"/>
          <p:cNvSpPr/>
          <p:nvPr/>
        </p:nvSpPr>
        <p:spPr>
          <a:xfrm>
            <a:off x="3645729" y="4022782"/>
            <a:ext cx="754732" cy="362949"/>
          </a:xfrm>
          <a:prstGeom prst="line">
            <a:avLst/>
          </a:prstGeom>
          <a:ln w="12700">
            <a:solidFill>
              <a:srgbClr val="763A34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206" name="Line"/>
          <p:cNvSpPr/>
          <p:nvPr/>
        </p:nvSpPr>
        <p:spPr>
          <a:xfrm flipH="1">
            <a:off x="2687881" y="3955065"/>
            <a:ext cx="477866" cy="477866"/>
          </a:xfrm>
          <a:prstGeom prst="line">
            <a:avLst/>
          </a:prstGeom>
          <a:ln w="12700">
            <a:solidFill>
              <a:srgbClr val="763A34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207" name="Line"/>
          <p:cNvSpPr/>
          <p:nvPr/>
        </p:nvSpPr>
        <p:spPr>
          <a:xfrm flipH="1" flipV="1">
            <a:off x="2574163" y="3520616"/>
            <a:ext cx="706571" cy="296130"/>
          </a:xfrm>
          <a:prstGeom prst="line">
            <a:avLst/>
          </a:prstGeom>
          <a:ln w="12700">
            <a:solidFill>
              <a:srgbClr val="763A34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208" name="Line"/>
          <p:cNvSpPr/>
          <p:nvPr/>
        </p:nvSpPr>
        <p:spPr>
          <a:xfrm flipV="1">
            <a:off x="3647569" y="2725133"/>
            <a:ext cx="347654" cy="692027"/>
          </a:xfrm>
          <a:prstGeom prst="line">
            <a:avLst/>
          </a:prstGeom>
          <a:ln w="12700">
            <a:solidFill>
              <a:srgbClr val="763A34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209" name="alpha"/>
          <p:cNvSpPr txBox="1"/>
          <p:nvPr/>
        </p:nvSpPr>
        <p:spPr>
          <a:xfrm>
            <a:off x="3307979" y="2002679"/>
            <a:ext cx="844783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>
                <a:latin typeface="Bookman Old Style" panose="02050604050505020204" pitchFamily="18" charset="0"/>
              </a:rPr>
              <a:t>alpha</a:t>
            </a:r>
          </a:p>
        </p:txBody>
      </p:sp>
      <p:sp>
        <p:nvSpPr>
          <p:cNvPr id="210" name="n"/>
          <p:cNvSpPr txBox="1"/>
          <p:nvPr/>
        </p:nvSpPr>
        <p:spPr>
          <a:xfrm>
            <a:off x="2301123" y="3219277"/>
            <a:ext cx="258084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>
                <a:latin typeface="Bookman Old Style" panose="02050604050505020204" pitchFamily="18" charset="0"/>
              </a:rPr>
              <a:t>n</a:t>
            </a:r>
          </a:p>
        </p:txBody>
      </p:sp>
      <p:sp>
        <p:nvSpPr>
          <p:cNvPr id="211" name="p"/>
          <p:cNvSpPr txBox="1"/>
          <p:nvPr/>
        </p:nvSpPr>
        <p:spPr>
          <a:xfrm>
            <a:off x="4377467" y="4255582"/>
            <a:ext cx="246863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>
                <a:latin typeface="Bookman Old Style" panose="02050604050505020204" pitchFamily="18" charset="0"/>
              </a:rPr>
              <a:t>p</a:t>
            </a:r>
          </a:p>
        </p:txBody>
      </p:sp>
      <p:sp>
        <p:nvSpPr>
          <p:cNvPr id="212" name="n"/>
          <p:cNvSpPr txBox="1"/>
          <p:nvPr/>
        </p:nvSpPr>
        <p:spPr>
          <a:xfrm>
            <a:off x="3967614" y="2455353"/>
            <a:ext cx="258084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>
                <a:latin typeface="Bookman Old Style" panose="02050604050505020204" pitchFamily="18" charset="0"/>
              </a:rPr>
              <a:t>n</a:t>
            </a:r>
          </a:p>
        </p:txBody>
      </p:sp>
      <p:sp>
        <p:nvSpPr>
          <p:cNvPr id="213" name="Line"/>
          <p:cNvSpPr/>
          <p:nvPr/>
        </p:nvSpPr>
        <p:spPr>
          <a:xfrm flipH="1" flipV="1">
            <a:off x="2767970" y="2961083"/>
            <a:ext cx="563963" cy="694550"/>
          </a:xfrm>
          <a:prstGeom prst="line">
            <a:avLst/>
          </a:prstGeom>
          <a:ln w="12700">
            <a:solidFill>
              <a:srgbClr val="763A34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200">
              <a:latin typeface="Bookman Old Style" panose="02050604050505020204" pitchFamily="18" charset="0"/>
            </a:endParaRPr>
          </a:p>
        </p:txBody>
      </p:sp>
      <p:sp>
        <p:nvSpPr>
          <p:cNvPr id="214" name="ɣ"/>
          <p:cNvSpPr txBox="1"/>
          <p:nvPr/>
        </p:nvSpPr>
        <p:spPr>
          <a:xfrm>
            <a:off x="2531714" y="2624491"/>
            <a:ext cx="213200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 err="1">
                <a:latin typeface="Bookman Old Style" panose="02050604050505020204" pitchFamily="18" charset="0"/>
              </a:rPr>
              <a:t>ɣ</a:t>
            </a:r>
            <a:endParaRPr sz="2200" dirty="0">
              <a:latin typeface="Bookman Old Style" panose="02050604050505020204" pitchFamily="18" charset="0"/>
            </a:endParaRPr>
          </a:p>
        </p:txBody>
      </p:sp>
      <p:sp>
        <p:nvSpPr>
          <p:cNvPr id="32" name="The interaction probability increases with:…">
            <a:extLst>
              <a:ext uri="{FF2B5EF4-FFF2-40B4-BE49-F238E27FC236}">
                <a16:creationId xmlns:a16="http://schemas.microsoft.com/office/drawing/2014/main" id="{8F653685-532D-0B46-9A23-E4B4B2873460}"/>
              </a:ext>
            </a:extLst>
          </p:cNvPr>
          <p:cNvSpPr txBox="1"/>
          <p:nvPr/>
        </p:nvSpPr>
        <p:spPr>
          <a:xfrm>
            <a:off x="15112" y="4642682"/>
            <a:ext cx="9128888" cy="1549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b="0"/>
            </a:pPr>
            <a:r>
              <a:rPr sz="2400" dirty="0">
                <a:latin typeface="Bookman Old Style" panose="02050604050505020204" pitchFamily="18" charset="0"/>
              </a:rPr>
              <a:t>The interaction probability increases with:</a:t>
            </a:r>
          </a:p>
          <a:p>
            <a:pPr marL="342900" indent="-342900">
              <a:buSzPct val="100000"/>
              <a:buFont typeface="Courier New" panose="02070309020205020404" pitchFamily="49" charset="0"/>
              <a:buChar char="o"/>
              <a:defRPr b="0"/>
            </a:pPr>
            <a:r>
              <a:rPr sz="2400" dirty="0">
                <a:latin typeface="Bookman Old Style" panose="02050604050505020204" pitchFamily="18" charset="0"/>
              </a:rPr>
              <a:t>Depth</a:t>
            </a:r>
          </a:p>
          <a:p>
            <a:pPr marL="342900" indent="-342900">
              <a:buSzPct val="100000"/>
              <a:buFont typeface="Courier New" panose="02070309020205020404" pitchFamily="49" charset="0"/>
              <a:buChar char="o"/>
              <a:defRPr b="0"/>
            </a:pPr>
            <a:r>
              <a:rPr sz="2400" dirty="0">
                <a:latin typeface="Bookman Old Style" panose="02050604050505020204" pitchFamily="18" charset="0"/>
              </a:rPr>
              <a:t>Decreasing energy of the primary</a:t>
            </a:r>
          </a:p>
          <a:p>
            <a:pPr algn="l">
              <a:defRPr b="0"/>
            </a:pPr>
            <a:r>
              <a:rPr lang="en-US" sz="2400" i="1" dirty="0">
                <a:latin typeface="Bookman Old Style" panose="02050604050505020204" pitchFamily="18" charset="0"/>
              </a:rPr>
              <a:t>Thus, t</a:t>
            </a:r>
            <a:r>
              <a:rPr sz="2400" i="1" dirty="0">
                <a:latin typeface="Bookman Old Style" panose="02050604050505020204" pitchFamily="18" charset="0"/>
              </a:rPr>
              <a:t>he highest yield</a:t>
            </a:r>
            <a:r>
              <a:rPr lang="en-US" sz="2400" i="1" dirty="0">
                <a:latin typeface="Bookman Old Style" panose="02050604050505020204" pitchFamily="18" charset="0"/>
              </a:rPr>
              <a:t> </a:t>
            </a:r>
            <a:r>
              <a:rPr sz="2400" i="1" dirty="0">
                <a:latin typeface="Bookman Old Style" panose="02050604050505020204" pitchFamily="18" charset="0"/>
              </a:rPr>
              <a:t>is detected around the Bragg peak</a:t>
            </a:r>
          </a:p>
        </p:txBody>
      </p:sp>
    </p:spTree>
    <p:extLst>
      <p:ext uri="{BB962C8B-B14F-4D97-AF65-F5344CB8AC3E}">
        <p14:creationId xmlns:p14="http://schemas.microsoft.com/office/powerpoint/2010/main" val="608639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MONITORING THE SOBP AND TUMOR POSITIONS…A TRICKY BUSINESS"/>
          <p:cNvSpPr txBox="1">
            <a:spLocks noGrp="1"/>
          </p:cNvSpPr>
          <p:nvPr>
            <p:ph type="title"/>
          </p:nvPr>
        </p:nvSpPr>
        <p:spPr>
          <a:xfrm>
            <a:off x="-6832" y="23061"/>
            <a:ext cx="9157663" cy="929439"/>
          </a:xfrm>
          <a:prstGeom prst="rect">
            <a:avLst/>
          </a:prstGeom>
        </p:spPr>
        <p:txBody>
          <a:bodyPr/>
          <a:lstStyle>
            <a:lvl1pPr defTabSz="537463">
              <a:defRPr sz="7360">
                <a:latin typeface="+mj-lt"/>
                <a:ea typeface="+mj-ea"/>
                <a:cs typeface="+mj-cs"/>
                <a:sym typeface="DIN Condensed"/>
              </a:defRPr>
            </a:lvl1pPr>
          </a:lstStyle>
          <a:p>
            <a:r>
              <a:rPr lang="en-US" sz="3200" b="1" dirty="0">
                <a:latin typeface="Chalkboard SE" panose="03050602040202020205" pitchFamily="66" charset="77"/>
              </a:rPr>
              <a:t>Monitoring the PTV and tumor position during the treatment…a tricky business</a:t>
            </a:r>
            <a:endParaRPr sz="3200" b="1" dirty="0">
              <a:latin typeface="Chalkboard SE" panose="03050602040202020205" pitchFamily="66" charset="77"/>
            </a:endParaRPr>
          </a:p>
        </p:txBody>
      </p:sp>
      <p:sp>
        <p:nvSpPr>
          <p:cNvPr id="227" name="Each method has some cons:…"/>
          <p:cNvSpPr txBox="1"/>
          <p:nvPr/>
        </p:nvSpPr>
        <p:spPr>
          <a:xfrm>
            <a:off x="6832" y="5366738"/>
            <a:ext cx="9144001" cy="899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Autofit/>
          </a:bodyPr>
          <a:lstStyle/>
          <a:p>
            <a:pPr algn="just" defTabSz="328600">
              <a:spcBef>
                <a:spcPts val="2320"/>
              </a:spcBef>
              <a:defRPr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 i="1" dirty="0">
                <a:latin typeface="Bookman Old Style" panose="02050604050505020204" pitchFamily="18" charset="0"/>
              </a:rPr>
              <a:t>None of </a:t>
            </a:r>
            <a:r>
              <a:rPr lang="en-US" sz="2200" i="1" dirty="0">
                <a:latin typeface="Bookman Old Style" panose="02050604050505020204" pitchFamily="18" charset="0"/>
              </a:rPr>
              <a:t>these methods </a:t>
            </a:r>
            <a:r>
              <a:rPr sz="2200" i="1" dirty="0">
                <a:latin typeface="Bookman Old Style" panose="02050604050505020204" pitchFamily="18" charset="0"/>
              </a:rPr>
              <a:t>can give an indication of the tumor position with respect to the SOBP. </a:t>
            </a:r>
          </a:p>
        </p:txBody>
      </p:sp>
      <p:pic>
        <p:nvPicPr>
          <p:cNvPr id="228" name="Senza titolo.png" descr="Senza titolo.png"/>
          <p:cNvPicPr>
            <a:picLocks noChangeAspect="1"/>
          </p:cNvPicPr>
          <p:nvPr/>
        </p:nvPicPr>
        <p:blipFill>
          <a:blip r:embed="rId2"/>
          <a:srcRect l="65331" b="21393"/>
          <a:stretch>
            <a:fillRect/>
          </a:stretch>
        </p:blipFill>
        <p:spPr>
          <a:xfrm>
            <a:off x="4879373" y="2340864"/>
            <a:ext cx="2045215" cy="1227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Group"/>
          <p:cNvGrpSpPr/>
          <p:nvPr/>
        </p:nvGrpSpPr>
        <p:grpSpPr>
          <a:xfrm>
            <a:off x="6041966" y="3076554"/>
            <a:ext cx="2787495" cy="952939"/>
            <a:chOff x="0" y="0"/>
            <a:chExt cx="3964437" cy="1355290"/>
          </a:xfrm>
        </p:grpSpPr>
        <p:grpSp>
          <p:nvGrpSpPr>
            <p:cNvPr id="232" name="Group"/>
            <p:cNvGrpSpPr/>
            <p:nvPr/>
          </p:nvGrpSpPr>
          <p:grpSpPr>
            <a:xfrm>
              <a:off x="-1" y="-1"/>
              <a:ext cx="3964439" cy="1355292"/>
              <a:chOff x="0" y="0"/>
              <a:chExt cx="3964437" cy="1355290"/>
            </a:xfrm>
          </p:grpSpPr>
          <p:sp>
            <p:nvSpPr>
              <p:cNvPr id="229" name="T-Shirt"/>
              <p:cNvSpPr/>
              <p:nvPr/>
            </p:nvSpPr>
            <p:spPr>
              <a:xfrm rot="16200000">
                <a:off x="890443" y="101002"/>
                <a:ext cx="1355291" cy="11532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810" y="0"/>
                    </a:moveTo>
                    <a:cubicBezTo>
                      <a:pt x="8848" y="248"/>
                      <a:pt x="9130" y="1867"/>
                      <a:pt x="10801" y="1867"/>
                    </a:cubicBezTo>
                    <a:cubicBezTo>
                      <a:pt x="12488" y="1867"/>
                      <a:pt x="12769" y="235"/>
                      <a:pt x="12802" y="0"/>
                    </a:cubicBezTo>
                    <a:cubicBezTo>
                      <a:pt x="12753" y="6"/>
                      <a:pt x="12709" y="37"/>
                      <a:pt x="12682" y="50"/>
                    </a:cubicBezTo>
                    <a:cubicBezTo>
                      <a:pt x="11681" y="666"/>
                      <a:pt x="9914" y="666"/>
                      <a:pt x="8913" y="50"/>
                    </a:cubicBezTo>
                    <a:cubicBezTo>
                      <a:pt x="8891" y="37"/>
                      <a:pt x="8853" y="13"/>
                      <a:pt x="8810" y="0"/>
                    </a:cubicBezTo>
                    <a:close/>
                    <a:moveTo>
                      <a:pt x="8496" y="81"/>
                    </a:moveTo>
                    <a:cubicBezTo>
                      <a:pt x="7079" y="564"/>
                      <a:pt x="5219" y="1270"/>
                      <a:pt x="4370" y="1575"/>
                    </a:cubicBezTo>
                    <a:cubicBezTo>
                      <a:pt x="3905" y="1740"/>
                      <a:pt x="3829" y="1816"/>
                      <a:pt x="3628" y="1962"/>
                    </a:cubicBezTo>
                    <a:cubicBezTo>
                      <a:pt x="3423" y="2115"/>
                      <a:pt x="3078" y="2606"/>
                      <a:pt x="3078" y="2606"/>
                    </a:cubicBezTo>
                    <a:lnTo>
                      <a:pt x="0" y="7422"/>
                    </a:lnTo>
                    <a:lnTo>
                      <a:pt x="3040" y="10466"/>
                    </a:lnTo>
                    <a:cubicBezTo>
                      <a:pt x="3040" y="10466"/>
                      <a:pt x="5014" y="8382"/>
                      <a:pt x="5051" y="8369"/>
                    </a:cubicBezTo>
                    <a:cubicBezTo>
                      <a:pt x="5051" y="8547"/>
                      <a:pt x="5051" y="21600"/>
                      <a:pt x="5051" y="21600"/>
                    </a:cubicBezTo>
                    <a:lnTo>
                      <a:pt x="16549" y="21600"/>
                    </a:lnTo>
                    <a:cubicBezTo>
                      <a:pt x="16549" y="21600"/>
                      <a:pt x="16549" y="8547"/>
                      <a:pt x="16549" y="8369"/>
                    </a:cubicBezTo>
                    <a:cubicBezTo>
                      <a:pt x="16586" y="8382"/>
                      <a:pt x="18561" y="10466"/>
                      <a:pt x="18561" y="10466"/>
                    </a:cubicBezTo>
                    <a:lnTo>
                      <a:pt x="21600" y="7422"/>
                    </a:lnTo>
                    <a:lnTo>
                      <a:pt x="18522" y="2606"/>
                    </a:lnTo>
                    <a:cubicBezTo>
                      <a:pt x="18522" y="2606"/>
                      <a:pt x="18177" y="2115"/>
                      <a:pt x="17972" y="1962"/>
                    </a:cubicBezTo>
                    <a:cubicBezTo>
                      <a:pt x="17771" y="1816"/>
                      <a:pt x="17695" y="1740"/>
                      <a:pt x="17230" y="1575"/>
                    </a:cubicBezTo>
                    <a:cubicBezTo>
                      <a:pt x="16386" y="1270"/>
                      <a:pt x="14531" y="570"/>
                      <a:pt x="13114" y="87"/>
                    </a:cubicBezTo>
                    <a:cubicBezTo>
                      <a:pt x="13050" y="462"/>
                      <a:pt x="12650" y="2242"/>
                      <a:pt x="10801" y="2242"/>
                    </a:cubicBezTo>
                    <a:cubicBezTo>
                      <a:pt x="8946" y="2242"/>
                      <a:pt x="8555" y="450"/>
                      <a:pt x="8496" y="81"/>
                    </a:cubicBezTo>
                    <a:close/>
                  </a:path>
                </a:pathLst>
              </a:custGeom>
              <a:solidFill>
                <a:srgbClr val="557E8A"/>
              </a:solidFill>
              <a:ln w="12700" cap="flat">
                <a:noFill/>
                <a:miter lim="400000"/>
              </a:ln>
              <a:effectLst>
                <a:outerShdw blurRad="38100" dist="25400" dir="4324622" rotWithShape="0">
                  <a:srgbClr val="000000">
                    <a:alpha val="75018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30" name="Pants"/>
              <p:cNvSpPr/>
              <p:nvPr/>
            </p:nvSpPr>
            <p:spPr>
              <a:xfrm rot="16200000">
                <a:off x="2590907" y="-218017"/>
                <a:ext cx="955738" cy="1791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2833" y="0"/>
                    </a:moveTo>
                    <a:lnTo>
                      <a:pt x="2810" y="152"/>
                    </a:lnTo>
                    <a:lnTo>
                      <a:pt x="2731" y="856"/>
                    </a:lnTo>
                    <a:lnTo>
                      <a:pt x="9459" y="856"/>
                    </a:lnTo>
                    <a:lnTo>
                      <a:pt x="9459" y="0"/>
                    </a:lnTo>
                    <a:lnTo>
                      <a:pt x="2833" y="0"/>
                    </a:lnTo>
                    <a:close/>
                    <a:moveTo>
                      <a:pt x="9865" y="0"/>
                    </a:moveTo>
                    <a:lnTo>
                      <a:pt x="9865" y="856"/>
                    </a:lnTo>
                    <a:lnTo>
                      <a:pt x="18778" y="856"/>
                    </a:lnTo>
                    <a:lnTo>
                      <a:pt x="18686" y="152"/>
                    </a:lnTo>
                    <a:lnTo>
                      <a:pt x="18667" y="0"/>
                    </a:lnTo>
                    <a:lnTo>
                      <a:pt x="9865" y="0"/>
                    </a:lnTo>
                    <a:close/>
                    <a:moveTo>
                      <a:pt x="10677" y="293"/>
                    </a:moveTo>
                    <a:cubicBezTo>
                      <a:pt x="10829" y="293"/>
                      <a:pt x="10962" y="362"/>
                      <a:pt x="10962" y="443"/>
                    </a:cubicBezTo>
                    <a:cubicBezTo>
                      <a:pt x="10962" y="525"/>
                      <a:pt x="10829" y="596"/>
                      <a:pt x="10677" y="596"/>
                    </a:cubicBezTo>
                    <a:cubicBezTo>
                      <a:pt x="10524" y="596"/>
                      <a:pt x="10394" y="525"/>
                      <a:pt x="10394" y="443"/>
                    </a:cubicBezTo>
                    <a:cubicBezTo>
                      <a:pt x="10394" y="362"/>
                      <a:pt x="10524" y="293"/>
                      <a:pt x="10677" y="293"/>
                    </a:cubicBezTo>
                    <a:close/>
                    <a:moveTo>
                      <a:pt x="2699" y="1056"/>
                    </a:moveTo>
                    <a:lnTo>
                      <a:pt x="2528" y="2373"/>
                    </a:lnTo>
                    <a:cubicBezTo>
                      <a:pt x="2761" y="2368"/>
                      <a:pt x="4068" y="2329"/>
                      <a:pt x="5002" y="1955"/>
                    </a:cubicBezTo>
                    <a:cubicBezTo>
                      <a:pt x="5682" y="1684"/>
                      <a:pt x="6007" y="1246"/>
                      <a:pt x="6119" y="1056"/>
                    </a:cubicBezTo>
                    <a:lnTo>
                      <a:pt x="2699" y="1056"/>
                    </a:lnTo>
                    <a:close/>
                    <a:moveTo>
                      <a:pt x="6556" y="1056"/>
                    </a:moveTo>
                    <a:cubicBezTo>
                      <a:pt x="6475" y="1213"/>
                      <a:pt x="6131" y="1783"/>
                      <a:pt x="5269" y="2129"/>
                    </a:cubicBezTo>
                    <a:cubicBezTo>
                      <a:pt x="4162" y="2573"/>
                      <a:pt x="2647" y="2590"/>
                      <a:pt x="2515" y="2590"/>
                    </a:cubicBezTo>
                    <a:lnTo>
                      <a:pt x="2293" y="4333"/>
                    </a:lnTo>
                    <a:lnTo>
                      <a:pt x="0" y="21539"/>
                    </a:lnTo>
                    <a:cubicBezTo>
                      <a:pt x="0" y="21539"/>
                      <a:pt x="10" y="21600"/>
                      <a:pt x="60" y="21600"/>
                    </a:cubicBezTo>
                    <a:cubicBezTo>
                      <a:pt x="121" y="21600"/>
                      <a:pt x="6101" y="21600"/>
                      <a:pt x="6182" y="21600"/>
                    </a:cubicBezTo>
                    <a:cubicBezTo>
                      <a:pt x="6263" y="21600"/>
                      <a:pt x="6303" y="21539"/>
                      <a:pt x="6303" y="21539"/>
                    </a:cubicBezTo>
                    <a:lnTo>
                      <a:pt x="10413" y="6748"/>
                    </a:lnTo>
                    <a:lnTo>
                      <a:pt x="15193" y="21539"/>
                    </a:lnTo>
                    <a:cubicBezTo>
                      <a:pt x="15193" y="21539"/>
                      <a:pt x="15234" y="21600"/>
                      <a:pt x="15295" y="21600"/>
                    </a:cubicBezTo>
                    <a:cubicBezTo>
                      <a:pt x="15356" y="21600"/>
                      <a:pt x="21417" y="21600"/>
                      <a:pt x="21509" y="21600"/>
                    </a:cubicBezTo>
                    <a:cubicBezTo>
                      <a:pt x="21600" y="21600"/>
                      <a:pt x="21597" y="21539"/>
                      <a:pt x="21597" y="21539"/>
                    </a:cubicBezTo>
                    <a:lnTo>
                      <a:pt x="19212" y="4148"/>
                    </a:lnTo>
                    <a:lnTo>
                      <a:pt x="19009" y="2590"/>
                    </a:lnTo>
                    <a:cubicBezTo>
                      <a:pt x="18695" y="2584"/>
                      <a:pt x="17335" y="2541"/>
                      <a:pt x="16310" y="2129"/>
                    </a:cubicBezTo>
                    <a:cubicBezTo>
                      <a:pt x="15447" y="1783"/>
                      <a:pt x="15103" y="1208"/>
                      <a:pt x="15022" y="1056"/>
                    </a:cubicBezTo>
                    <a:lnTo>
                      <a:pt x="11803" y="1056"/>
                    </a:lnTo>
                    <a:lnTo>
                      <a:pt x="11803" y="4284"/>
                    </a:lnTo>
                    <a:cubicBezTo>
                      <a:pt x="11803" y="4300"/>
                      <a:pt x="11813" y="4706"/>
                      <a:pt x="11032" y="5020"/>
                    </a:cubicBezTo>
                    <a:cubicBezTo>
                      <a:pt x="10291" y="5318"/>
                      <a:pt x="9723" y="5367"/>
                      <a:pt x="9703" y="5372"/>
                    </a:cubicBezTo>
                    <a:lnTo>
                      <a:pt x="9468" y="5394"/>
                    </a:lnTo>
                    <a:lnTo>
                      <a:pt x="9468" y="1056"/>
                    </a:lnTo>
                    <a:lnTo>
                      <a:pt x="6556" y="1056"/>
                    </a:lnTo>
                    <a:close/>
                    <a:moveTo>
                      <a:pt x="9874" y="1056"/>
                    </a:moveTo>
                    <a:lnTo>
                      <a:pt x="9874" y="5118"/>
                    </a:lnTo>
                    <a:cubicBezTo>
                      <a:pt x="10077" y="5080"/>
                      <a:pt x="10403" y="4999"/>
                      <a:pt x="10778" y="4847"/>
                    </a:cubicBezTo>
                    <a:cubicBezTo>
                      <a:pt x="11397" y="4598"/>
                      <a:pt x="11387" y="4289"/>
                      <a:pt x="11387" y="4289"/>
                    </a:cubicBezTo>
                    <a:lnTo>
                      <a:pt x="11387" y="1056"/>
                    </a:lnTo>
                    <a:lnTo>
                      <a:pt x="9874" y="1056"/>
                    </a:lnTo>
                    <a:close/>
                    <a:moveTo>
                      <a:pt x="15447" y="1056"/>
                    </a:moveTo>
                    <a:cubicBezTo>
                      <a:pt x="15559" y="1246"/>
                      <a:pt x="15884" y="1684"/>
                      <a:pt x="16554" y="1955"/>
                    </a:cubicBezTo>
                    <a:cubicBezTo>
                      <a:pt x="17427" y="2307"/>
                      <a:pt x="18636" y="2362"/>
                      <a:pt x="18981" y="2373"/>
                    </a:cubicBezTo>
                    <a:lnTo>
                      <a:pt x="18806" y="1056"/>
                    </a:lnTo>
                    <a:lnTo>
                      <a:pt x="15447" y="1056"/>
                    </a:lnTo>
                    <a:close/>
                  </a:path>
                </a:pathLst>
              </a:custGeom>
              <a:solidFill>
                <a:srgbClr val="325D6B"/>
              </a:solidFill>
              <a:ln w="12700" cap="flat">
                <a:noFill/>
                <a:miter lim="400000"/>
              </a:ln>
              <a:effectLst>
                <a:outerShdw blurRad="38100" dist="25400" dir="4324622" rotWithShape="0">
                  <a:srgbClr val="000000">
                    <a:alpha val="75018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31" name="Alien"/>
              <p:cNvSpPr/>
              <p:nvPr/>
            </p:nvSpPr>
            <p:spPr>
              <a:xfrm rot="16200000">
                <a:off x="96306" y="196114"/>
                <a:ext cx="770450" cy="963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3868"/>
                      <a:pt x="0" y="8640"/>
                    </a:cubicBezTo>
                    <a:cubicBezTo>
                      <a:pt x="0" y="13412"/>
                      <a:pt x="5336" y="21600"/>
                      <a:pt x="10800" y="21600"/>
                    </a:cubicBezTo>
                    <a:cubicBezTo>
                      <a:pt x="16264" y="21600"/>
                      <a:pt x="21600" y="13412"/>
                      <a:pt x="21600" y="8640"/>
                    </a:cubicBezTo>
                    <a:cubicBezTo>
                      <a:pt x="21600" y="3868"/>
                      <a:pt x="16765" y="0"/>
                      <a:pt x="10800" y="0"/>
                    </a:cubicBezTo>
                    <a:close/>
                    <a:moveTo>
                      <a:pt x="2495" y="9361"/>
                    </a:moveTo>
                    <a:cubicBezTo>
                      <a:pt x="6472" y="9361"/>
                      <a:pt x="9695" y="11939"/>
                      <a:pt x="9695" y="15120"/>
                    </a:cubicBezTo>
                    <a:cubicBezTo>
                      <a:pt x="5718" y="15120"/>
                      <a:pt x="2495" y="12542"/>
                      <a:pt x="2495" y="9361"/>
                    </a:cubicBezTo>
                    <a:close/>
                    <a:moveTo>
                      <a:pt x="19103" y="9361"/>
                    </a:moveTo>
                    <a:cubicBezTo>
                      <a:pt x="19103" y="12542"/>
                      <a:pt x="15880" y="15120"/>
                      <a:pt x="11903" y="15120"/>
                    </a:cubicBezTo>
                    <a:cubicBezTo>
                      <a:pt x="11903" y="11939"/>
                      <a:pt x="15126" y="9361"/>
                      <a:pt x="19103" y="9361"/>
                    </a:cubicBezTo>
                    <a:close/>
                  </a:path>
                </a:pathLst>
              </a:custGeom>
              <a:solidFill>
                <a:srgbClr val="325D6B"/>
              </a:solidFill>
              <a:ln w="12700" cap="flat">
                <a:noFill/>
                <a:miter lim="400000"/>
              </a:ln>
              <a:effectLst>
                <a:outerShdw blurRad="38100" dist="25400" dir="4324622" rotWithShape="0">
                  <a:srgbClr val="000000">
                    <a:alpha val="75018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531"/>
              </a:p>
            </p:txBody>
          </p:sp>
        </p:grpSp>
        <p:sp>
          <p:nvSpPr>
            <p:cNvPr id="233" name="Paint Splatter"/>
            <p:cNvSpPr/>
            <p:nvPr/>
          </p:nvSpPr>
          <p:spPr>
            <a:xfrm>
              <a:off x="75244" y="520200"/>
              <a:ext cx="318830" cy="31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A95648"/>
            </a:solidFill>
            <a:ln w="12700" cap="flat">
              <a:noFill/>
              <a:miter lim="400000"/>
            </a:ln>
            <a:effectLst>
              <a:outerShdw blurRad="38100" dist="25400" dir="4324622" rotWithShape="0">
                <a:srgbClr val="000000">
                  <a:alpha val="75018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600" b="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531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27B62FC-B8B7-D247-83A1-409EA836B03C}"/>
              </a:ext>
            </a:extLst>
          </p:cNvPr>
          <p:cNvSpPr txBox="1"/>
          <p:nvPr/>
        </p:nvSpPr>
        <p:spPr>
          <a:xfrm>
            <a:off x="6832" y="3908021"/>
            <a:ext cx="8405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Bookman Old Style" panose="02050604050505020204" pitchFamily="18" charset="0"/>
              </a:rPr>
              <a:t>Each method has some cons: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Bookman Old Style" panose="02050604050505020204" pitchFamily="18" charset="0"/>
              </a:rPr>
              <a:t>Limited spatial resolution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Bookman Old Style" panose="02050604050505020204" pitchFamily="18" charset="0"/>
              </a:rPr>
              <a:t>Low statistics for the events of interest in a typical TP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Bookman Old Style" panose="02050604050505020204" pitchFamily="18" charset="0"/>
              </a:rPr>
              <a:t>Detection limitations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E0E4A-7D21-FE4C-A6EA-5F788F611BEB}"/>
              </a:ext>
            </a:extLst>
          </p:cNvPr>
          <p:cNvSpPr txBox="1"/>
          <p:nvPr/>
        </p:nvSpPr>
        <p:spPr>
          <a:xfrm>
            <a:off x="-6832" y="1080107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Bookman Old Style" panose="02050604050505020204" pitchFamily="18" charset="0"/>
              </a:rPr>
              <a:t>Some smart physicists thought of exploiting the production of secondary particles to get information on the position of the irradiated volume: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Bookman Old Style" panose="02050604050505020204" pitchFamily="18" charset="0"/>
              </a:rPr>
              <a:t>Positron Emission Tomography (PET)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Bookman Old Style" panose="02050604050505020204" pitchFamily="18" charset="0"/>
              </a:rPr>
              <a:t>Prompt Gammas (PG)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Bookman Old Style" panose="02050604050505020204" pitchFamily="18" charset="0"/>
              </a:rPr>
              <a:t>Charged particles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Bookman Old Style" panose="02050604050505020204" pitchFamily="18" charset="0"/>
              </a:rPr>
              <a:t>…and even neutrons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5BE1C-F7F8-AE4A-80E5-C29EF68E614B}"/>
              </a:ext>
            </a:extLst>
          </p:cNvPr>
          <p:cNvSpPr txBox="1"/>
          <p:nvPr/>
        </p:nvSpPr>
        <p:spPr>
          <a:xfrm>
            <a:off x="5922539" y="1893558"/>
            <a:ext cx="22833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Bookman Old Style" panose="02050604050505020204" pitchFamily="18" charset="0"/>
              </a:rPr>
              <a:t>Planned Target Volume (PTV)</a:t>
            </a:r>
          </a:p>
        </p:txBody>
      </p:sp>
    </p:spTree>
    <p:extLst>
      <p:ext uri="{BB962C8B-B14F-4D97-AF65-F5344CB8AC3E}">
        <p14:creationId xmlns:p14="http://schemas.microsoft.com/office/powerpoint/2010/main" val="412210392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1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A DIFFERENT APPROACH"/>
          <p:cNvSpPr txBox="1">
            <a:spLocks noGrp="1"/>
          </p:cNvSpPr>
          <p:nvPr>
            <p:ph type="title"/>
          </p:nvPr>
        </p:nvSpPr>
        <p:spPr>
          <a:xfrm>
            <a:off x="0" y="-10121"/>
            <a:ext cx="9143999" cy="952318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/>
              <a:t>A different approach</a:t>
            </a:r>
            <a:endParaRPr sz="4000" b="1" dirty="0"/>
          </a:p>
        </p:txBody>
      </p:sp>
      <p:sp>
        <p:nvSpPr>
          <p:cNvPr id="237" name="What if the tumor could be loaded with a “magic element” that can not only enhance the production of PG but also emit a signature spectrum?"/>
          <p:cNvSpPr txBox="1">
            <a:spLocks noGrp="1"/>
          </p:cNvSpPr>
          <p:nvPr>
            <p:ph type="body" sz="half" idx="4294967295"/>
          </p:nvPr>
        </p:nvSpPr>
        <p:spPr>
          <a:xfrm>
            <a:off x="0" y="993942"/>
            <a:ext cx="9144000" cy="208283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rPr sz="2400" dirty="0">
                <a:latin typeface="Bookman Old Style" panose="02050604050505020204" pitchFamily="18" charset="0"/>
              </a:rPr>
              <a:t>What if the tumor could be loaded with a “magic element” that not only enhance</a:t>
            </a:r>
            <a:r>
              <a:rPr lang="en-US" sz="2400" dirty="0">
                <a:latin typeface="Bookman Old Style" panose="02050604050505020204" pitchFamily="18" charset="0"/>
              </a:rPr>
              <a:t>s</a:t>
            </a:r>
            <a:r>
              <a:rPr sz="2400" dirty="0">
                <a:latin typeface="Bookman Old Style" panose="02050604050505020204" pitchFamily="18" charset="0"/>
              </a:rPr>
              <a:t> the production of PG but also emit</a:t>
            </a:r>
            <a:r>
              <a:rPr lang="en-US" sz="2400" dirty="0">
                <a:latin typeface="Bookman Old Style" panose="02050604050505020204" pitchFamily="18" charset="0"/>
              </a:rPr>
              <a:t>s</a:t>
            </a:r>
            <a:r>
              <a:rPr sz="2400" dirty="0">
                <a:latin typeface="Bookman Old Style" panose="02050604050505020204" pitchFamily="18" charset="0"/>
              </a:rPr>
              <a:t> a signature spectrum?</a:t>
            </a:r>
          </a:p>
        </p:txBody>
      </p:sp>
      <p:sp>
        <p:nvSpPr>
          <p:cNvPr id="238" name="Tumor…"/>
          <p:cNvSpPr txBox="1"/>
          <p:nvPr/>
        </p:nvSpPr>
        <p:spPr>
          <a:xfrm>
            <a:off x="1306756" y="4379825"/>
            <a:ext cx="2841032" cy="10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600">
                <a:solidFill>
                  <a:srgbClr val="3F8C27"/>
                </a:solidFill>
              </a:defRPr>
            </a:pPr>
            <a:r>
              <a:rPr sz="2200" dirty="0">
                <a:latin typeface="Bookman Old Style" panose="02050604050505020204" pitchFamily="18" charset="0"/>
              </a:rPr>
              <a:t>Tumor</a:t>
            </a:r>
          </a:p>
          <a:p>
            <a:pPr algn="ctr">
              <a:defRPr sz="2600">
                <a:solidFill>
                  <a:srgbClr val="3F8C27"/>
                </a:solidFill>
              </a:defRPr>
            </a:pPr>
            <a:r>
              <a:rPr sz="2200" dirty="0">
                <a:latin typeface="Bookman Old Style" panose="02050604050505020204" pitchFamily="18" charset="0"/>
              </a:rPr>
              <a:t>+</a:t>
            </a:r>
          </a:p>
          <a:p>
            <a:pPr algn="ctr">
              <a:defRPr sz="2600">
                <a:solidFill>
                  <a:srgbClr val="3F8C27"/>
                </a:solidFill>
              </a:defRPr>
            </a:pPr>
            <a:r>
              <a:rPr sz="2200" dirty="0">
                <a:latin typeface="Bookman Old Style" panose="02050604050505020204" pitchFamily="18" charset="0"/>
              </a:rPr>
              <a:t>Magic Element</a:t>
            </a:r>
          </a:p>
        </p:txBody>
      </p:sp>
      <p:sp>
        <p:nvSpPr>
          <p:cNvPr id="239" name="Line"/>
          <p:cNvSpPr/>
          <p:nvPr/>
        </p:nvSpPr>
        <p:spPr>
          <a:xfrm>
            <a:off x="258620" y="3869531"/>
            <a:ext cx="8376729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40" name="Paint Splatter"/>
          <p:cNvSpPr/>
          <p:nvPr/>
        </p:nvSpPr>
        <p:spPr>
          <a:xfrm>
            <a:off x="2357286" y="3800326"/>
            <a:ext cx="189726" cy="187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65" h="21541" extrusionOk="0">
                <a:moveTo>
                  <a:pt x="18778" y="6"/>
                </a:moveTo>
                <a:cubicBezTo>
                  <a:pt x="17680" y="134"/>
                  <a:pt x="17057" y="2145"/>
                  <a:pt x="17057" y="2145"/>
                </a:cubicBezTo>
                <a:cubicBezTo>
                  <a:pt x="16852" y="3359"/>
                  <a:pt x="15985" y="3890"/>
                  <a:pt x="15481" y="4101"/>
                </a:cubicBezTo>
                <a:cubicBezTo>
                  <a:pt x="14194" y="4297"/>
                  <a:pt x="13397" y="3507"/>
                  <a:pt x="13053" y="1869"/>
                </a:cubicBezTo>
                <a:cubicBezTo>
                  <a:pt x="12537" y="2880"/>
                  <a:pt x="11654" y="3375"/>
                  <a:pt x="10752" y="3375"/>
                </a:cubicBezTo>
                <a:cubicBezTo>
                  <a:pt x="10038" y="3375"/>
                  <a:pt x="9410" y="2981"/>
                  <a:pt x="9042" y="2385"/>
                </a:cubicBezTo>
                <a:cubicBezTo>
                  <a:pt x="9027" y="2364"/>
                  <a:pt x="9047" y="2392"/>
                  <a:pt x="9027" y="2365"/>
                </a:cubicBezTo>
                <a:cubicBezTo>
                  <a:pt x="8712" y="1939"/>
                  <a:pt x="8495" y="1267"/>
                  <a:pt x="8495" y="1267"/>
                </a:cubicBezTo>
                <a:cubicBezTo>
                  <a:pt x="8387" y="975"/>
                  <a:pt x="8079" y="832"/>
                  <a:pt x="7808" y="949"/>
                </a:cubicBezTo>
                <a:cubicBezTo>
                  <a:pt x="7536" y="1065"/>
                  <a:pt x="7403" y="1396"/>
                  <a:pt x="7512" y="1688"/>
                </a:cubicBezTo>
                <a:cubicBezTo>
                  <a:pt x="7512" y="1688"/>
                  <a:pt x="8063" y="2709"/>
                  <a:pt x="7926" y="3310"/>
                </a:cubicBezTo>
                <a:cubicBezTo>
                  <a:pt x="7837" y="3703"/>
                  <a:pt x="7904" y="4946"/>
                  <a:pt x="6218" y="5135"/>
                </a:cubicBezTo>
                <a:cubicBezTo>
                  <a:pt x="5752" y="5188"/>
                  <a:pt x="5327" y="4932"/>
                  <a:pt x="5018" y="4604"/>
                </a:cubicBezTo>
                <a:cubicBezTo>
                  <a:pt x="5009" y="4602"/>
                  <a:pt x="5000" y="4602"/>
                  <a:pt x="4991" y="4600"/>
                </a:cubicBezTo>
                <a:cubicBezTo>
                  <a:pt x="5214" y="6253"/>
                  <a:pt x="4846" y="7549"/>
                  <a:pt x="3835" y="8175"/>
                </a:cubicBezTo>
                <a:cubicBezTo>
                  <a:pt x="3057" y="8564"/>
                  <a:pt x="1662" y="8170"/>
                  <a:pt x="1662" y="8170"/>
                </a:cubicBezTo>
                <a:cubicBezTo>
                  <a:pt x="1662" y="8170"/>
                  <a:pt x="3252" y="9037"/>
                  <a:pt x="3447" y="9405"/>
                </a:cubicBezTo>
                <a:cubicBezTo>
                  <a:pt x="3642" y="9774"/>
                  <a:pt x="3739" y="10487"/>
                  <a:pt x="3611" y="11024"/>
                </a:cubicBezTo>
                <a:cubicBezTo>
                  <a:pt x="3469" y="11466"/>
                  <a:pt x="3110" y="11975"/>
                  <a:pt x="2194" y="11735"/>
                </a:cubicBezTo>
                <a:cubicBezTo>
                  <a:pt x="2194" y="11735"/>
                  <a:pt x="-293" y="11137"/>
                  <a:pt x="29" y="13686"/>
                </a:cubicBezTo>
                <a:cubicBezTo>
                  <a:pt x="29" y="13686"/>
                  <a:pt x="572" y="16056"/>
                  <a:pt x="2540" y="14422"/>
                </a:cubicBezTo>
                <a:cubicBezTo>
                  <a:pt x="3229" y="13850"/>
                  <a:pt x="3466" y="13680"/>
                  <a:pt x="3758" y="13817"/>
                </a:cubicBezTo>
                <a:cubicBezTo>
                  <a:pt x="4891" y="14598"/>
                  <a:pt x="5317" y="15680"/>
                  <a:pt x="4758" y="17390"/>
                </a:cubicBezTo>
                <a:cubicBezTo>
                  <a:pt x="7376" y="16540"/>
                  <a:pt x="8461" y="17351"/>
                  <a:pt x="8474" y="18455"/>
                </a:cubicBezTo>
                <a:cubicBezTo>
                  <a:pt x="8487" y="19560"/>
                  <a:pt x="8015" y="19973"/>
                  <a:pt x="8015" y="19973"/>
                </a:cubicBezTo>
                <a:cubicBezTo>
                  <a:pt x="7078" y="21279"/>
                  <a:pt x="8131" y="21539"/>
                  <a:pt x="8131" y="21539"/>
                </a:cubicBezTo>
                <a:cubicBezTo>
                  <a:pt x="8923" y="21597"/>
                  <a:pt x="8788" y="20282"/>
                  <a:pt x="8788" y="20282"/>
                </a:cubicBezTo>
                <a:cubicBezTo>
                  <a:pt x="8765" y="19731"/>
                  <a:pt x="8951" y="18719"/>
                  <a:pt x="9193" y="18402"/>
                </a:cubicBezTo>
                <a:cubicBezTo>
                  <a:pt x="9719" y="17713"/>
                  <a:pt x="12920" y="16968"/>
                  <a:pt x="13661" y="20186"/>
                </a:cubicBezTo>
                <a:cubicBezTo>
                  <a:pt x="13940" y="17526"/>
                  <a:pt x="16095" y="16040"/>
                  <a:pt x="16894" y="17208"/>
                </a:cubicBezTo>
                <a:cubicBezTo>
                  <a:pt x="17606" y="18250"/>
                  <a:pt x="17592" y="18779"/>
                  <a:pt x="18341" y="19048"/>
                </a:cubicBezTo>
                <a:cubicBezTo>
                  <a:pt x="18817" y="19219"/>
                  <a:pt x="19267" y="18578"/>
                  <a:pt x="19121" y="18094"/>
                </a:cubicBezTo>
                <a:cubicBezTo>
                  <a:pt x="18976" y="17610"/>
                  <a:pt x="18406" y="17609"/>
                  <a:pt x="17445" y="16640"/>
                </a:cubicBezTo>
                <a:cubicBezTo>
                  <a:pt x="16491" y="15680"/>
                  <a:pt x="17449" y="12361"/>
                  <a:pt x="18805" y="12812"/>
                </a:cubicBezTo>
                <a:cubicBezTo>
                  <a:pt x="19049" y="12893"/>
                  <a:pt x="19141" y="12986"/>
                  <a:pt x="19373" y="13014"/>
                </a:cubicBezTo>
                <a:cubicBezTo>
                  <a:pt x="19605" y="13043"/>
                  <a:pt x="19842" y="12954"/>
                  <a:pt x="19868" y="12752"/>
                </a:cubicBezTo>
                <a:cubicBezTo>
                  <a:pt x="19895" y="12550"/>
                  <a:pt x="19769" y="12416"/>
                  <a:pt x="19498" y="12345"/>
                </a:cubicBezTo>
                <a:cubicBezTo>
                  <a:pt x="19278" y="12287"/>
                  <a:pt x="19167" y="12369"/>
                  <a:pt x="18803" y="12220"/>
                </a:cubicBezTo>
                <a:cubicBezTo>
                  <a:pt x="17193" y="11564"/>
                  <a:pt x="17586" y="8705"/>
                  <a:pt x="19810" y="7865"/>
                </a:cubicBezTo>
                <a:cubicBezTo>
                  <a:pt x="17967" y="7771"/>
                  <a:pt x="16765" y="6843"/>
                  <a:pt x="16623" y="5495"/>
                </a:cubicBezTo>
                <a:cubicBezTo>
                  <a:pt x="16548" y="3927"/>
                  <a:pt x="18428" y="3479"/>
                  <a:pt x="18428" y="3479"/>
                </a:cubicBezTo>
                <a:cubicBezTo>
                  <a:pt x="21307" y="2438"/>
                  <a:pt x="19943" y="558"/>
                  <a:pt x="19943" y="558"/>
                </a:cubicBezTo>
                <a:cubicBezTo>
                  <a:pt x="19603" y="206"/>
                  <a:pt x="19290" y="41"/>
                  <a:pt x="19004" y="6"/>
                </a:cubicBezTo>
                <a:cubicBezTo>
                  <a:pt x="18927" y="-3"/>
                  <a:pt x="18851" y="-2"/>
                  <a:pt x="18778" y="6"/>
                </a:cubicBezTo>
                <a:close/>
              </a:path>
            </a:pathLst>
          </a:custGeom>
          <a:solidFill>
            <a:srgbClr val="008F00"/>
          </a:solidFill>
          <a:ln w="12700">
            <a:miter lim="400000"/>
          </a:ln>
          <a:effectLst>
            <a:outerShdw blurRad="38100" dist="25400" dir="4324622" rotWithShape="0">
              <a:srgbClr val="000000">
                <a:alpha val="75018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41" name="Arrow"/>
          <p:cNvSpPr/>
          <p:nvPr/>
        </p:nvSpPr>
        <p:spPr>
          <a:xfrm>
            <a:off x="797718" y="3531692"/>
            <a:ext cx="678471" cy="675680"/>
          </a:xfrm>
          <a:prstGeom prst="rightArrow">
            <a:avLst>
              <a:gd name="adj1" fmla="val 55760"/>
              <a:gd name="adj2" fmla="val 64000"/>
            </a:avLst>
          </a:prstGeom>
          <a:solidFill>
            <a:srgbClr val="88885A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6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42" name="Proton beam"/>
          <p:cNvSpPr txBox="1"/>
          <p:nvPr/>
        </p:nvSpPr>
        <p:spPr>
          <a:xfrm>
            <a:off x="424158" y="4214831"/>
            <a:ext cx="1765196" cy="4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US" sz="2200" dirty="0">
                <a:latin typeface="Bookman Old Style" panose="02050604050505020204" pitchFamily="18" charset="0"/>
              </a:rPr>
              <a:t>Ion </a:t>
            </a:r>
            <a:r>
              <a:rPr sz="2200" dirty="0">
                <a:latin typeface="Bookman Old Style" panose="02050604050505020204" pitchFamily="18" charset="0"/>
              </a:rPr>
              <a:t>beam</a:t>
            </a:r>
          </a:p>
        </p:txBody>
      </p:sp>
      <p:sp>
        <p:nvSpPr>
          <p:cNvPr id="243" name="Line"/>
          <p:cNvSpPr/>
          <p:nvPr/>
        </p:nvSpPr>
        <p:spPr>
          <a:xfrm flipV="1">
            <a:off x="2566100" y="2679008"/>
            <a:ext cx="892969" cy="892969"/>
          </a:xfrm>
          <a:prstGeom prst="line">
            <a:avLst/>
          </a:prstGeom>
          <a:ln w="12700">
            <a:solidFill>
              <a:srgbClr val="008F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44" name="Line"/>
          <p:cNvSpPr/>
          <p:nvPr/>
        </p:nvSpPr>
        <p:spPr>
          <a:xfrm flipH="1" flipV="1">
            <a:off x="1945722" y="2591335"/>
            <a:ext cx="391440" cy="1069939"/>
          </a:xfrm>
          <a:prstGeom prst="line">
            <a:avLst/>
          </a:prstGeom>
          <a:ln w="12700">
            <a:solidFill>
              <a:srgbClr val="008F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45" name="Line"/>
          <p:cNvSpPr/>
          <p:nvPr/>
        </p:nvSpPr>
        <p:spPr>
          <a:xfrm flipV="1">
            <a:off x="2452149" y="2540688"/>
            <a:ext cx="1" cy="982266"/>
          </a:xfrm>
          <a:prstGeom prst="line">
            <a:avLst/>
          </a:prstGeom>
          <a:ln w="12700">
            <a:solidFill>
              <a:srgbClr val="008F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46" name="Line"/>
          <p:cNvSpPr/>
          <p:nvPr/>
        </p:nvSpPr>
        <p:spPr>
          <a:xfrm flipV="1">
            <a:off x="2661349" y="2515802"/>
            <a:ext cx="347655" cy="692027"/>
          </a:xfrm>
          <a:prstGeom prst="line">
            <a:avLst/>
          </a:prstGeom>
          <a:ln w="12700">
            <a:solidFill>
              <a:srgbClr val="008F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47" name="Line"/>
          <p:cNvSpPr/>
          <p:nvPr/>
        </p:nvSpPr>
        <p:spPr>
          <a:xfrm flipH="1" flipV="1">
            <a:off x="1896251" y="3354409"/>
            <a:ext cx="347530" cy="347530"/>
          </a:xfrm>
          <a:prstGeom prst="line">
            <a:avLst/>
          </a:prstGeom>
          <a:ln w="12700">
            <a:solidFill>
              <a:srgbClr val="008F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48" name="ɣ"/>
          <p:cNvSpPr txBox="1"/>
          <p:nvPr/>
        </p:nvSpPr>
        <p:spPr>
          <a:xfrm>
            <a:off x="3187424" y="2086865"/>
            <a:ext cx="22602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400" dirty="0" err="1">
                <a:latin typeface="Symbol" pitchFamily="2" charset="2"/>
              </a:rPr>
              <a:t>ɣ</a:t>
            </a:r>
            <a:endParaRPr sz="2400" dirty="0">
              <a:latin typeface="Symbol" pitchFamily="2" charset="2"/>
            </a:endParaRPr>
          </a:p>
        </p:txBody>
      </p:sp>
      <p:sp>
        <p:nvSpPr>
          <p:cNvPr id="249" name="ɣ"/>
          <p:cNvSpPr txBox="1"/>
          <p:nvPr/>
        </p:nvSpPr>
        <p:spPr>
          <a:xfrm>
            <a:off x="2008911" y="2162343"/>
            <a:ext cx="22602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400" dirty="0" err="1">
                <a:latin typeface="Symbol" pitchFamily="2" charset="2"/>
              </a:rPr>
              <a:t>ɣ</a:t>
            </a:r>
            <a:endParaRPr sz="2400" dirty="0">
              <a:latin typeface="Symbol" pitchFamily="2" charset="2"/>
            </a:endParaRPr>
          </a:p>
        </p:txBody>
      </p:sp>
      <p:sp>
        <p:nvSpPr>
          <p:cNvPr id="250" name="ɣ"/>
          <p:cNvSpPr txBox="1"/>
          <p:nvPr/>
        </p:nvSpPr>
        <p:spPr>
          <a:xfrm>
            <a:off x="1581946" y="2856039"/>
            <a:ext cx="22602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400" dirty="0" err="1">
                <a:latin typeface="Symbol" pitchFamily="2" charset="2"/>
              </a:rPr>
              <a:t>ɣ</a:t>
            </a:r>
            <a:endParaRPr sz="2400" dirty="0">
              <a:latin typeface="Symbol" pitchFamily="2" charset="2"/>
            </a:endParaRPr>
          </a:p>
        </p:txBody>
      </p:sp>
      <p:grpSp>
        <p:nvGrpSpPr>
          <p:cNvPr id="256" name="Group"/>
          <p:cNvGrpSpPr/>
          <p:nvPr/>
        </p:nvGrpSpPr>
        <p:grpSpPr>
          <a:xfrm>
            <a:off x="2312540" y="3499027"/>
            <a:ext cx="2359118" cy="806493"/>
            <a:chOff x="0" y="0"/>
            <a:chExt cx="3355189" cy="1147011"/>
          </a:xfrm>
        </p:grpSpPr>
        <p:grpSp>
          <p:nvGrpSpPr>
            <p:cNvPr id="254" name="Group"/>
            <p:cNvGrpSpPr/>
            <p:nvPr/>
          </p:nvGrpSpPr>
          <p:grpSpPr>
            <a:xfrm>
              <a:off x="0" y="-1"/>
              <a:ext cx="3355190" cy="1147013"/>
              <a:chOff x="0" y="0"/>
              <a:chExt cx="3355189" cy="1147011"/>
            </a:xfrm>
          </p:grpSpPr>
          <p:sp>
            <p:nvSpPr>
              <p:cNvPr id="251" name="T-Shirt"/>
              <p:cNvSpPr/>
              <p:nvPr/>
            </p:nvSpPr>
            <p:spPr>
              <a:xfrm rot="16200000">
                <a:off x="753601" y="85480"/>
                <a:ext cx="1147012" cy="976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810" y="0"/>
                    </a:moveTo>
                    <a:cubicBezTo>
                      <a:pt x="8848" y="248"/>
                      <a:pt x="9130" y="1867"/>
                      <a:pt x="10801" y="1867"/>
                    </a:cubicBezTo>
                    <a:cubicBezTo>
                      <a:pt x="12488" y="1867"/>
                      <a:pt x="12769" y="235"/>
                      <a:pt x="12802" y="0"/>
                    </a:cubicBezTo>
                    <a:cubicBezTo>
                      <a:pt x="12753" y="6"/>
                      <a:pt x="12709" y="37"/>
                      <a:pt x="12682" y="50"/>
                    </a:cubicBezTo>
                    <a:cubicBezTo>
                      <a:pt x="11681" y="666"/>
                      <a:pt x="9914" y="666"/>
                      <a:pt x="8913" y="50"/>
                    </a:cubicBezTo>
                    <a:cubicBezTo>
                      <a:pt x="8891" y="37"/>
                      <a:pt x="8853" y="13"/>
                      <a:pt x="8810" y="0"/>
                    </a:cubicBezTo>
                    <a:close/>
                    <a:moveTo>
                      <a:pt x="8496" y="81"/>
                    </a:moveTo>
                    <a:cubicBezTo>
                      <a:pt x="7079" y="564"/>
                      <a:pt x="5219" y="1270"/>
                      <a:pt x="4370" y="1575"/>
                    </a:cubicBezTo>
                    <a:cubicBezTo>
                      <a:pt x="3905" y="1740"/>
                      <a:pt x="3829" y="1816"/>
                      <a:pt x="3628" y="1962"/>
                    </a:cubicBezTo>
                    <a:cubicBezTo>
                      <a:pt x="3423" y="2115"/>
                      <a:pt x="3078" y="2606"/>
                      <a:pt x="3078" y="2606"/>
                    </a:cubicBezTo>
                    <a:lnTo>
                      <a:pt x="0" y="7422"/>
                    </a:lnTo>
                    <a:lnTo>
                      <a:pt x="3040" y="10466"/>
                    </a:lnTo>
                    <a:cubicBezTo>
                      <a:pt x="3040" y="10466"/>
                      <a:pt x="5014" y="8382"/>
                      <a:pt x="5051" y="8369"/>
                    </a:cubicBezTo>
                    <a:cubicBezTo>
                      <a:pt x="5051" y="8547"/>
                      <a:pt x="5051" y="21600"/>
                      <a:pt x="5051" y="21600"/>
                    </a:cubicBezTo>
                    <a:lnTo>
                      <a:pt x="16549" y="21600"/>
                    </a:lnTo>
                    <a:cubicBezTo>
                      <a:pt x="16549" y="21600"/>
                      <a:pt x="16549" y="8547"/>
                      <a:pt x="16549" y="8369"/>
                    </a:cubicBezTo>
                    <a:cubicBezTo>
                      <a:pt x="16586" y="8382"/>
                      <a:pt x="18561" y="10466"/>
                      <a:pt x="18561" y="10466"/>
                    </a:cubicBezTo>
                    <a:lnTo>
                      <a:pt x="21600" y="7422"/>
                    </a:lnTo>
                    <a:lnTo>
                      <a:pt x="18522" y="2606"/>
                    </a:lnTo>
                    <a:cubicBezTo>
                      <a:pt x="18522" y="2606"/>
                      <a:pt x="18177" y="2115"/>
                      <a:pt x="17972" y="1962"/>
                    </a:cubicBezTo>
                    <a:cubicBezTo>
                      <a:pt x="17771" y="1816"/>
                      <a:pt x="17695" y="1740"/>
                      <a:pt x="17230" y="1575"/>
                    </a:cubicBezTo>
                    <a:cubicBezTo>
                      <a:pt x="16386" y="1270"/>
                      <a:pt x="14531" y="570"/>
                      <a:pt x="13114" y="87"/>
                    </a:cubicBezTo>
                    <a:cubicBezTo>
                      <a:pt x="13050" y="462"/>
                      <a:pt x="12650" y="2242"/>
                      <a:pt x="10801" y="2242"/>
                    </a:cubicBezTo>
                    <a:cubicBezTo>
                      <a:pt x="8946" y="2242"/>
                      <a:pt x="8555" y="450"/>
                      <a:pt x="8496" y="81"/>
                    </a:cubicBezTo>
                    <a:close/>
                  </a:path>
                </a:pathLst>
              </a:custGeom>
              <a:solidFill>
                <a:srgbClr val="557E8A"/>
              </a:solidFill>
              <a:ln w="12700" cap="flat">
                <a:noFill/>
                <a:miter lim="400000"/>
              </a:ln>
              <a:effectLst>
                <a:outerShdw blurRad="38100" dist="25400" dir="4324622" rotWithShape="0">
                  <a:srgbClr val="000000">
                    <a:alpha val="75018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52" name="Pants"/>
              <p:cNvSpPr/>
              <p:nvPr/>
            </p:nvSpPr>
            <p:spPr>
              <a:xfrm rot="16200000">
                <a:off x="2192741" y="-184513"/>
                <a:ext cx="808862" cy="151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2833" y="0"/>
                    </a:moveTo>
                    <a:lnTo>
                      <a:pt x="2810" y="152"/>
                    </a:lnTo>
                    <a:lnTo>
                      <a:pt x="2731" y="856"/>
                    </a:lnTo>
                    <a:lnTo>
                      <a:pt x="9459" y="856"/>
                    </a:lnTo>
                    <a:lnTo>
                      <a:pt x="9459" y="0"/>
                    </a:lnTo>
                    <a:lnTo>
                      <a:pt x="2833" y="0"/>
                    </a:lnTo>
                    <a:close/>
                    <a:moveTo>
                      <a:pt x="9865" y="0"/>
                    </a:moveTo>
                    <a:lnTo>
                      <a:pt x="9865" y="856"/>
                    </a:lnTo>
                    <a:lnTo>
                      <a:pt x="18778" y="856"/>
                    </a:lnTo>
                    <a:lnTo>
                      <a:pt x="18686" y="152"/>
                    </a:lnTo>
                    <a:lnTo>
                      <a:pt x="18667" y="0"/>
                    </a:lnTo>
                    <a:lnTo>
                      <a:pt x="9865" y="0"/>
                    </a:lnTo>
                    <a:close/>
                    <a:moveTo>
                      <a:pt x="10677" y="293"/>
                    </a:moveTo>
                    <a:cubicBezTo>
                      <a:pt x="10829" y="293"/>
                      <a:pt x="10962" y="362"/>
                      <a:pt x="10962" y="443"/>
                    </a:cubicBezTo>
                    <a:cubicBezTo>
                      <a:pt x="10962" y="525"/>
                      <a:pt x="10829" y="596"/>
                      <a:pt x="10677" y="596"/>
                    </a:cubicBezTo>
                    <a:cubicBezTo>
                      <a:pt x="10524" y="596"/>
                      <a:pt x="10394" y="525"/>
                      <a:pt x="10394" y="443"/>
                    </a:cubicBezTo>
                    <a:cubicBezTo>
                      <a:pt x="10394" y="362"/>
                      <a:pt x="10524" y="293"/>
                      <a:pt x="10677" y="293"/>
                    </a:cubicBezTo>
                    <a:close/>
                    <a:moveTo>
                      <a:pt x="2699" y="1056"/>
                    </a:moveTo>
                    <a:lnTo>
                      <a:pt x="2528" y="2373"/>
                    </a:lnTo>
                    <a:cubicBezTo>
                      <a:pt x="2761" y="2368"/>
                      <a:pt x="4068" y="2329"/>
                      <a:pt x="5002" y="1955"/>
                    </a:cubicBezTo>
                    <a:cubicBezTo>
                      <a:pt x="5682" y="1684"/>
                      <a:pt x="6007" y="1246"/>
                      <a:pt x="6119" y="1056"/>
                    </a:cubicBezTo>
                    <a:lnTo>
                      <a:pt x="2699" y="1056"/>
                    </a:lnTo>
                    <a:close/>
                    <a:moveTo>
                      <a:pt x="6556" y="1056"/>
                    </a:moveTo>
                    <a:cubicBezTo>
                      <a:pt x="6475" y="1213"/>
                      <a:pt x="6131" y="1783"/>
                      <a:pt x="5269" y="2129"/>
                    </a:cubicBezTo>
                    <a:cubicBezTo>
                      <a:pt x="4162" y="2573"/>
                      <a:pt x="2647" y="2590"/>
                      <a:pt x="2515" y="2590"/>
                    </a:cubicBezTo>
                    <a:lnTo>
                      <a:pt x="2293" y="4333"/>
                    </a:lnTo>
                    <a:lnTo>
                      <a:pt x="0" y="21539"/>
                    </a:lnTo>
                    <a:cubicBezTo>
                      <a:pt x="0" y="21539"/>
                      <a:pt x="10" y="21600"/>
                      <a:pt x="60" y="21600"/>
                    </a:cubicBezTo>
                    <a:cubicBezTo>
                      <a:pt x="121" y="21600"/>
                      <a:pt x="6101" y="21600"/>
                      <a:pt x="6182" y="21600"/>
                    </a:cubicBezTo>
                    <a:cubicBezTo>
                      <a:pt x="6263" y="21600"/>
                      <a:pt x="6303" y="21539"/>
                      <a:pt x="6303" y="21539"/>
                    </a:cubicBezTo>
                    <a:lnTo>
                      <a:pt x="10413" y="6748"/>
                    </a:lnTo>
                    <a:lnTo>
                      <a:pt x="15193" y="21539"/>
                    </a:lnTo>
                    <a:cubicBezTo>
                      <a:pt x="15193" y="21539"/>
                      <a:pt x="15234" y="21600"/>
                      <a:pt x="15295" y="21600"/>
                    </a:cubicBezTo>
                    <a:cubicBezTo>
                      <a:pt x="15356" y="21600"/>
                      <a:pt x="21417" y="21600"/>
                      <a:pt x="21509" y="21600"/>
                    </a:cubicBezTo>
                    <a:cubicBezTo>
                      <a:pt x="21600" y="21600"/>
                      <a:pt x="21597" y="21539"/>
                      <a:pt x="21597" y="21539"/>
                    </a:cubicBezTo>
                    <a:lnTo>
                      <a:pt x="19212" y="4148"/>
                    </a:lnTo>
                    <a:lnTo>
                      <a:pt x="19009" y="2590"/>
                    </a:lnTo>
                    <a:cubicBezTo>
                      <a:pt x="18695" y="2584"/>
                      <a:pt x="17335" y="2541"/>
                      <a:pt x="16310" y="2129"/>
                    </a:cubicBezTo>
                    <a:cubicBezTo>
                      <a:pt x="15447" y="1783"/>
                      <a:pt x="15103" y="1208"/>
                      <a:pt x="15022" y="1056"/>
                    </a:cubicBezTo>
                    <a:lnTo>
                      <a:pt x="11803" y="1056"/>
                    </a:lnTo>
                    <a:lnTo>
                      <a:pt x="11803" y="4284"/>
                    </a:lnTo>
                    <a:cubicBezTo>
                      <a:pt x="11803" y="4300"/>
                      <a:pt x="11813" y="4706"/>
                      <a:pt x="11032" y="5020"/>
                    </a:cubicBezTo>
                    <a:cubicBezTo>
                      <a:pt x="10291" y="5318"/>
                      <a:pt x="9723" y="5367"/>
                      <a:pt x="9703" y="5372"/>
                    </a:cubicBezTo>
                    <a:lnTo>
                      <a:pt x="9468" y="5394"/>
                    </a:lnTo>
                    <a:lnTo>
                      <a:pt x="9468" y="1056"/>
                    </a:lnTo>
                    <a:lnTo>
                      <a:pt x="6556" y="1056"/>
                    </a:lnTo>
                    <a:close/>
                    <a:moveTo>
                      <a:pt x="9874" y="1056"/>
                    </a:moveTo>
                    <a:lnTo>
                      <a:pt x="9874" y="5118"/>
                    </a:lnTo>
                    <a:cubicBezTo>
                      <a:pt x="10077" y="5080"/>
                      <a:pt x="10403" y="4999"/>
                      <a:pt x="10778" y="4847"/>
                    </a:cubicBezTo>
                    <a:cubicBezTo>
                      <a:pt x="11397" y="4598"/>
                      <a:pt x="11387" y="4289"/>
                      <a:pt x="11387" y="4289"/>
                    </a:cubicBezTo>
                    <a:lnTo>
                      <a:pt x="11387" y="1056"/>
                    </a:lnTo>
                    <a:lnTo>
                      <a:pt x="9874" y="1056"/>
                    </a:lnTo>
                    <a:close/>
                    <a:moveTo>
                      <a:pt x="15447" y="1056"/>
                    </a:moveTo>
                    <a:cubicBezTo>
                      <a:pt x="15559" y="1246"/>
                      <a:pt x="15884" y="1684"/>
                      <a:pt x="16554" y="1955"/>
                    </a:cubicBezTo>
                    <a:cubicBezTo>
                      <a:pt x="17427" y="2307"/>
                      <a:pt x="18636" y="2362"/>
                      <a:pt x="18981" y="2373"/>
                    </a:cubicBezTo>
                    <a:lnTo>
                      <a:pt x="18806" y="1056"/>
                    </a:lnTo>
                    <a:lnTo>
                      <a:pt x="15447" y="1056"/>
                    </a:lnTo>
                    <a:close/>
                  </a:path>
                </a:pathLst>
              </a:custGeom>
              <a:solidFill>
                <a:srgbClr val="325D6B"/>
              </a:solidFill>
              <a:ln w="12700" cap="flat">
                <a:noFill/>
                <a:miter lim="400000"/>
              </a:ln>
              <a:effectLst>
                <a:outerShdw blurRad="38100" dist="25400" dir="4324622" rotWithShape="0">
                  <a:srgbClr val="000000">
                    <a:alpha val="75018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53" name="Alien"/>
              <p:cNvSpPr/>
              <p:nvPr/>
            </p:nvSpPr>
            <p:spPr>
              <a:xfrm rot="16200000">
                <a:off x="81506" y="165975"/>
                <a:ext cx="652049" cy="815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3868"/>
                      <a:pt x="0" y="8640"/>
                    </a:cubicBezTo>
                    <a:cubicBezTo>
                      <a:pt x="0" y="13412"/>
                      <a:pt x="5336" y="21600"/>
                      <a:pt x="10800" y="21600"/>
                    </a:cubicBezTo>
                    <a:cubicBezTo>
                      <a:pt x="16264" y="21600"/>
                      <a:pt x="21600" y="13412"/>
                      <a:pt x="21600" y="8640"/>
                    </a:cubicBezTo>
                    <a:cubicBezTo>
                      <a:pt x="21600" y="3868"/>
                      <a:pt x="16765" y="0"/>
                      <a:pt x="10800" y="0"/>
                    </a:cubicBezTo>
                    <a:close/>
                    <a:moveTo>
                      <a:pt x="2495" y="9361"/>
                    </a:moveTo>
                    <a:cubicBezTo>
                      <a:pt x="6472" y="9361"/>
                      <a:pt x="9695" y="11939"/>
                      <a:pt x="9695" y="15120"/>
                    </a:cubicBezTo>
                    <a:cubicBezTo>
                      <a:pt x="5718" y="15120"/>
                      <a:pt x="2495" y="12542"/>
                      <a:pt x="2495" y="9361"/>
                    </a:cubicBezTo>
                    <a:close/>
                    <a:moveTo>
                      <a:pt x="19103" y="9361"/>
                    </a:moveTo>
                    <a:cubicBezTo>
                      <a:pt x="19103" y="12542"/>
                      <a:pt x="15880" y="15120"/>
                      <a:pt x="11903" y="15120"/>
                    </a:cubicBezTo>
                    <a:cubicBezTo>
                      <a:pt x="11903" y="11939"/>
                      <a:pt x="15126" y="9361"/>
                      <a:pt x="19103" y="9361"/>
                    </a:cubicBezTo>
                    <a:close/>
                  </a:path>
                </a:pathLst>
              </a:custGeom>
              <a:solidFill>
                <a:srgbClr val="325D6B"/>
              </a:solidFill>
              <a:ln w="12700" cap="flat">
                <a:noFill/>
                <a:miter lim="400000"/>
              </a:ln>
              <a:effectLst>
                <a:outerShdw blurRad="38100" dist="25400" dir="4324622" rotWithShape="0">
                  <a:srgbClr val="000000">
                    <a:alpha val="75018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531"/>
              </a:p>
            </p:txBody>
          </p:sp>
        </p:grpSp>
        <p:sp>
          <p:nvSpPr>
            <p:cNvPr id="255" name="Paint Splatter"/>
            <p:cNvSpPr/>
            <p:nvPr/>
          </p:nvSpPr>
          <p:spPr>
            <a:xfrm>
              <a:off x="63681" y="440256"/>
              <a:ext cx="269833" cy="266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8F00"/>
            </a:solidFill>
            <a:ln w="12700" cap="flat">
              <a:noFill/>
              <a:miter lim="400000"/>
            </a:ln>
            <a:effectLst>
              <a:outerShdw blurRad="38100" dist="25400" dir="4324622" rotWithShape="0">
                <a:srgbClr val="000000">
                  <a:alpha val="75018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600" b="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531"/>
            </a:p>
          </p:txBody>
        </p:sp>
      </p:grpSp>
    </p:spTree>
    <p:extLst>
      <p:ext uri="{BB962C8B-B14F-4D97-AF65-F5344CB8AC3E}">
        <p14:creationId xmlns:p14="http://schemas.microsoft.com/office/powerpoint/2010/main" val="37224454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85800" y="171448"/>
            <a:ext cx="7975600" cy="6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halkboard" charset="0"/>
                <a:ea typeface="Chalkboard" charset="0"/>
                <a:cs typeface="Chalkboard" charset="0"/>
              </a:rPr>
              <a:t>Radiotherapy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1899" y="2330496"/>
            <a:ext cx="9144000" cy="38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Apple Symbols" panose="02000000000000000000" pitchFamily="2" charset="-79"/>
              <a:buChar char="⦿"/>
            </a:pPr>
            <a:r>
              <a:rPr lang="en-US" sz="2600" dirty="0">
                <a:latin typeface="Book Antiqua" panose="02040602050305030304" pitchFamily="18" charset="0"/>
              </a:rPr>
              <a:t>Also called “Radiation Therapy”</a:t>
            </a: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Apple Symbols" panose="02000000000000000000" pitchFamily="2" charset="-79"/>
              <a:buChar char="⦿"/>
            </a:pPr>
            <a:r>
              <a:rPr lang="en-US" sz="2600" dirty="0">
                <a:latin typeface="Book Antiqua" panose="02040602050305030304" pitchFamily="18" charset="0"/>
              </a:rPr>
              <a:t>Part of multi-disciplinary approach to cancer care </a:t>
            </a: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Apple Symbols" panose="02000000000000000000" pitchFamily="2" charset="-79"/>
              <a:buChar char="⦿"/>
            </a:pPr>
            <a:r>
              <a:rPr lang="en-US" sz="2600" dirty="0">
                <a:latin typeface="Book Antiqua" panose="02040602050305030304" pitchFamily="18" charset="0"/>
              </a:rPr>
              <a:t>Useful for 50-60% of all cancer patients</a:t>
            </a: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Apple Symbols" panose="02000000000000000000" pitchFamily="2" charset="-79"/>
              <a:buChar char="⦿"/>
            </a:pPr>
            <a:r>
              <a:rPr lang="en-US" sz="2600" dirty="0">
                <a:latin typeface="Book Antiqua" panose="02040602050305030304" pitchFamily="18" charset="0"/>
              </a:rPr>
              <a:t>Can be given for cure or palliation</a:t>
            </a: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Apple Symbols" panose="02000000000000000000" pitchFamily="2" charset="-79"/>
              <a:buChar char="⦿"/>
            </a:pPr>
            <a:r>
              <a:rPr lang="en-US" sz="2600" dirty="0">
                <a:latin typeface="Book Antiqua" panose="02040602050305030304" pitchFamily="18" charset="0"/>
              </a:rPr>
              <a:t>Mainly used for loco-regional treatment </a:t>
            </a: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Apple Symbols" panose="02000000000000000000" pitchFamily="2" charset="-79"/>
              <a:buChar char="⦿"/>
            </a:pPr>
            <a:r>
              <a:rPr lang="en-US" sz="2600" dirty="0">
                <a:latin typeface="Book Antiqua" panose="02040602050305030304" pitchFamily="18" charset="0"/>
              </a:rPr>
              <a:t>Benefits and side-effects are usually limited to the area(s) being treated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899" y="995472"/>
            <a:ext cx="9101468" cy="1323033"/>
            <a:chOff x="21262" y="4876358"/>
            <a:chExt cx="9101468" cy="13230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2" y="4897625"/>
              <a:ext cx="1435449" cy="1301766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1456711" y="4876358"/>
              <a:ext cx="7666019" cy="1292662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20000"/>
                </a:spcBef>
                <a:buClr>
                  <a:schemeClr val="accent2"/>
                </a:buClr>
                <a:buSzPct val="80000"/>
              </a:pPr>
              <a:r>
                <a:rPr lang="en-US" sz="2600" dirty="0">
                  <a:latin typeface="Book Antiqua" charset="0"/>
                  <a:ea typeface="Book Antiqua" charset="0"/>
                  <a:cs typeface="Book Antiqua" charset="0"/>
                </a:rPr>
                <a:t>To use radiation for killing tumor cells while minimizing the damage (and thus side effects) to the healthy tissue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793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MAGIC ELEMENT REQUIREMENTS"/>
          <p:cNvSpPr txBox="1">
            <a:spLocks noGrp="1"/>
          </p:cNvSpPr>
          <p:nvPr>
            <p:ph type="title"/>
          </p:nvPr>
        </p:nvSpPr>
        <p:spPr>
          <a:xfrm>
            <a:off x="0" y="101600"/>
            <a:ext cx="9144000" cy="8255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/>
              <a:t>Requirements for the magic element</a:t>
            </a:r>
            <a:endParaRPr sz="4000" b="1" dirty="0"/>
          </a:p>
        </p:txBody>
      </p:sp>
      <p:sp>
        <p:nvSpPr>
          <p:cNvPr id="440" name="Production of high energetic PGs maximize pair production Vs Compton…"/>
          <p:cNvSpPr txBox="1"/>
          <p:nvPr/>
        </p:nvSpPr>
        <p:spPr>
          <a:xfrm>
            <a:off x="0" y="1182596"/>
            <a:ext cx="9144000" cy="499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42900" indent="-342900">
              <a:spcBef>
                <a:spcPts val="2953"/>
              </a:spcBef>
              <a:buSzPct val="100000"/>
              <a:buFont typeface="Courier New" panose="02070309020205020404" pitchFamily="49" charset="0"/>
              <a:buChar char="o"/>
              <a:defRPr sz="3200" b="0"/>
            </a:pPr>
            <a:r>
              <a:rPr sz="2200" dirty="0">
                <a:latin typeface="Bookman Old Style" panose="02050604050505020204" pitchFamily="18" charset="0"/>
              </a:rPr>
              <a:t>Production of high energetic PGs</a:t>
            </a:r>
            <a:r>
              <a:rPr lang="en-US" sz="2200" dirty="0">
                <a:latin typeface="Bookman Old Style" panose="02050604050505020204" pitchFamily="18" charset="0"/>
              </a:rPr>
              <a:t> (to increase detection probability)</a:t>
            </a:r>
            <a:endParaRPr sz="2200" dirty="0">
              <a:latin typeface="Bookman Old Style" panose="02050604050505020204" pitchFamily="18" charset="0"/>
            </a:endParaRPr>
          </a:p>
          <a:p>
            <a:pPr marL="342900" indent="-342900">
              <a:spcBef>
                <a:spcPts val="2953"/>
              </a:spcBef>
              <a:buSzPct val="100000"/>
              <a:buFont typeface="Courier New" panose="02070309020205020404" pitchFamily="49" charset="0"/>
              <a:buChar char="o"/>
              <a:defRPr sz="3200" b="0"/>
            </a:pPr>
            <a:r>
              <a:rPr sz="2200" dirty="0">
                <a:latin typeface="Bookman Old Style" panose="02050604050505020204" pitchFamily="18" charset="0"/>
              </a:rPr>
              <a:t>Production of a signature spectrum (different from the background spectrum)</a:t>
            </a:r>
          </a:p>
          <a:p>
            <a:pPr marL="342900" indent="-342900">
              <a:spcBef>
                <a:spcPts val="2953"/>
              </a:spcBef>
              <a:buSzPct val="100000"/>
              <a:buFont typeface="Courier New" panose="02070309020205020404" pitchFamily="49" charset="0"/>
              <a:buChar char="o"/>
              <a:defRPr sz="3200" b="0"/>
            </a:pPr>
            <a:r>
              <a:rPr sz="2200" dirty="0">
                <a:latin typeface="Bookman Old Style" panose="02050604050505020204" pitchFamily="18" charset="0"/>
              </a:rPr>
              <a:t>High selectivity (maximize the concentration inside the tumor while minimi</a:t>
            </a:r>
            <a:r>
              <a:rPr lang="en-US" sz="2200" dirty="0">
                <a:latin typeface="Bookman Old Style" panose="02050604050505020204" pitchFamily="18" charset="0"/>
              </a:rPr>
              <a:t>z</a:t>
            </a:r>
            <a:r>
              <a:rPr sz="2200" dirty="0">
                <a:latin typeface="Bookman Old Style" panose="02050604050505020204" pitchFamily="18" charset="0"/>
              </a:rPr>
              <a:t>ing the absorption in</a:t>
            </a:r>
            <a:r>
              <a:rPr lang="en-US" sz="2200" dirty="0">
                <a:latin typeface="Bookman Old Style" panose="02050604050505020204" pitchFamily="18" charset="0"/>
              </a:rPr>
              <a:t>to</a:t>
            </a:r>
            <a:r>
              <a:rPr sz="2200" dirty="0">
                <a:latin typeface="Bookman Old Style" panose="02050604050505020204" pitchFamily="18" charset="0"/>
              </a:rPr>
              <a:t> the normal tissue)</a:t>
            </a:r>
            <a:endParaRPr lang="en-US" sz="2200" dirty="0">
              <a:latin typeface="Bookman Old Style" panose="02050604050505020204" pitchFamily="18" charset="0"/>
            </a:endParaRPr>
          </a:p>
          <a:p>
            <a:pPr marL="342900" indent="-342900">
              <a:spcBef>
                <a:spcPts val="2953"/>
              </a:spcBef>
              <a:buSzPct val="100000"/>
              <a:buFont typeface="Courier New" panose="02070309020205020404" pitchFamily="49" charset="0"/>
              <a:buChar char="o"/>
              <a:defRPr sz="3200" b="0"/>
            </a:pPr>
            <a:r>
              <a:rPr lang="en-US" sz="2200" dirty="0">
                <a:latin typeface="Bookman Old Style" panose="02050604050505020204" pitchFamily="18" charset="0"/>
              </a:rPr>
              <a:t>Non toxic</a:t>
            </a:r>
          </a:p>
          <a:p>
            <a:pPr marL="342900" indent="-342900">
              <a:spcBef>
                <a:spcPts val="2953"/>
              </a:spcBef>
              <a:buSzPct val="100000"/>
              <a:buFont typeface="Courier New" panose="02070309020205020404" pitchFamily="49" charset="0"/>
              <a:buChar char="o"/>
              <a:defRPr sz="3200" b="0"/>
            </a:pPr>
            <a:endParaRPr lang="en-US" sz="2200" dirty="0">
              <a:latin typeface="Bookman Old Style" panose="02050604050505020204" pitchFamily="18" charset="0"/>
            </a:endParaRPr>
          </a:p>
          <a:p>
            <a:r>
              <a:rPr lang="en-US" sz="2200" i="1" dirty="0">
                <a:latin typeface="Bookman Old Style" panose="02050604050505020204" pitchFamily="18" charset="0"/>
              </a:rPr>
              <a:t>Note: </a:t>
            </a:r>
            <a:r>
              <a:rPr lang="en-US" sz="2200" i="1" dirty="0">
                <a:latin typeface="Book Antiqua" panose="02040602050305030304" pitchFamily="18" charset="0"/>
              </a:rPr>
              <a:t>PG are produced from fragmentation and proton capture…we are more interested in proton capture because it gives signature energies</a:t>
            </a:r>
          </a:p>
        </p:txBody>
      </p:sp>
    </p:spTree>
    <p:extLst>
      <p:ext uri="{BB962C8B-B14F-4D97-AF65-F5344CB8AC3E}">
        <p14:creationId xmlns:p14="http://schemas.microsoft.com/office/powerpoint/2010/main" val="387353844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AND THE MAGICAL ELEMENT IS…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525462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/>
              <a:t>And the magic element is…</a:t>
            </a:r>
            <a:endParaRPr sz="4000" b="1" dirty="0"/>
          </a:p>
        </p:txBody>
      </p:sp>
      <p:pic>
        <p:nvPicPr>
          <p:cNvPr id="444" name="drumroll.gif" descr="drumroll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562100"/>
            <a:ext cx="7759700" cy="444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77D85-A605-0344-95B9-FC5708166F81}"/>
              </a:ext>
            </a:extLst>
          </p:cNvPr>
          <p:cNvSpPr txBox="1"/>
          <p:nvPr/>
        </p:nvSpPr>
        <p:spPr>
          <a:xfrm>
            <a:off x="838200" y="5029200"/>
            <a:ext cx="72263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Bookman Old Style" panose="02050604050505020204" pitchFamily="18" charset="0"/>
              </a:rPr>
              <a:t>Drum Roll…</a:t>
            </a:r>
          </a:p>
        </p:txBody>
      </p:sp>
    </p:spTree>
    <p:extLst>
      <p:ext uri="{BB962C8B-B14F-4D97-AF65-F5344CB8AC3E}">
        <p14:creationId xmlns:p14="http://schemas.microsoft.com/office/powerpoint/2010/main" val="27320346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D66A5-D66D-1F46-902E-14632B5C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42" y="2542694"/>
            <a:ext cx="2862580" cy="2290064"/>
          </a:xfrm>
          <a:prstGeom prst="rect">
            <a:avLst/>
          </a:prstGeom>
        </p:spPr>
      </p:pic>
      <p:pic>
        <p:nvPicPr>
          <p:cNvPr id="12" name="Schermata 2019-11-27 alle 22.40.15.png" descr="Schermata 2019-11-27 alle 22.40.15.png">
            <a:extLst>
              <a:ext uri="{FF2B5EF4-FFF2-40B4-BE49-F238E27FC236}">
                <a16:creationId xmlns:a16="http://schemas.microsoft.com/office/drawing/2014/main" id="{64E03839-5B03-9346-A820-6711590A8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864" y="79321"/>
            <a:ext cx="3230880" cy="249325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31 PHOSPHOURUS-31P(p,γ)32S">
            <a:extLst>
              <a:ext uri="{FF2B5EF4-FFF2-40B4-BE49-F238E27FC236}">
                <a16:creationId xmlns:a16="http://schemas.microsoft.com/office/drawing/2014/main" id="{7358A215-42AB-7A41-A362-92BFEDA8D787}"/>
              </a:ext>
            </a:extLst>
          </p:cNvPr>
          <p:cNvSpPr txBox="1">
            <a:spLocks/>
          </p:cNvSpPr>
          <p:nvPr/>
        </p:nvSpPr>
        <p:spPr bwMode="auto">
          <a:xfrm>
            <a:off x="-129451" y="2915802"/>
            <a:ext cx="286258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halkboard SE" charset="0"/>
                <a:ea typeface="Chalkboard SE" charset="0"/>
                <a:cs typeface="Chalkboard SE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000" b="1" dirty="0"/>
              <a:t>63 COPPER</a:t>
            </a:r>
          </a:p>
          <a:p>
            <a:r>
              <a:rPr lang="en-US" sz="3000" b="1" dirty="0"/>
              <a:t>63Cu(p,</a:t>
            </a:r>
            <a:r>
              <a:rPr lang="el-GR" sz="3000" b="1" dirty="0"/>
              <a:t>γ)</a:t>
            </a:r>
            <a:endParaRPr lang="en-US" sz="3000" b="1" dirty="0"/>
          </a:p>
        </p:txBody>
      </p:sp>
      <p:sp>
        <p:nvSpPr>
          <p:cNvPr id="14" name="Dingbat Check">
            <a:extLst>
              <a:ext uri="{FF2B5EF4-FFF2-40B4-BE49-F238E27FC236}">
                <a16:creationId xmlns:a16="http://schemas.microsoft.com/office/drawing/2014/main" id="{3CD3DFFB-9982-1B4E-A5E1-195257ADB93C}"/>
              </a:ext>
            </a:extLst>
          </p:cNvPr>
          <p:cNvSpPr/>
          <p:nvPr/>
        </p:nvSpPr>
        <p:spPr>
          <a:xfrm>
            <a:off x="8588222" y="2990478"/>
            <a:ext cx="522918" cy="496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6" name="Dingbat Check">
            <a:extLst>
              <a:ext uri="{FF2B5EF4-FFF2-40B4-BE49-F238E27FC236}">
                <a16:creationId xmlns:a16="http://schemas.microsoft.com/office/drawing/2014/main" id="{229EADBF-E26E-5D4E-ADE0-66E2941A896B}"/>
              </a:ext>
            </a:extLst>
          </p:cNvPr>
          <p:cNvSpPr/>
          <p:nvPr/>
        </p:nvSpPr>
        <p:spPr>
          <a:xfrm>
            <a:off x="8580659" y="3612845"/>
            <a:ext cx="545761" cy="518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9" name="Dingbat Check">
            <a:extLst>
              <a:ext uri="{FF2B5EF4-FFF2-40B4-BE49-F238E27FC236}">
                <a16:creationId xmlns:a16="http://schemas.microsoft.com/office/drawing/2014/main" id="{52DA5A63-0708-FD49-AD13-FE9893A4D5B0}"/>
              </a:ext>
            </a:extLst>
          </p:cNvPr>
          <p:cNvSpPr/>
          <p:nvPr/>
        </p:nvSpPr>
        <p:spPr>
          <a:xfrm>
            <a:off x="8528426" y="5598101"/>
            <a:ext cx="545761" cy="518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0" name="Dingbat Check">
            <a:extLst>
              <a:ext uri="{FF2B5EF4-FFF2-40B4-BE49-F238E27FC236}">
                <a16:creationId xmlns:a16="http://schemas.microsoft.com/office/drawing/2014/main" id="{BDD12156-EA31-7F49-8EC8-4F669B27C3A1}"/>
              </a:ext>
            </a:extLst>
          </p:cNvPr>
          <p:cNvSpPr/>
          <p:nvPr/>
        </p:nvSpPr>
        <p:spPr>
          <a:xfrm>
            <a:off x="8578719" y="405588"/>
            <a:ext cx="510438" cy="48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1" name="Dingbat Check">
            <a:extLst>
              <a:ext uri="{FF2B5EF4-FFF2-40B4-BE49-F238E27FC236}">
                <a16:creationId xmlns:a16="http://schemas.microsoft.com/office/drawing/2014/main" id="{E4D8054B-E1E8-8B42-BDDF-FC501EBA5F5F}"/>
              </a:ext>
            </a:extLst>
          </p:cNvPr>
          <p:cNvSpPr/>
          <p:nvPr/>
        </p:nvSpPr>
        <p:spPr>
          <a:xfrm>
            <a:off x="8578719" y="938883"/>
            <a:ext cx="510438" cy="48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2" name="No Entry Sign">
            <a:extLst>
              <a:ext uri="{FF2B5EF4-FFF2-40B4-BE49-F238E27FC236}">
                <a16:creationId xmlns:a16="http://schemas.microsoft.com/office/drawing/2014/main" id="{6544EF81-4F9B-1240-BD8A-4FA6FACB067F}"/>
              </a:ext>
            </a:extLst>
          </p:cNvPr>
          <p:cNvSpPr/>
          <p:nvPr/>
        </p:nvSpPr>
        <p:spPr>
          <a:xfrm>
            <a:off x="8549262" y="1545368"/>
            <a:ext cx="576454" cy="576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08" y="0"/>
                </a:moveTo>
                <a:cubicBezTo>
                  <a:pt x="1080" y="0"/>
                  <a:pt x="0" y="1080"/>
                  <a:pt x="0" y="2408"/>
                </a:cubicBezTo>
                <a:lnTo>
                  <a:pt x="0" y="19192"/>
                </a:lnTo>
                <a:cubicBezTo>
                  <a:pt x="0" y="20520"/>
                  <a:pt x="1080" y="21600"/>
                  <a:pt x="2408" y="21600"/>
                </a:cubicBezTo>
                <a:lnTo>
                  <a:pt x="19192" y="21600"/>
                </a:lnTo>
                <a:cubicBezTo>
                  <a:pt x="20520" y="21600"/>
                  <a:pt x="21600" y="20520"/>
                  <a:pt x="21600" y="19192"/>
                </a:cubicBezTo>
                <a:lnTo>
                  <a:pt x="21600" y="2408"/>
                </a:lnTo>
                <a:cubicBezTo>
                  <a:pt x="21600" y="1080"/>
                  <a:pt x="20520" y="0"/>
                  <a:pt x="19192" y="0"/>
                </a:cubicBezTo>
                <a:lnTo>
                  <a:pt x="2408" y="0"/>
                </a:lnTo>
                <a:close/>
                <a:moveTo>
                  <a:pt x="2408" y="913"/>
                </a:moveTo>
                <a:lnTo>
                  <a:pt x="19192" y="913"/>
                </a:lnTo>
                <a:cubicBezTo>
                  <a:pt x="20018" y="913"/>
                  <a:pt x="20687" y="1582"/>
                  <a:pt x="20687" y="2408"/>
                </a:cubicBezTo>
                <a:lnTo>
                  <a:pt x="20687" y="19192"/>
                </a:lnTo>
                <a:cubicBezTo>
                  <a:pt x="20687" y="20018"/>
                  <a:pt x="20018" y="20687"/>
                  <a:pt x="19192" y="20687"/>
                </a:cubicBezTo>
                <a:lnTo>
                  <a:pt x="2408" y="20687"/>
                </a:lnTo>
                <a:cubicBezTo>
                  <a:pt x="1582" y="20687"/>
                  <a:pt x="913" y="20018"/>
                  <a:pt x="913" y="19192"/>
                </a:cubicBezTo>
                <a:lnTo>
                  <a:pt x="913" y="2408"/>
                </a:lnTo>
                <a:cubicBezTo>
                  <a:pt x="913" y="1582"/>
                  <a:pt x="1582" y="913"/>
                  <a:pt x="2408" y="913"/>
                </a:cubicBezTo>
                <a:close/>
                <a:moveTo>
                  <a:pt x="10800" y="1971"/>
                </a:moveTo>
                <a:cubicBezTo>
                  <a:pt x="5924" y="1971"/>
                  <a:pt x="1971" y="5924"/>
                  <a:pt x="1971" y="10800"/>
                </a:cubicBezTo>
                <a:cubicBezTo>
                  <a:pt x="1971" y="15676"/>
                  <a:pt x="5924" y="19629"/>
                  <a:pt x="10800" y="19629"/>
                </a:cubicBezTo>
                <a:cubicBezTo>
                  <a:pt x="15676" y="19629"/>
                  <a:pt x="19629" y="15676"/>
                  <a:pt x="19629" y="10800"/>
                </a:cubicBezTo>
                <a:cubicBezTo>
                  <a:pt x="19629" y="5924"/>
                  <a:pt x="15676" y="1971"/>
                  <a:pt x="10800" y="1971"/>
                </a:cubicBezTo>
                <a:close/>
                <a:moveTo>
                  <a:pt x="4379" y="9477"/>
                </a:moveTo>
                <a:lnTo>
                  <a:pt x="17221" y="9477"/>
                </a:lnTo>
                <a:lnTo>
                  <a:pt x="17221" y="12123"/>
                </a:lnTo>
                <a:lnTo>
                  <a:pt x="4379" y="12123"/>
                </a:lnTo>
                <a:lnTo>
                  <a:pt x="4379" y="9477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1F95E4-6C08-B048-85AE-2805A22E6177}"/>
              </a:ext>
            </a:extLst>
          </p:cNvPr>
          <p:cNvSpPr/>
          <p:nvPr/>
        </p:nvSpPr>
        <p:spPr>
          <a:xfrm>
            <a:off x="5510784" y="423811"/>
            <a:ext cx="2993258" cy="1659308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HIGH-ENERGY PG</a:t>
            </a:r>
          </a:p>
          <a:p>
            <a:pPr algn="ctr"/>
            <a:endParaRPr lang="en-US" sz="2000" b="1" dirty="0">
              <a:latin typeface="Book Antiqua" panose="02040602050305030304" pitchFamily="18" charset="0"/>
            </a:endParaRPr>
          </a:p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CARRIER (18F-FDG)</a:t>
            </a:r>
          </a:p>
          <a:p>
            <a:pPr algn="ctr"/>
            <a:endParaRPr lang="en-US" sz="2000" b="1" dirty="0">
              <a:latin typeface="Book Antiqua" panose="02040602050305030304" pitchFamily="18" charset="0"/>
            </a:endParaRPr>
          </a:p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PRODUCTION OF 16O</a:t>
            </a:r>
          </a:p>
        </p:txBody>
      </p:sp>
      <p:sp>
        <p:nvSpPr>
          <p:cNvPr id="454" name="19 FLUORINE CROSS SECTION"/>
          <p:cNvSpPr txBox="1">
            <a:spLocks noGrp="1"/>
          </p:cNvSpPr>
          <p:nvPr>
            <p:ph type="title"/>
          </p:nvPr>
        </p:nvSpPr>
        <p:spPr>
          <a:xfrm>
            <a:off x="-377952" y="829386"/>
            <a:ext cx="3230880" cy="1143000"/>
          </a:xfrm>
          <a:prstGeom prst="rect">
            <a:avLst/>
          </a:prstGeom>
        </p:spPr>
        <p:txBody>
          <a:bodyPr/>
          <a:lstStyle/>
          <a:p>
            <a:r>
              <a:rPr lang="en-US" sz="3000" b="1" dirty="0"/>
              <a:t>19 FLUORINE 19F(p,</a:t>
            </a:r>
            <a:r>
              <a:rPr lang="el-GR" sz="3000" b="1" dirty="0"/>
              <a:t>γ)16</a:t>
            </a:r>
            <a:r>
              <a:rPr lang="en-US" sz="3000" b="1" dirty="0"/>
              <a:t>O</a:t>
            </a:r>
            <a:endParaRPr sz="30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2FE767-44A8-2D4D-8DA0-B99CC417D952}"/>
              </a:ext>
            </a:extLst>
          </p:cNvPr>
          <p:cNvSpPr/>
          <p:nvPr/>
        </p:nvSpPr>
        <p:spPr>
          <a:xfrm>
            <a:off x="5649782" y="2978286"/>
            <a:ext cx="2862580" cy="1252514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HIGH-ENERGY PG</a:t>
            </a:r>
          </a:p>
          <a:p>
            <a:pPr algn="ctr"/>
            <a:endParaRPr lang="en-US" sz="2000" b="1" dirty="0">
              <a:latin typeface="Book Antiqua" panose="02040602050305030304" pitchFamily="18" charset="0"/>
            </a:endParaRPr>
          </a:p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CARRIER (CU-ATSM)</a:t>
            </a:r>
          </a:p>
        </p:txBody>
      </p:sp>
      <p:sp>
        <p:nvSpPr>
          <p:cNvPr id="25" name="31 PHOSPHOURUS-31P(p,γ)32S">
            <a:extLst>
              <a:ext uri="{FF2B5EF4-FFF2-40B4-BE49-F238E27FC236}">
                <a16:creationId xmlns:a16="http://schemas.microsoft.com/office/drawing/2014/main" id="{E62E9D71-26CF-BE46-8B79-3C896C5AEEF8}"/>
              </a:ext>
            </a:extLst>
          </p:cNvPr>
          <p:cNvSpPr txBox="1">
            <a:spLocks/>
          </p:cNvSpPr>
          <p:nvPr/>
        </p:nvSpPr>
        <p:spPr bwMode="auto">
          <a:xfrm>
            <a:off x="-11904" y="5017908"/>
            <a:ext cx="286258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halkboard SE" charset="0"/>
                <a:ea typeface="Chalkboard SE" charset="0"/>
                <a:cs typeface="Chalkboard SE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b="1" dirty="0"/>
              <a:t>90 YTTRIUM</a:t>
            </a:r>
          </a:p>
          <a:p>
            <a:r>
              <a:rPr lang="en-US" sz="2800" b="1" dirty="0"/>
              <a:t>90Y(p,</a:t>
            </a:r>
            <a:r>
              <a:rPr lang="el-GR" sz="2800" b="1" dirty="0"/>
              <a:t>γ)</a:t>
            </a:r>
            <a:endParaRPr lang="en-US" sz="2800" b="1" dirty="0"/>
          </a:p>
          <a:p>
            <a:endParaRPr lang="en-US" sz="28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A801B5-034A-CA49-B21C-55BDBA3F841B}"/>
              </a:ext>
            </a:extLst>
          </p:cNvPr>
          <p:cNvSpPr/>
          <p:nvPr/>
        </p:nvSpPr>
        <p:spPr>
          <a:xfrm>
            <a:off x="5314899" y="4908394"/>
            <a:ext cx="3137281" cy="1252514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HIGH-ENERGY PG</a:t>
            </a:r>
          </a:p>
          <a:p>
            <a:pPr algn="ctr"/>
            <a:endParaRPr lang="en-US" sz="2000" b="1" dirty="0">
              <a:latin typeface="Book Antiqua" panose="02040602050305030304" pitchFamily="18" charset="0"/>
            </a:endParaRPr>
          </a:p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CARRIER (ANTIBODY)</a:t>
            </a:r>
          </a:p>
        </p:txBody>
      </p:sp>
      <p:sp>
        <p:nvSpPr>
          <p:cNvPr id="27" name="Dingbat Check">
            <a:extLst>
              <a:ext uri="{FF2B5EF4-FFF2-40B4-BE49-F238E27FC236}">
                <a16:creationId xmlns:a16="http://schemas.microsoft.com/office/drawing/2014/main" id="{6CFBA47E-4FD6-C84C-AF6A-2DD26A2B10E4}"/>
              </a:ext>
            </a:extLst>
          </p:cNvPr>
          <p:cNvSpPr/>
          <p:nvPr/>
        </p:nvSpPr>
        <p:spPr>
          <a:xfrm>
            <a:off x="8529493" y="5016034"/>
            <a:ext cx="545761" cy="518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157798404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24F6429-B1E3-174C-B1D0-3E6805363A89}"/>
              </a:ext>
            </a:extLst>
          </p:cNvPr>
          <p:cNvGrpSpPr>
            <a:grpSpLocks noChangeAspect="1"/>
          </p:cNvGrpSpPr>
          <p:nvPr/>
        </p:nvGrpSpPr>
        <p:grpSpPr>
          <a:xfrm>
            <a:off x="4532212" y="1001855"/>
            <a:ext cx="4568000" cy="3922776"/>
            <a:chOff x="2102993" y="0"/>
            <a:chExt cx="7986014" cy="6858000"/>
          </a:xfrm>
        </p:grpSpPr>
        <p:pic>
          <p:nvPicPr>
            <p:cNvPr id="16" name="Immagine 4" descr="Immagine che contiene ombrello&#10;&#10;Descrizione generata automaticamente">
              <a:extLst>
                <a:ext uri="{FF2B5EF4-FFF2-40B4-BE49-F238E27FC236}">
                  <a16:creationId xmlns:a16="http://schemas.microsoft.com/office/drawing/2014/main" id="{37C6C251-154B-904D-BBC3-0C28595F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993" y="0"/>
              <a:ext cx="7986014" cy="6858000"/>
            </a:xfrm>
            <a:prstGeom prst="rect">
              <a:avLst/>
            </a:prstGeom>
          </p:spPr>
        </p:pic>
        <p:cxnSp>
          <p:nvCxnSpPr>
            <p:cNvPr id="17" name="Connettore 2 6">
              <a:extLst>
                <a:ext uri="{FF2B5EF4-FFF2-40B4-BE49-F238E27FC236}">
                  <a16:creationId xmlns:a16="http://schemas.microsoft.com/office/drawing/2014/main" id="{8D1CC1CE-8B53-5545-9215-F11C6A35EC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8378" y="1600201"/>
              <a:ext cx="0" cy="2085974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8">
              <a:extLst>
                <a:ext uri="{FF2B5EF4-FFF2-40B4-BE49-F238E27FC236}">
                  <a16:creationId xmlns:a16="http://schemas.microsoft.com/office/drawing/2014/main" id="{1229B83E-59A7-0B4A-8569-C1661945E0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48378" y="3686175"/>
              <a:ext cx="223722" cy="41433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304394A8-93FB-BB4E-ACD3-0AB57080AD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988" y="5286375"/>
              <a:ext cx="1971675" cy="457200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24">
              <a:extLst>
                <a:ext uri="{FF2B5EF4-FFF2-40B4-BE49-F238E27FC236}">
                  <a16:creationId xmlns:a16="http://schemas.microsoft.com/office/drawing/2014/main" id="{B71F25F8-8738-C840-8092-FFF21C230D7E}"/>
                </a:ext>
              </a:extLst>
            </p:cNvPr>
            <p:cNvSpPr txBox="1"/>
            <p:nvPr/>
          </p:nvSpPr>
          <p:spPr>
            <a:xfrm>
              <a:off x="3691923" y="2053956"/>
              <a:ext cx="1456455" cy="699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10 cm</a:t>
              </a:r>
            </a:p>
          </p:txBody>
        </p:sp>
        <p:sp>
          <p:nvSpPr>
            <p:cNvPr id="21" name="CasellaDiTesto 25">
              <a:extLst>
                <a:ext uri="{FF2B5EF4-FFF2-40B4-BE49-F238E27FC236}">
                  <a16:creationId xmlns:a16="http://schemas.microsoft.com/office/drawing/2014/main" id="{CECC0101-BD64-8F40-B6D8-C666DBCC2A8D}"/>
                </a:ext>
              </a:extLst>
            </p:cNvPr>
            <p:cNvSpPr txBox="1"/>
            <p:nvPr/>
          </p:nvSpPr>
          <p:spPr>
            <a:xfrm>
              <a:off x="5186362" y="4100514"/>
              <a:ext cx="1923308" cy="699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2.5 cm</a:t>
              </a:r>
            </a:p>
          </p:txBody>
        </p:sp>
        <p:sp>
          <p:nvSpPr>
            <p:cNvPr id="22" name="CasellaDiTesto 26">
              <a:extLst>
                <a:ext uri="{FF2B5EF4-FFF2-40B4-BE49-F238E27FC236}">
                  <a16:creationId xmlns:a16="http://schemas.microsoft.com/office/drawing/2014/main" id="{B8654670-A261-1B4D-99EB-E9CBAF25D56B}"/>
                </a:ext>
              </a:extLst>
            </p:cNvPr>
            <p:cNvSpPr txBox="1"/>
            <p:nvPr/>
          </p:nvSpPr>
          <p:spPr>
            <a:xfrm>
              <a:off x="6176208" y="5536591"/>
              <a:ext cx="1465198" cy="699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10 cm</a:t>
              </a:r>
            </a:p>
          </p:txBody>
        </p:sp>
      </p:grpSp>
      <p:sp>
        <p:nvSpPr>
          <p:cNvPr id="473" name="MONTE CARLO SIMULATIONS"/>
          <p:cNvSpPr txBox="1">
            <a:spLocks noGrp="1"/>
          </p:cNvSpPr>
          <p:nvPr>
            <p:ph type="title"/>
          </p:nvPr>
        </p:nvSpPr>
        <p:spPr>
          <a:xfrm>
            <a:off x="-4044" y="13616"/>
            <a:ext cx="9148043" cy="988239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>
                <a:latin typeface="Chalkboard SE" panose="03050602040202020205" pitchFamily="66" charset="77"/>
              </a:rPr>
              <a:t>Monte Carlo Simulation (GEANT4)</a:t>
            </a:r>
            <a:endParaRPr sz="3600" b="1" dirty="0">
              <a:latin typeface="Chalkboard SE" panose="03050602040202020205" pitchFamily="66" charset="77"/>
            </a:endParaRPr>
          </a:p>
        </p:txBody>
      </p:sp>
      <p:sp>
        <p:nvSpPr>
          <p:cNvPr id="476" name="Arrow"/>
          <p:cNvSpPr/>
          <p:nvPr/>
        </p:nvSpPr>
        <p:spPr>
          <a:xfrm rot="19800000">
            <a:off x="4805724" y="3223812"/>
            <a:ext cx="962420" cy="601540"/>
          </a:xfrm>
          <a:prstGeom prst="rightArrow">
            <a:avLst>
              <a:gd name="adj1" fmla="val 32959"/>
              <a:gd name="adj2" fmla="val 4384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>
              <a:latin typeface="Bookman Old Style" panose="02050604050505020204" pitchFamily="18" charset="0"/>
            </a:endParaRPr>
          </a:p>
        </p:txBody>
      </p:sp>
      <p:sp>
        <p:nvSpPr>
          <p:cNvPr id="477" name="100 MeV proton beam"/>
          <p:cNvSpPr txBox="1"/>
          <p:nvPr/>
        </p:nvSpPr>
        <p:spPr>
          <a:xfrm>
            <a:off x="3752097" y="3610803"/>
            <a:ext cx="1760098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chemeClr val="accent1"/>
                </a:solidFill>
              </a:defRPr>
            </a:lvl1pPr>
          </a:lstStyle>
          <a:p>
            <a:r>
              <a:rPr lang="en-US" sz="2000" b="1" dirty="0">
                <a:latin typeface="Bookman Old Style" panose="02050604050505020204" pitchFamily="18" charset="0"/>
              </a:rPr>
              <a:t>2</a:t>
            </a:r>
            <a:r>
              <a:rPr sz="2000" b="1" dirty="0">
                <a:latin typeface="Bookman Old Style" panose="02050604050505020204" pitchFamily="18" charset="0"/>
              </a:rPr>
              <a:t>0 MeV</a:t>
            </a:r>
            <a:endParaRPr lang="en-US" sz="2000" b="1" dirty="0">
              <a:latin typeface="Bookman Old Style" panose="02050604050505020204" pitchFamily="18" charset="0"/>
            </a:endParaRPr>
          </a:p>
          <a:p>
            <a:r>
              <a:rPr sz="2000" b="1" dirty="0">
                <a:latin typeface="Bookman Old Style" panose="02050604050505020204" pitchFamily="18" charset="0"/>
              </a:rPr>
              <a:t>proton beam</a:t>
            </a:r>
          </a:p>
        </p:txBody>
      </p:sp>
      <p:sp>
        <p:nvSpPr>
          <p:cNvPr id="478" name="PMMA"/>
          <p:cNvSpPr txBox="1"/>
          <p:nvPr/>
        </p:nvSpPr>
        <p:spPr>
          <a:xfrm rot="19991004">
            <a:off x="5085682" y="1435567"/>
            <a:ext cx="2059859" cy="34913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en-US" sz="1800" dirty="0">
                <a:latin typeface="Bookman Old Style" panose="02050604050505020204" pitchFamily="18" charset="0"/>
              </a:rPr>
              <a:t>Tissue-equivalent</a:t>
            </a:r>
            <a:endParaRPr sz="1800" dirty="0">
              <a:latin typeface="Bookman Old Style" panose="02050604050505020204" pitchFamily="18" charset="0"/>
            </a:endParaRPr>
          </a:p>
        </p:txBody>
      </p:sp>
      <p:sp>
        <p:nvSpPr>
          <p:cNvPr id="479" name="TUMOR…"/>
          <p:cNvSpPr txBox="1"/>
          <p:nvPr/>
        </p:nvSpPr>
        <p:spPr>
          <a:xfrm>
            <a:off x="6574385" y="2756406"/>
            <a:ext cx="713337" cy="3102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1547" dirty="0">
                <a:latin typeface="Bookman Old Style" panose="02050604050505020204" pitchFamily="18" charset="0"/>
              </a:rPr>
              <a:t>Tumor</a:t>
            </a:r>
            <a:endParaRPr sz="1547" dirty="0">
              <a:latin typeface="Bookman Old Style" panose="02050604050505020204" pitchFamily="18" charset="0"/>
            </a:endParaRPr>
          </a:p>
        </p:txBody>
      </p:sp>
      <p:sp>
        <p:nvSpPr>
          <p:cNvPr id="481" name="Line"/>
          <p:cNvSpPr/>
          <p:nvPr/>
        </p:nvSpPr>
        <p:spPr>
          <a:xfrm flipV="1">
            <a:off x="6263647" y="3291675"/>
            <a:ext cx="2170313" cy="1148305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triangle" len="sm"/>
            <a:tailEnd type="triangle" len="sm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>
              <a:latin typeface="Bookman Old Style" panose="02050604050505020204" pitchFamily="18" charset="0"/>
            </a:endParaRPr>
          </a:p>
        </p:txBody>
      </p:sp>
      <p:sp>
        <p:nvSpPr>
          <p:cNvPr id="482" name="10 cm"/>
          <p:cNvSpPr txBox="1"/>
          <p:nvPr/>
        </p:nvSpPr>
        <p:spPr>
          <a:xfrm rot="19743832">
            <a:off x="7239293" y="3885534"/>
            <a:ext cx="76783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>
                <a:latin typeface="Bookman Old Style" panose="02050604050505020204" pitchFamily="18" charset="0"/>
              </a:rPr>
              <a:t>10 cm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B30CD2-4557-0643-96CE-069AEA5718D9}"/>
              </a:ext>
            </a:extLst>
          </p:cNvPr>
          <p:cNvSpPr txBox="1"/>
          <p:nvPr/>
        </p:nvSpPr>
        <p:spPr>
          <a:xfrm>
            <a:off x="39787" y="1078665"/>
            <a:ext cx="55576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Tumor made of: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latin typeface="Bookman Old Style" panose="02050604050505020204" pitchFamily="18" charset="0"/>
              </a:rPr>
              <a:t>Tissue-equivalent (to estimate the background)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latin typeface="Bookman Old Style" panose="02050604050505020204" pitchFamily="18" charset="0"/>
              </a:rPr>
              <a:t>19F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latin typeface="Bookman Old Style" panose="02050604050505020204" pitchFamily="18" charset="0"/>
              </a:rPr>
              <a:t>63Cu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latin typeface="Bookman Old Style" panose="02050604050505020204" pitchFamily="18" charset="0"/>
              </a:rPr>
              <a:t>90Y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7CF021-B4F7-B449-9229-664A8E5172E5}"/>
              </a:ext>
            </a:extLst>
          </p:cNvPr>
          <p:cNvSpPr/>
          <p:nvPr/>
        </p:nvSpPr>
        <p:spPr>
          <a:xfrm>
            <a:off x="1" y="5202056"/>
            <a:ext cx="91439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Bookman Old Style" panose="02050604050505020204" pitchFamily="18" charset="0"/>
              </a:rPr>
              <a:t>Tumor made 100% of the element. Selectivity and maximum achievable concentration are being investigated.</a:t>
            </a:r>
          </a:p>
        </p:txBody>
      </p:sp>
      <p:sp>
        <p:nvSpPr>
          <p:cNvPr id="23" name="TUMOR…">
            <a:extLst>
              <a:ext uri="{FF2B5EF4-FFF2-40B4-BE49-F238E27FC236}">
                <a16:creationId xmlns:a16="http://schemas.microsoft.com/office/drawing/2014/main" id="{27A7E7C2-BE54-614A-816C-485DA9F535DE}"/>
              </a:ext>
            </a:extLst>
          </p:cNvPr>
          <p:cNvSpPr txBox="1"/>
          <p:nvPr/>
        </p:nvSpPr>
        <p:spPr>
          <a:xfrm>
            <a:off x="7250340" y="3209744"/>
            <a:ext cx="1760098" cy="3102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547" dirty="0">
                <a:latin typeface="Bookman Old Style" panose="02050604050505020204" pitchFamily="18" charset="0"/>
              </a:rPr>
              <a:t>T</a:t>
            </a:r>
            <a:r>
              <a:rPr lang="en-US" sz="1547" dirty="0">
                <a:latin typeface="Bookman Old Style" panose="02050604050505020204" pitchFamily="18" charset="0"/>
              </a:rPr>
              <a:t>issue equivalent</a:t>
            </a:r>
            <a:endParaRPr sz="1547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571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E0B8EDC-3D6F-9645-A072-F9E12204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409"/>
            <a:ext cx="9144000" cy="4977319"/>
          </a:xfrm>
          <a:prstGeom prst="rect">
            <a:avLst/>
          </a:prstGeom>
        </p:spPr>
      </p:pic>
      <p:sp>
        <p:nvSpPr>
          <p:cNvPr id="490" name="PG SPECTRUM EXITING FROM TUMOR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46354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rPr lang="en-US" sz="3600" b="1" dirty="0"/>
              <a:t>Prompt Gammas (PG) exiting the tumor</a:t>
            </a:r>
            <a:endParaRPr sz="3600" b="1" dirty="0"/>
          </a:p>
        </p:txBody>
      </p:sp>
      <p:sp>
        <p:nvSpPr>
          <p:cNvPr id="492" name="12C"/>
          <p:cNvSpPr txBox="1"/>
          <p:nvPr/>
        </p:nvSpPr>
        <p:spPr>
          <a:xfrm>
            <a:off x="2588067" y="949124"/>
            <a:ext cx="60112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12C</a:t>
            </a:r>
          </a:p>
        </p:txBody>
      </p:sp>
      <p:sp>
        <p:nvSpPr>
          <p:cNvPr id="493" name="15O"/>
          <p:cNvSpPr txBox="1"/>
          <p:nvPr/>
        </p:nvSpPr>
        <p:spPr>
          <a:xfrm>
            <a:off x="2942987" y="1270073"/>
            <a:ext cx="61715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15O</a:t>
            </a:r>
          </a:p>
        </p:txBody>
      </p:sp>
      <p:sp>
        <p:nvSpPr>
          <p:cNvPr id="494" name="16O"/>
          <p:cNvSpPr txBox="1"/>
          <p:nvPr/>
        </p:nvSpPr>
        <p:spPr>
          <a:xfrm>
            <a:off x="3816828" y="977973"/>
            <a:ext cx="61715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16O</a:t>
            </a:r>
          </a:p>
        </p:txBody>
      </p:sp>
      <p:sp>
        <p:nvSpPr>
          <p:cNvPr id="495" name="Line"/>
          <p:cNvSpPr/>
          <p:nvPr/>
        </p:nvSpPr>
        <p:spPr>
          <a:xfrm>
            <a:off x="2888631" y="1306013"/>
            <a:ext cx="0" cy="946396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96" name="Line"/>
          <p:cNvSpPr/>
          <p:nvPr/>
        </p:nvSpPr>
        <p:spPr>
          <a:xfrm>
            <a:off x="3232676" y="1630195"/>
            <a:ext cx="0" cy="916665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</a:endParaRPr>
          </a:p>
        </p:txBody>
      </p:sp>
      <p:sp>
        <p:nvSpPr>
          <p:cNvPr id="497" name="Line"/>
          <p:cNvSpPr/>
          <p:nvPr/>
        </p:nvSpPr>
        <p:spPr>
          <a:xfrm>
            <a:off x="4129915" y="1306013"/>
            <a:ext cx="1" cy="874041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C5E549-D588-254F-A87F-AA401F656C79}"/>
              </a:ext>
            </a:extLst>
          </p:cNvPr>
          <p:cNvSpPr txBox="1"/>
          <p:nvPr/>
        </p:nvSpPr>
        <p:spPr>
          <a:xfrm>
            <a:off x="5681473" y="1043743"/>
            <a:ext cx="3304029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432FF"/>
                </a:solidFill>
                <a:latin typeface="Book Antiqua" panose="02040602050305030304" pitchFamily="18" charset="0"/>
              </a:rPr>
              <a:t>Tissue-equivalent (TE)</a:t>
            </a:r>
            <a:endParaRPr lang="en-US" sz="2200" b="1" dirty="0">
              <a:solidFill>
                <a:srgbClr val="776FF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0075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0" animBg="1" advAuto="0"/>
      <p:bldP spid="493" grpId="0" animBg="1" advAuto="0"/>
      <p:bldP spid="494" grpId="0" animBg="1" advAuto="0"/>
      <p:bldP spid="495" grpId="0" animBg="1" advAuto="0"/>
      <p:bldP spid="496" grpId="0" animBg="1" advAuto="0"/>
      <p:bldP spid="497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09E789B-C1E6-9C4C-92B4-5EA6D118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255"/>
            <a:ext cx="9063473" cy="4933486"/>
          </a:xfrm>
          <a:prstGeom prst="rect">
            <a:avLst/>
          </a:prstGeom>
        </p:spPr>
      </p:pic>
      <p:sp>
        <p:nvSpPr>
          <p:cNvPr id="490" name="PG SPECTRUM EXITING FROM TUMOR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46354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rPr lang="en-US" sz="3600" b="1" dirty="0"/>
              <a:t>Prompt Gammas (PG) exiting the tumor</a:t>
            </a:r>
            <a:endParaRPr sz="3600" b="1" dirty="0"/>
          </a:p>
        </p:txBody>
      </p:sp>
      <p:sp>
        <p:nvSpPr>
          <p:cNvPr id="492" name="12C"/>
          <p:cNvSpPr txBox="1"/>
          <p:nvPr/>
        </p:nvSpPr>
        <p:spPr>
          <a:xfrm>
            <a:off x="2588067" y="949124"/>
            <a:ext cx="60112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12C</a:t>
            </a:r>
          </a:p>
        </p:txBody>
      </p:sp>
      <p:sp>
        <p:nvSpPr>
          <p:cNvPr id="493" name="15O"/>
          <p:cNvSpPr txBox="1"/>
          <p:nvPr/>
        </p:nvSpPr>
        <p:spPr>
          <a:xfrm>
            <a:off x="2942987" y="1270073"/>
            <a:ext cx="61715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15O</a:t>
            </a:r>
          </a:p>
        </p:txBody>
      </p:sp>
      <p:sp>
        <p:nvSpPr>
          <p:cNvPr id="494" name="16O"/>
          <p:cNvSpPr txBox="1"/>
          <p:nvPr/>
        </p:nvSpPr>
        <p:spPr>
          <a:xfrm>
            <a:off x="3816828" y="977973"/>
            <a:ext cx="61715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16O</a:t>
            </a:r>
          </a:p>
        </p:txBody>
      </p:sp>
      <p:sp>
        <p:nvSpPr>
          <p:cNvPr id="495" name="Line"/>
          <p:cNvSpPr/>
          <p:nvPr/>
        </p:nvSpPr>
        <p:spPr>
          <a:xfrm>
            <a:off x="2888631" y="1306013"/>
            <a:ext cx="0" cy="946396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96" name="Line"/>
          <p:cNvSpPr/>
          <p:nvPr/>
        </p:nvSpPr>
        <p:spPr>
          <a:xfrm>
            <a:off x="3232676" y="1630195"/>
            <a:ext cx="0" cy="916665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</a:endParaRPr>
          </a:p>
        </p:txBody>
      </p:sp>
      <p:sp>
        <p:nvSpPr>
          <p:cNvPr id="497" name="Line"/>
          <p:cNvSpPr/>
          <p:nvPr/>
        </p:nvSpPr>
        <p:spPr>
          <a:xfrm>
            <a:off x="4129915" y="1306013"/>
            <a:ext cx="1" cy="874041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D1140-9C55-9141-8D2E-F90576275097}"/>
              </a:ext>
            </a:extLst>
          </p:cNvPr>
          <p:cNvSpPr txBox="1"/>
          <p:nvPr/>
        </p:nvSpPr>
        <p:spPr>
          <a:xfrm>
            <a:off x="7677646" y="1389490"/>
            <a:ext cx="722636" cy="76944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432FF"/>
                </a:solidFill>
                <a:latin typeface="Book Antiqua" panose="02040602050305030304" pitchFamily="18" charset="0"/>
              </a:rPr>
              <a:t>TE</a:t>
            </a:r>
            <a:endParaRPr lang="en-US" sz="2200" b="1" dirty="0">
              <a:solidFill>
                <a:srgbClr val="776FFF"/>
              </a:solidFill>
              <a:latin typeface="Book Antiqua" panose="02040602050305030304" pitchFamily="18" charset="0"/>
            </a:endParaRPr>
          </a:p>
          <a:p>
            <a:r>
              <a:rPr lang="en-US" sz="2200" b="1" dirty="0">
                <a:latin typeface="Book Antiqua" panose="02040602050305030304" pitchFamily="18" charset="0"/>
              </a:rPr>
              <a:t>19F</a:t>
            </a:r>
          </a:p>
        </p:txBody>
      </p:sp>
    </p:spTree>
    <p:extLst>
      <p:ext uri="{BB962C8B-B14F-4D97-AF65-F5344CB8AC3E}">
        <p14:creationId xmlns:p14="http://schemas.microsoft.com/office/powerpoint/2010/main" val="52284900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A0DB86-E9DC-EF49-AB1C-C1667C70B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" y="1257881"/>
            <a:ext cx="9118528" cy="4963454"/>
          </a:xfrm>
          <a:prstGeom prst="rect">
            <a:avLst/>
          </a:prstGeom>
        </p:spPr>
      </p:pic>
      <p:sp>
        <p:nvSpPr>
          <p:cNvPr id="490" name="PG SPECTRUM EXITING FROM TUMOR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46354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rPr lang="en-US" sz="3600" b="1" dirty="0"/>
              <a:t>Prompt Gammas (PG) exiting the tumor</a:t>
            </a:r>
            <a:endParaRPr sz="3600" b="1" dirty="0"/>
          </a:p>
        </p:txBody>
      </p:sp>
      <p:sp>
        <p:nvSpPr>
          <p:cNvPr id="492" name="12C"/>
          <p:cNvSpPr txBox="1"/>
          <p:nvPr/>
        </p:nvSpPr>
        <p:spPr>
          <a:xfrm>
            <a:off x="2588067" y="949124"/>
            <a:ext cx="60112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12C</a:t>
            </a:r>
          </a:p>
        </p:txBody>
      </p:sp>
      <p:sp>
        <p:nvSpPr>
          <p:cNvPr id="493" name="15O"/>
          <p:cNvSpPr txBox="1"/>
          <p:nvPr/>
        </p:nvSpPr>
        <p:spPr>
          <a:xfrm>
            <a:off x="2942987" y="1270073"/>
            <a:ext cx="61715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15O</a:t>
            </a:r>
          </a:p>
        </p:txBody>
      </p:sp>
      <p:sp>
        <p:nvSpPr>
          <p:cNvPr id="494" name="16O"/>
          <p:cNvSpPr txBox="1"/>
          <p:nvPr/>
        </p:nvSpPr>
        <p:spPr>
          <a:xfrm>
            <a:off x="3816828" y="977973"/>
            <a:ext cx="61715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16O</a:t>
            </a:r>
          </a:p>
        </p:txBody>
      </p:sp>
      <p:sp>
        <p:nvSpPr>
          <p:cNvPr id="495" name="Line"/>
          <p:cNvSpPr/>
          <p:nvPr/>
        </p:nvSpPr>
        <p:spPr>
          <a:xfrm>
            <a:off x="2888631" y="1306013"/>
            <a:ext cx="0" cy="946396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96" name="Line"/>
          <p:cNvSpPr/>
          <p:nvPr/>
        </p:nvSpPr>
        <p:spPr>
          <a:xfrm>
            <a:off x="3232676" y="1630195"/>
            <a:ext cx="0" cy="916665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</a:endParaRPr>
          </a:p>
        </p:txBody>
      </p:sp>
      <p:sp>
        <p:nvSpPr>
          <p:cNvPr id="497" name="Line"/>
          <p:cNvSpPr/>
          <p:nvPr/>
        </p:nvSpPr>
        <p:spPr>
          <a:xfrm>
            <a:off x="4129915" y="1306013"/>
            <a:ext cx="1" cy="874041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DFED6B-4366-9146-A614-B3953F62865D}"/>
              </a:ext>
            </a:extLst>
          </p:cNvPr>
          <p:cNvSpPr txBox="1"/>
          <p:nvPr/>
        </p:nvSpPr>
        <p:spPr>
          <a:xfrm>
            <a:off x="7443324" y="1175150"/>
            <a:ext cx="1137163" cy="110799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432FF"/>
                </a:solidFill>
                <a:latin typeface="Book Antiqua" panose="02040602050305030304" pitchFamily="18" charset="0"/>
              </a:rPr>
              <a:t>TE</a:t>
            </a:r>
            <a:endParaRPr lang="en-US" sz="2200" b="1" dirty="0">
              <a:solidFill>
                <a:srgbClr val="776FFF"/>
              </a:solidFill>
              <a:latin typeface="Book Antiqua" panose="02040602050305030304" pitchFamily="18" charset="0"/>
            </a:endParaRPr>
          </a:p>
          <a:p>
            <a:r>
              <a:rPr lang="en-US" sz="2200" b="1" dirty="0">
                <a:latin typeface="Book Antiqua" panose="02040602050305030304" pitchFamily="18" charset="0"/>
              </a:rPr>
              <a:t>19F</a:t>
            </a:r>
          </a:p>
          <a:p>
            <a:r>
              <a:rPr lang="en-US" sz="2200" b="1" dirty="0">
                <a:solidFill>
                  <a:srgbClr val="C00000"/>
                </a:solidFill>
                <a:latin typeface="Book Antiqua" panose="02040602050305030304" pitchFamily="18" charset="0"/>
              </a:rPr>
              <a:t>63Cu</a:t>
            </a:r>
          </a:p>
        </p:txBody>
      </p:sp>
    </p:spTree>
    <p:extLst>
      <p:ext uri="{BB962C8B-B14F-4D97-AF65-F5344CB8AC3E}">
        <p14:creationId xmlns:p14="http://schemas.microsoft.com/office/powerpoint/2010/main" val="362505615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F52BE9B-D8E5-9443-AE71-A6E0A23F4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1259147"/>
            <a:ext cx="9119616" cy="4964046"/>
          </a:xfrm>
          <a:prstGeom prst="rect">
            <a:avLst/>
          </a:prstGeom>
        </p:spPr>
      </p:pic>
      <p:sp>
        <p:nvSpPr>
          <p:cNvPr id="490" name="PG SPECTRUM EXITING FROM TUMOR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46354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rPr lang="en-US" sz="3600" b="1" dirty="0"/>
              <a:t>Prompt Gammas (PG) exiting the tumor</a:t>
            </a:r>
            <a:endParaRPr sz="3600" b="1" dirty="0"/>
          </a:p>
        </p:txBody>
      </p:sp>
      <p:sp>
        <p:nvSpPr>
          <p:cNvPr id="492" name="12C"/>
          <p:cNvSpPr txBox="1"/>
          <p:nvPr/>
        </p:nvSpPr>
        <p:spPr>
          <a:xfrm>
            <a:off x="2588067" y="949124"/>
            <a:ext cx="60112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12C</a:t>
            </a:r>
          </a:p>
        </p:txBody>
      </p:sp>
      <p:sp>
        <p:nvSpPr>
          <p:cNvPr id="493" name="15O"/>
          <p:cNvSpPr txBox="1"/>
          <p:nvPr/>
        </p:nvSpPr>
        <p:spPr>
          <a:xfrm>
            <a:off x="2942987" y="1270073"/>
            <a:ext cx="61715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15O</a:t>
            </a:r>
          </a:p>
        </p:txBody>
      </p:sp>
      <p:sp>
        <p:nvSpPr>
          <p:cNvPr id="494" name="16O"/>
          <p:cNvSpPr txBox="1"/>
          <p:nvPr/>
        </p:nvSpPr>
        <p:spPr>
          <a:xfrm>
            <a:off x="3816828" y="977973"/>
            <a:ext cx="61715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16O</a:t>
            </a:r>
          </a:p>
        </p:txBody>
      </p:sp>
      <p:sp>
        <p:nvSpPr>
          <p:cNvPr id="495" name="Line"/>
          <p:cNvSpPr/>
          <p:nvPr/>
        </p:nvSpPr>
        <p:spPr>
          <a:xfrm>
            <a:off x="2888631" y="1306013"/>
            <a:ext cx="0" cy="946396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96" name="Line"/>
          <p:cNvSpPr/>
          <p:nvPr/>
        </p:nvSpPr>
        <p:spPr>
          <a:xfrm>
            <a:off x="3232676" y="1630195"/>
            <a:ext cx="0" cy="916665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</a:endParaRPr>
          </a:p>
        </p:txBody>
      </p:sp>
      <p:sp>
        <p:nvSpPr>
          <p:cNvPr id="497" name="Line"/>
          <p:cNvSpPr/>
          <p:nvPr/>
        </p:nvSpPr>
        <p:spPr>
          <a:xfrm>
            <a:off x="4129915" y="1306013"/>
            <a:ext cx="1" cy="874041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000" b="1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F911B6-F84D-814C-A140-0BA834F6C9ED}"/>
              </a:ext>
            </a:extLst>
          </p:cNvPr>
          <p:cNvSpPr txBox="1"/>
          <p:nvPr/>
        </p:nvSpPr>
        <p:spPr>
          <a:xfrm>
            <a:off x="7506958" y="1019758"/>
            <a:ext cx="929904" cy="14465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432FF"/>
                </a:solidFill>
                <a:latin typeface="Book Antiqua" panose="02040602050305030304" pitchFamily="18" charset="0"/>
              </a:rPr>
              <a:t>TE</a:t>
            </a:r>
            <a:endParaRPr lang="en-US" sz="2200" b="1" dirty="0">
              <a:solidFill>
                <a:srgbClr val="776FFF"/>
              </a:solidFill>
              <a:latin typeface="Book Antiqua" panose="02040602050305030304" pitchFamily="18" charset="0"/>
            </a:endParaRPr>
          </a:p>
          <a:p>
            <a:r>
              <a:rPr lang="en-US" sz="2200" b="1" dirty="0">
                <a:latin typeface="Book Antiqua" panose="02040602050305030304" pitchFamily="18" charset="0"/>
              </a:rPr>
              <a:t>19F</a:t>
            </a:r>
          </a:p>
          <a:p>
            <a:r>
              <a:rPr lang="en-US" sz="2200" b="1" dirty="0">
                <a:solidFill>
                  <a:srgbClr val="C00000"/>
                </a:solidFill>
                <a:latin typeface="Book Antiqua" panose="02040602050305030304" pitchFamily="18" charset="0"/>
              </a:rPr>
              <a:t>63Cu</a:t>
            </a:r>
          </a:p>
          <a:p>
            <a:r>
              <a:rPr lang="en-US" sz="2200" b="1" dirty="0">
                <a:solidFill>
                  <a:srgbClr val="92D050"/>
                </a:solidFill>
                <a:latin typeface="Book Antiqua" panose="02040602050305030304" pitchFamily="18" charset="0"/>
              </a:rPr>
              <a:t>90Y</a:t>
            </a:r>
          </a:p>
        </p:txBody>
      </p:sp>
    </p:spTree>
    <p:extLst>
      <p:ext uri="{BB962C8B-B14F-4D97-AF65-F5344CB8AC3E}">
        <p14:creationId xmlns:p14="http://schemas.microsoft.com/office/powerpoint/2010/main" val="311003413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924"/>
            <a:ext cx="9062977" cy="944924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38590"/>
            <a:ext cx="9144001" cy="5228864"/>
          </a:xfrm>
        </p:spPr>
        <p:txBody>
          <a:bodyPr/>
          <a:lstStyle/>
          <a:p>
            <a:pPr marL="0" indent="0" algn="just">
              <a:buClr>
                <a:schemeClr val="accent6"/>
              </a:buClr>
              <a:buNone/>
            </a:pPr>
            <a:r>
              <a:rPr lang="en-US" sz="2200" b="1" dirty="0"/>
              <a:t>Facts:</a:t>
            </a:r>
          </a:p>
          <a:p>
            <a:pPr algn="just">
              <a:buClr>
                <a:schemeClr val="accent6"/>
              </a:buClr>
              <a:buFont typeface="LucidaGrande" charset="0"/>
              <a:buChar char="▶︎"/>
            </a:pPr>
            <a:r>
              <a:rPr lang="en-US" sz="2200" dirty="0"/>
              <a:t>Charged particles are a powerful tool against cancer</a:t>
            </a:r>
          </a:p>
          <a:p>
            <a:pPr algn="just">
              <a:buClr>
                <a:schemeClr val="accent6"/>
              </a:buClr>
              <a:buFont typeface="LucidaGrande" charset="0"/>
              <a:buChar char="▶︎"/>
            </a:pPr>
            <a:r>
              <a:rPr lang="en-US" sz="2200" dirty="0"/>
              <a:t>Nuclear processes (and in particular nuclear fragmentation) strongly influence the radiation biological effect</a:t>
            </a:r>
          </a:p>
          <a:p>
            <a:pPr marL="0" indent="0" algn="just">
              <a:buClr>
                <a:schemeClr val="accent6"/>
              </a:buClr>
              <a:buNone/>
            </a:pPr>
            <a:r>
              <a:rPr lang="en-US" sz="2200" b="1" dirty="0"/>
              <a:t>Take home messages: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rgbClr val="C00000"/>
                </a:solidFill>
              </a:rPr>
              <a:t>It is possible to load the tumor with a “magic element” to create a detectable signature of gammas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rgbClr val="C00000"/>
                </a:solidFill>
              </a:rPr>
              <a:t>The signature gives information about tumor location with respect to the PTV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rgbClr val="C00000"/>
                </a:solidFill>
              </a:rPr>
              <a:t>Additional experiments are required to obtain PG production libraries for GEANT4</a:t>
            </a:r>
          </a:p>
          <a:p>
            <a:pPr algn="just">
              <a:buFont typeface="Wingdings" pitchFamily="2" charset="2"/>
              <a:buChar char="Ø"/>
            </a:pPr>
            <a:endParaRPr lang="en-US" sz="2200" dirty="0"/>
          </a:p>
          <a:p>
            <a:pPr marL="0" indent="0" algn="just">
              <a:buNone/>
            </a:pPr>
            <a:r>
              <a:rPr lang="en-US" sz="2200" i="1" dirty="0"/>
              <a:t>This method provides real-time TP verification (position of the tumor and PTV)</a:t>
            </a:r>
          </a:p>
          <a:p>
            <a:pPr algn="just">
              <a:buFont typeface="Courier New" charset="0"/>
              <a:buChar char="o"/>
            </a:pPr>
            <a:endParaRPr lang="en-US" sz="2200" b="1" dirty="0">
              <a:solidFill>
                <a:srgbClr val="C00000"/>
              </a:solidFill>
            </a:endParaRPr>
          </a:p>
          <a:p>
            <a:pPr algn="just">
              <a:buFont typeface="Courier New" charset="0"/>
              <a:buChar char="o"/>
            </a:pPr>
            <a:endParaRPr 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6DFA371-EDE4-7E4C-9FFC-B5A97C85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9144000" cy="5143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3FF173-1C09-4B42-BCC3-502C6C9BFCEF}"/>
              </a:ext>
            </a:extLst>
          </p:cNvPr>
          <p:cNvSpPr txBox="1"/>
          <p:nvPr/>
        </p:nvSpPr>
        <p:spPr>
          <a:xfrm>
            <a:off x="0" y="50231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Book Antiqua" panose="02040602050305030304" pitchFamily="18" charset="0"/>
              </a:rPr>
              <a:t>+ people from UNITN, CIBIO and FBK</a:t>
            </a:r>
          </a:p>
          <a:p>
            <a:r>
              <a:rPr lang="en-US" sz="2200" dirty="0">
                <a:latin typeface="Book Antiqua" panose="02040602050305030304" pitchFamily="18" charset="0"/>
              </a:rPr>
              <a:t>+ people from other universities, INFN sections and labs in Italy</a:t>
            </a:r>
          </a:p>
          <a:p>
            <a:r>
              <a:rPr lang="en-US" sz="2200" dirty="0">
                <a:latin typeface="Book Antiqua" panose="02040602050305030304" pitchFamily="18" charset="0"/>
              </a:rPr>
              <a:t>+ people from research facilities and institutes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31996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71" y="489580"/>
            <a:ext cx="8565266" cy="317883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475337"/>
            <a:ext cx="9144000" cy="64091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  <a:buFont typeface="Courier New" charset="0"/>
              <a:buChar char="o"/>
            </a:pPr>
            <a:r>
              <a:rPr lang="en-US" altLang="x-none" sz="2200" dirty="0">
                <a:latin typeface="Book Antiqua" panose="02040602050305030304" pitchFamily="18" charset="0"/>
                <a:ea typeface="ＭＳ Ｐゴシック" charset="-128"/>
              </a:rPr>
              <a:t>Today up to 60% of all cancer patients undergo radiotherapy as part of the treatment</a:t>
            </a:r>
          </a:p>
        </p:txBody>
      </p:sp>
      <p:pic>
        <p:nvPicPr>
          <p:cNvPr id="9" name="Picture 4" descr="Therapy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39" y="3633758"/>
            <a:ext cx="3721261" cy="26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49"/>
            <a:ext cx="8229600" cy="493512"/>
          </a:xfrm>
        </p:spPr>
        <p:txBody>
          <a:bodyPr/>
          <a:lstStyle/>
          <a:p>
            <a:r>
              <a:rPr lang="en-US" sz="3400" dirty="0"/>
              <a:t>Radiotherapy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3150" y="3548623"/>
            <a:ext cx="5445889" cy="2760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6600"/>
              </a:buClr>
              <a:buFont typeface="Courier New" charset="0"/>
              <a:buChar char="o"/>
            </a:pPr>
            <a:r>
              <a:rPr lang="en-US" altLang="x-none" sz="2100" dirty="0">
                <a:latin typeface="Book Antiqua" panose="02040602050305030304" pitchFamily="18" charset="0"/>
                <a:ea typeface="ＭＳ Ｐゴシック" charset="-128"/>
              </a:rPr>
              <a:t>Several types of charged and neutral radiation have been tested in the past 70 years.</a:t>
            </a:r>
          </a:p>
          <a:p>
            <a:pPr algn="just">
              <a:buClr>
                <a:srgbClr val="FF6600"/>
              </a:buClr>
              <a:buFont typeface="Courier New" charset="0"/>
              <a:buChar char="o"/>
            </a:pPr>
            <a:r>
              <a:rPr lang="en-US" altLang="x-none" sz="2100" dirty="0">
                <a:latin typeface="Book Antiqua" panose="02040602050305030304" pitchFamily="18" charset="0"/>
                <a:ea typeface="ＭＳ Ｐゴシック" charset="-128"/>
              </a:rPr>
              <a:t>X-rays are by far the most widely used beam but the application of charged particles has gained popularity.</a:t>
            </a:r>
          </a:p>
          <a:p>
            <a:pPr algn="just">
              <a:buClr>
                <a:srgbClr val="FF6600"/>
              </a:buClr>
              <a:buFont typeface="Courier New" charset="0"/>
              <a:buChar char="o"/>
            </a:pPr>
            <a:r>
              <a:rPr lang="en-US" altLang="x-none" sz="2100" dirty="0">
                <a:latin typeface="Book Antiqua" panose="02040602050305030304" pitchFamily="18" charset="0"/>
                <a:ea typeface="ＭＳ Ｐゴシック" charset="-128"/>
              </a:rPr>
              <a:t>Currently, protons and carbon ions are used.</a:t>
            </a:r>
          </a:p>
        </p:txBody>
      </p:sp>
    </p:spTree>
    <p:extLst>
      <p:ext uri="{BB962C8B-B14F-4D97-AF65-F5344CB8AC3E}">
        <p14:creationId xmlns:p14="http://schemas.microsoft.com/office/powerpoint/2010/main" val="3617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68" y="13764"/>
            <a:ext cx="5143500" cy="6844236"/>
          </a:xfrm>
          <a:prstGeom prst="rect">
            <a:avLst/>
          </a:prstGeom>
        </p:spPr>
      </p:pic>
      <p:sp>
        <p:nvSpPr>
          <p:cNvPr id="16" name="Triangle 15"/>
          <p:cNvSpPr/>
          <p:nvPr/>
        </p:nvSpPr>
        <p:spPr>
          <a:xfrm rot="14029814">
            <a:off x="5189250" y="1717156"/>
            <a:ext cx="451413" cy="50710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451676" y="211081"/>
            <a:ext cx="3125165" cy="18144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5047889" y="176359"/>
            <a:ext cx="3951388" cy="1283694"/>
          </a:xfrm>
        </p:spPr>
        <p:txBody>
          <a:bodyPr/>
          <a:lstStyle/>
          <a:p>
            <a:pPr marL="0" indent="0" algn="ctr">
              <a:buNone/>
            </a:pPr>
            <a:r>
              <a:rPr lang="en-US" sz="3400" b="1" dirty="0">
                <a:latin typeface="Chalkboard SE" charset="0"/>
                <a:ea typeface="Chalkboard SE" charset="0"/>
                <a:cs typeface="Chalkboard SE" charset="0"/>
              </a:rPr>
              <a:t>Thank you for your attention.</a:t>
            </a:r>
          </a:p>
          <a:p>
            <a:pPr marL="0" indent="0" algn="ctr">
              <a:buNone/>
            </a:pPr>
            <a:r>
              <a:rPr lang="en-US" sz="3400" b="1" dirty="0">
                <a:latin typeface="Chalkboard SE" charset="0"/>
                <a:ea typeface="Chalkboard SE" charset="0"/>
                <a:cs typeface="Chalkboard SE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336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5" y="40880"/>
            <a:ext cx="6296627" cy="6255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71814"/>
            <a:ext cx="9144000" cy="5287281"/>
            <a:chOff x="0" y="671814"/>
            <a:chExt cx="9144000" cy="52872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71814"/>
              <a:ext cx="9144000" cy="528728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720209" y="4265293"/>
              <a:ext cx="322289" cy="457200"/>
            </a:xfrm>
            <a:prstGeom prst="ellipse">
              <a:avLst/>
            </a:prstGeom>
            <a:solidFill>
              <a:srgbClr val="96A4A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28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5050465" y="425302"/>
            <a:ext cx="4093535" cy="1089173"/>
          </a:xfrm>
        </p:spPr>
        <p:txBody>
          <a:bodyPr/>
          <a:lstStyle/>
          <a:p>
            <a:r>
              <a:rPr lang="en-US" altLang="x-none" sz="4200" dirty="0">
                <a:latin typeface="Chalkboard" charset="0"/>
                <a:ea typeface="Chalkboard" charset="0"/>
                <a:cs typeface="Chalkboard" charset="0"/>
              </a:rPr>
              <a:t>Physics:</a:t>
            </a:r>
            <a:br>
              <a:rPr lang="en-US" altLang="x-none" sz="42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US" altLang="x-none" sz="4200" dirty="0">
                <a:latin typeface="Chalkboard" charset="0"/>
                <a:ea typeface="Chalkboard" charset="0"/>
                <a:cs typeface="Chalkboard" charset="0"/>
              </a:rPr>
              <a:t>Photons vs </a:t>
            </a:r>
            <a:r>
              <a:rPr lang="en-US" altLang="x-none" sz="4200" b="1" dirty="0">
                <a:latin typeface="Chalkboard" charset="0"/>
                <a:ea typeface="Chalkboard" charset="0"/>
                <a:cs typeface="Chalkboard" charset="0"/>
              </a:rPr>
              <a:t>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21"/>
            <a:ext cx="5050465" cy="22548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9775"/>
            <a:ext cx="6368902" cy="450974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90169" y="2268509"/>
            <a:ext cx="2679403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ook Antiqua" charset="0"/>
                <a:ea typeface="Book Antiqua" charset="0"/>
                <a:cs typeface="Book Antiqua" charset="0"/>
              </a:rPr>
              <a:t>Bragg peak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The position can be varied by changing the beam energy.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The width depends on the ion type and energy but it is in the order of some mm.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4026" y="900113"/>
            <a:ext cx="622338" cy="1300827"/>
          </a:xfrm>
          <a:prstGeom prst="rect">
            <a:avLst/>
          </a:prstGeom>
          <a:noFill/>
          <a:ln w="57150">
            <a:solidFill>
              <a:srgbClr val="1E8F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26966" y="900112"/>
            <a:ext cx="406141" cy="13008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272" y="900112"/>
            <a:ext cx="551784" cy="130082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611513" y="2456121"/>
            <a:ext cx="757390" cy="265814"/>
          </a:xfrm>
          <a:prstGeom prst="straightConnector1">
            <a:avLst/>
          </a:prstGeom>
          <a:ln w="5715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B70E523-6270-9C44-A01D-87635CE2B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914018"/>
            <a:ext cx="9115589" cy="5337307"/>
            <a:chOff x="381000" y="1231864"/>
            <a:chExt cx="8553782" cy="4689604"/>
          </a:xfrm>
        </p:grpSpPr>
        <p:grpSp>
          <p:nvGrpSpPr>
            <p:cNvPr id="18433" name="Group 23"/>
            <p:cNvGrpSpPr>
              <a:grpSpLocks/>
            </p:cNvGrpSpPr>
            <p:nvPr/>
          </p:nvGrpSpPr>
          <p:grpSpPr bwMode="auto">
            <a:xfrm>
              <a:off x="1676400" y="2519363"/>
              <a:ext cx="5486400" cy="2992437"/>
              <a:chOff x="1676400" y="2514603"/>
              <a:chExt cx="5486400" cy="2992434"/>
            </a:xfrm>
          </p:grpSpPr>
          <p:grpSp>
            <p:nvGrpSpPr>
              <p:cNvPr id="18461" name="Group 20"/>
              <p:cNvGrpSpPr>
                <a:grpSpLocks/>
              </p:cNvGrpSpPr>
              <p:nvPr/>
            </p:nvGrpSpPr>
            <p:grpSpPr bwMode="auto">
              <a:xfrm>
                <a:off x="1676400" y="2514603"/>
                <a:ext cx="5486400" cy="2992434"/>
                <a:chOff x="-2362200" y="4114800"/>
                <a:chExt cx="5334000" cy="2762246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-2362200" y="4114800"/>
                  <a:ext cx="5334000" cy="2743196"/>
                </a:xfrm>
                <a:prstGeom prst="rect">
                  <a:avLst/>
                </a:prstGeom>
                <a:solidFill>
                  <a:schemeClr val="bg1">
                    <a:lumMod val="50000"/>
                    <a:alpha val="69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Book Antiqua" charset="0"/>
                    <a:ea typeface="Book Antiqua" charset="0"/>
                    <a:cs typeface="Book Antiqua" charset="0"/>
                  </a:endParaRPr>
                </a:p>
              </p:txBody>
            </p:sp>
            <p:pic>
              <p:nvPicPr>
                <p:cNvPr id="8" name="Picture 1027" descr="Whole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2000" t="21600" r="12000"/>
                <a:stretch>
                  <a:fillRect/>
                </a:stretch>
              </p:blipFill>
              <p:spPr bwMode="auto">
                <a:xfrm>
                  <a:off x="-2362200" y="4133847"/>
                  <a:ext cx="5318353" cy="27431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</p:pic>
          </p:grpSp>
          <p:sp>
            <p:nvSpPr>
              <p:cNvPr id="6" name="Cloud 5"/>
              <p:cNvSpPr>
                <a:spLocks/>
              </p:cNvSpPr>
              <p:nvPr/>
            </p:nvSpPr>
            <p:spPr bwMode="auto">
              <a:xfrm>
                <a:off x="4572000" y="3810002"/>
                <a:ext cx="228600" cy="533399"/>
              </a:xfrm>
              <a:custGeom>
                <a:avLst/>
                <a:gdLst>
                  <a:gd name="T0" fmla="*/ 24834 w 43200"/>
                  <a:gd name="T1" fmla="*/ 323213 h 43200"/>
                  <a:gd name="T2" fmla="*/ 11430 w 43200"/>
                  <a:gd name="T3" fmla="*/ 313372 h 43200"/>
                  <a:gd name="T4" fmla="*/ 36661 w 43200"/>
                  <a:gd name="T5" fmla="*/ 430905 h 43200"/>
                  <a:gd name="T6" fmla="*/ 30798 w 43200"/>
                  <a:gd name="T7" fmla="*/ 435609 h 43200"/>
                  <a:gd name="T8" fmla="*/ 87196 w 43200"/>
                  <a:gd name="T9" fmla="*/ 482652 h 43200"/>
                  <a:gd name="T10" fmla="*/ 83661 w 43200"/>
                  <a:gd name="T11" fmla="*/ 461168 h 43200"/>
                  <a:gd name="T12" fmla="*/ 152543 w 43200"/>
                  <a:gd name="T13" fmla="*/ 429078 h 43200"/>
                  <a:gd name="T14" fmla="*/ 151130 w 43200"/>
                  <a:gd name="T15" fmla="*/ 452648 h 43200"/>
                  <a:gd name="T16" fmla="*/ 180599 w 43200"/>
                  <a:gd name="T17" fmla="*/ 283418 h 43200"/>
                  <a:gd name="T18" fmla="*/ 197803 w 43200"/>
                  <a:gd name="T19" fmla="*/ 371527 h 43200"/>
                  <a:gd name="T20" fmla="*/ 221181 w 43200"/>
                  <a:gd name="T21" fmla="*/ 189579 h 43200"/>
                  <a:gd name="T22" fmla="*/ 213519 w 43200"/>
                  <a:gd name="T23" fmla="*/ 222620 h 43200"/>
                  <a:gd name="T24" fmla="*/ 202798 w 43200"/>
                  <a:gd name="T25" fmla="*/ 66996 h 43200"/>
                  <a:gd name="T26" fmla="*/ 203200 w 43200"/>
                  <a:gd name="T27" fmla="*/ 82603 h 43200"/>
                  <a:gd name="T28" fmla="*/ 153871 w 43200"/>
                  <a:gd name="T29" fmla="*/ 48796 h 43200"/>
                  <a:gd name="T30" fmla="*/ 157798 w 43200"/>
                  <a:gd name="T31" fmla="*/ 28892 h 43200"/>
                  <a:gd name="T32" fmla="*/ 117163 w 43200"/>
                  <a:gd name="T33" fmla="*/ 58279 h 43200"/>
                  <a:gd name="T34" fmla="*/ 119063 w 43200"/>
                  <a:gd name="T35" fmla="*/ 41116 h 43200"/>
                  <a:gd name="T36" fmla="*/ 74083 w 43200"/>
                  <a:gd name="T37" fmla="*/ 64107 h 43200"/>
                  <a:gd name="T38" fmla="*/ 80963 w 43200"/>
                  <a:gd name="T39" fmla="*/ 80751 h 43200"/>
                  <a:gd name="T40" fmla="*/ 21839 w 43200"/>
                  <a:gd name="T41" fmla="*/ 194950 h 43200"/>
                  <a:gd name="T42" fmla="*/ 20638 w 43200"/>
                  <a:gd name="T43" fmla="*/ 177429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rgbClr val="FF6600"/>
              </a:solidFill>
              <a:ln w="9525" cap="flat" cmpd="sng">
                <a:solidFill>
                  <a:srgbClr val="000099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2000">
                  <a:latin typeface="Book Antiqua" charset="0"/>
                  <a:ea typeface="Book Antiqua" charset="0"/>
                  <a:cs typeface="Book Antiqua" charset="0"/>
                </a:endParaRPr>
              </a:p>
            </p:txBody>
          </p:sp>
        </p:grpSp>
        <p:grpSp>
          <p:nvGrpSpPr>
            <p:cNvPr id="18434" name="Group 7"/>
            <p:cNvGrpSpPr>
              <a:grpSpLocks/>
            </p:cNvGrpSpPr>
            <p:nvPr/>
          </p:nvGrpSpPr>
          <p:grpSpPr bwMode="auto">
            <a:xfrm>
              <a:off x="1676400" y="1589088"/>
              <a:ext cx="5181600" cy="2835275"/>
              <a:chOff x="1572" y="1046"/>
              <a:chExt cx="3264" cy="1786"/>
            </a:xfrm>
          </p:grpSpPr>
          <p:sp>
            <p:nvSpPr>
              <p:cNvPr id="18459" name="Freeform 8"/>
              <p:cNvSpPr>
                <a:spLocks/>
              </p:cNvSpPr>
              <p:nvPr/>
            </p:nvSpPr>
            <p:spPr bwMode="auto">
              <a:xfrm>
                <a:off x="1572" y="1046"/>
                <a:ext cx="3264" cy="1786"/>
              </a:xfrm>
              <a:custGeom>
                <a:avLst/>
                <a:gdLst>
                  <a:gd name="T0" fmla="*/ 0 w 3408"/>
                  <a:gd name="T1" fmla="*/ 735 h 1865"/>
                  <a:gd name="T2" fmla="*/ 27 w 3408"/>
                  <a:gd name="T3" fmla="*/ 465 h 1865"/>
                  <a:gd name="T4" fmla="*/ 46 w 3408"/>
                  <a:gd name="T5" fmla="*/ 310 h 1865"/>
                  <a:gd name="T6" fmla="*/ 77 w 3408"/>
                  <a:gd name="T7" fmla="*/ 149 h 1865"/>
                  <a:gd name="T8" fmla="*/ 103 w 3408"/>
                  <a:gd name="T9" fmla="*/ 66 h 1865"/>
                  <a:gd name="T10" fmla="*/ 129 w 3408"/>
                  <a:gd name="T11" fmla="*/ 20 h 1865"/>
                  <a:gd name="T12" fmla="*/ 168 w 3408"/>
                  <a:gd name="T13" fmla="*/ 1 h 1865"/>
                  <a:gd name="T14" fmla="*/ 213 w 3408"/>
                  <a:gd name="T15" fmla="*/ 28 h 1865"/>
                  <a:gd name="T16" fmla="*/ 271 w 3408"/>
                  <a:gd name="T17" fmla="*/ 78 h 1865"/>
                  <a:gd name="T18" fmla="*/ 335 w 3408"/>
                  <a:gd name="T19" fmla="*/ 149 h 1865"/>
                  <a:gd name="T20" fmla="*/ 504 w 3408"/>
                  <a:gd name="T21" fmla="*/ 310 h 1865"/>
                  <a:gd name="T22" fmla="*/ 606 w 3408"/>
                  <a:gd name="T23" fmla="*/ 413 h 1865"/>
                  <a:gd name="T24" fmla="*/ 773 w 3408"/>
                  <a:gd name="T25" fmla="*/ 561 h 1865"/>
                  <a:gd name="T26" fmla="*/ 973 w 3408"/>
                  <a:gd name="T27" fmla="*/ 704 h 1865"/>
                  <a:gd name="T28" fmla="*/ 1135 w 3408"/>
                  <a:gd name="T29" fmla="*/ 819 h 1865"/>
                  <a:gd name="T30" fmla="*/ 1335 w 3408"/>
                  <a:gd name="T31" fmla="*/ 941 h 1865"/>
                  <a:gd name="T32" fmla="*/ 1508 w 3408"/>
                  <a:gd name="T33" fmla="*/ 1038 h 1865"/>
                  <a:gd name="T34" fmla="*/ 1703 w 3408"/>
                  <a:gd name="T35" fmla="*/ 1135 h 1865"/>
                  <a:gd name="T36" fmla="*/ 1992 w 3408"/>
                  <a:gd name="T37" fmla="*/ 1270 h 1865"/>
                  <a:gd name="T38" fmla="*/ 2231 w 3408"/>
                  <a:gd name="T39" fmla="*/ 1354 h 1865"/>
                  <a:gd name="T40" fmla="*/ 2442 w 3408"/>
                  <a:gd name="T41" fmla="*/ 1424 h 1865"/>
                  <a:gd name="T42" fmla="*/ 2623 w 3408"/>
                  <a:gd name="T43" fmla="*/ 1477 h 1865"/>
                  <a:gd name="T44" fmla="*/ 2746 w 3408"/>
                  <a:gd name="T45" fmla="*/ 1503 h 186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08"/>
                  <a:gd name="T70" fmla="*/ 0 h 1865"/>
                  <a:gd name="T71" fmla="*/ 3408 w 3408"/>
                  <a:gd name="T72" fmla="*/ 1865 h 186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08" h="1865">
                    <a:moveTo>
                      <a:pt x="0" y="913"/>
                    </a:moveTo>
                    <a:cubicBezTo>
                      <a:pt x="11" y="789"/>
                      <a:pt x="23" y="665"/>
                      <a:pt x="32" y="577"/>
                    </a:cubicBezTo>
                    <a:cubicBezTo>
                      <a:pt x="41" y="489"/>
                      <a:pt x="45" y="450"/>
                      <a:pt x="56" y="385"/>
                    </a:cubicBezTo>
                    <a:cubicBezTo>
                      <a:pt x="67" y="320"/>
                      <a:pt x="84" y="236"/>
                      <a:pt x="96" y="185"/>
                    </a:cubicBezTo>
                    <a:cubicBezTo>
                      <a:pt x="108" y="134"/>
                      <a:pt x="117" y="108"/>
                      <a:pt x="128" y="81"/>
                    </a:cubicBezTo>
                    <a:cubicBezTo>
                      <a:pt x="139" y="54"/>
                      <a:pt x="147" y="38"/>
                      <a:pt x="160" y="25"/>
                    </a:cubicBezTo>
                    <a:cubicBezTo>
                      <a:pt x="173" y="12"/>
                      <a:pt x="191" y="0"/>
                      <a:pt x="208" y="1"/>
                    </a:cubicBezTo>
                    <a:cubicBezTo>
                      <a:pt x="225" y="2"/>
                      <a:pt x="243" y="17"/>
                      <a:pt x="264" y="33"/>
                    </a:cubicBezTo>
                    <a:cubicBezTo>
                      <a:pt x="285" y="49"/>
                      <a:pt x="311" y="72"/>
                      <a:pt x="336" y="97"/>
                    </a:cubicBezTo>
                    <a:cubicBezTo>
                      <a:pt x="361" y="122"/>
                      <a:pt x="368" y="137"/>
                      <a:pt x="416" y="185"/>
                    </a:cubicBezTo>
                    <a:cubicBezTo>
                      <a:pt x="464" y="233"/>
                      <a:pt x="568" y="330"/>
                      <a:pt x="624" y="385"/>
                    </a:cubicBezTo>
                    <a:cubicBezTo>
                      <a:pt x="680" y="440"/>
                      <a:pt x="696" y="461"/>
                      <a:pt x="752" y="513"/>
                    </a:cubicBezTo>
                    <a:cubicBezTo>
                      <a:pt x="808" y="565"/>
                      <a:pt x="884" y="637"/>
                      <a:pt x="960" y="697"/>
                    </a:cubicBezTo>
                    <a:cubicBezTo>
                      <a:pt x="1036" y="757"/>
                      <a:pt x="1133" y="820"/>
                      <a:pt x="1208" y="873"/>
                    </a:cubicBezTo>
                    <a:cubicBezTo>
                      <a:pt x="1283" y="926"/>
                      <a:pt x="1333" y="968"/>
                      <a:pt x="1408" y="1017"/>
                    </a:cubicBezTo>
                    <a:cubicBezTo>
                      <a:pt x="1483" y="1066"/>
                      <a:pt x="1579" y="1124"/>
                      <a:pt x="1656" y="1169"/>
                    </a:cubicBezTo>
                    <a:cubicBezTo>
                      <a:pt x="1733" y="1214"/>
                      <a:pt x="1796" y="1249"/>
                      <a:pt x="1872" y="1289"/>
                    </a:cubicBezTo>
                    <a:cubicBezTo>
                      <a:pt x="1948" y="1329"/>
                      <a:pt x="2012" y="1361"/>
                      <a:pt x="2112" y="1409"/>
                    </a:cubicBezTo>
                    <a:cubicBezTo>
                      <a:pt x="2212" y="1457"/>
                      <a:pt x="2363" y="1532"/>
                      <a:pt x="2472" y="1577"/>
                    </a:cubicBezTo>
                    <a:cubicBezTo>
                      <a:pt x="2581" y="1622"/>
                      <a:pt x="2675" y="1649"/>
                      <a:pt x="2768" y="1681"/>
                    </a:cubicBezTo>
                    <a:cubicBezTo>
                      <a:pt x="2861" y="1713"/>
                      <a:pt x="2951" y="1744"/>
                      <a:pt x="3032" y="1769"/>
                    </a:cubicBezTo>
                    <a:cubicBezTo>
                      <a:pt x="3113" y="1794"/>
                      <a:pt x="3193" y="1817"/>
                      <a:pt x="3256" y="1833"/>
                    </a:cubicBezTo>
                    <a:cubicBezTo>
                      <a:pt x="3319" y="1849"/>
                      <a:pt x="3379" y="1858"/>
                      <a:pt x="3408" y="1865"/>
                    </a:cubicBezTo>
                  </a:path>
                </a:pathLst>
              </a:custGeom>
              <a:noFill/>
              <a:ln w="38100">
                <a:solidFill>
                  <a:srgbClr val="58D63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latin typeface="Book Antiqua" charset="0"/>
                  <a:ea typeface="Book Antiqua" charset="0"/>
                  <a:cs typeface="Book Antiqua" charset="0"/>
                </a:endParaRPr>
              </a:p>
            </p:txBody>
          </p:sp>
          <p:sp>
            <p:nvSpPr>
              <p:cNvPr id="18460" name="Text Box 9"/>
              <p:cNvSpPr txBox="1">
                <a:spLocks noChangeArrowheads="1"/>
              </p:cNvSpPr>
              <p:nvPr/>
            </p:nvSpPr>
            <p:spPr bwMode="auto">
              <a:xfrm>
                <a:off x="2228" y="1248"/>
                <a:ext cx="674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de-DE" altLang="x-none" sz="2000" b="1" dirty="0">
                    <a:solidFill>
                      <a:srgbClr val="58D632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Photons</a:t>
                </a:r>
                <a:endParaRPr lang="en-US" altLang="x-none" sz="2000" b="1" dirty="0">
                  <a:solidFill>
                    <a:srgbClr val="58D632"/>
                  </a:solidFill>
                  <a:latin typeface="Book Antiqua" charset="0"/>
                  <a:ea typeface="Book Antiqua" charset="0"/>
                  <a:cs typeface="Book Antiqua" charset="0"/>
                </a:endParaRPr>
              </a:p>
            </p:txBody>
          </p:sp>
        </p:grpSp>
        <p:grpSp>
          <p:nvGrpSpPr>
            <p:cNvPr id="18435" name="Group 10"/>
            <p:cNvGrpSpPr>
              <a:grpSpLocks/>
            </p:cNvGrpSpPr>
            <p:nvPr/>
          </p:nvGrpSpPr>
          <p:grpSpPr bwMode="auto">
            <a:xfrm>
              <a:off x="3543300" y="1528763"/>
              <a:ext cx="2236788" cy="3951287"/>
              <a:chOff x="2736" y="1008"/>
              <a:chExt cx="1409" cy="2489"/>
            </a:xfrm>
          </p:grpSpPr>
          <p:grpSp>
            <p:nvGrpSpPr>
              <p:cNvPr id="18455" name="Group 11"/>
              <p:cNvGrpSpPr>
                <a:grpSpLocks/>
              </p:cNvGrpSpPr>
              <p:nvPr/>
            </p:nvGrpSpPr>
            <p:grpSpPr bwMode="auto">
              <a:xfrm>
                <a:off x="2736" y="1008"/>
                <a:ext cx="1409" cy="2489"/>
                <a:chOff x="2736" y="1488"/>
                <a:chExt cx="1153" cy="2037"/>
              </a:xfrm>
            </p:grpSpPr>
            <p:sp>
              <p:nvSpPr>
                <p:cNvPr id="18457" name="Freeform 12"/>
                <p:cNvSpPr>
                  <a:spLocks/>
                </p:cNvSpPr>
                <p:nvPr/>
              </p:nvSpPr>
              <p:spPr bwMode="auto">
                <a:xfrm>
                  <a:off x="3312" y="1488"/>
                  <a:ext cx="577" cy="2037"/>
                </a:xfrm>
                <a:custGeom>
                  <a:avLst/>
                  <a:gdLst>
                    <a:gd name="T0" fmla="*/ 0 w 577"/>
                    <a:gd name="T1" fmla="*/ 0 h 2037"/>
                    <a:gd name="T2" fmla="*/ 21 w 577"/>
                    <a:gd name="T3" fmla="*/ 34 h 2037"/>
                    <a:gd name="T4" fmla="*/ 34 w 577"/>
                    <a:gd name="T5" fmla="*/ 206 h 2037"/>
                    <a:gd name="T6" fmla="*/ 47 w 577"/>
                    <a:gd name="T7" fmla="*/ 593 h 2037"/>
                    <a:gd name="T8" fmla="*/ 51 w 577"/>
                    <a:gd name="T9" fmla="*/ 1014 h 2037"/>
                    <a:gd name="T10" fmla="*/ 63 w 577"/>
                    <a:gd name="T11" fmla="*/ 1495 h 2037"/>
                    <a:gd name="T12" fmla="*/ 76 w 577"/>
                    <a:gd name="T13" fmla="*/ 1676 h 2037"/>
                    <a:gd name="T14" fmla="*/ 101 w 577"/>
                    <a:gd name="T15" fmla="*/ 1856 h 2037"/>
                    <a:gd name="T16" fmla="*/ 127 w 577"/>
                    <a:gd name="T17" fmla="*/ 1959 h 2037"/>
                    <a:gd name="T18" fmla="*/ 169 w 577"/>
                    <a:gd name="T19" fmla="*/ 2011 h 2037"/>
                    <a:gd name="T20" fmla="*/ 202 w 577"/>
                    <a:gd name="T21" fmla="*/ 2028 h 2037"/>
                    <a:gd name="T22" fmla="*/ 244 w 577"/>
                    <a:gd name="T23" fmla="*/ 2037 h 2037"/>
                    <a:gd name="T24" fmla="*/ 387 w 577"/>
                    <a:gd name="T25" fmla="*/ 2037 h 2037"/>
                    <a:gd name="T26" fmla="*/ 421 w 577"/>
                    <a:gd name="T27" fmla="*/ 2037 h 2037"/>
                    <a:gd name="T28" fmla="*/ 577 w 577"/>
                    <a:gd name="T29" fmla="*/ 2037 h 203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77"/>
                    <a:gd name="T46" fmla="*/ 0 h 2037"/>
                    <a:gd name="T47" fmla="*/ 577 w 577"/>
                    <a:gd name="T48" fmla="*/ 2037 h 2037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77" h="2037">
                      <a:moveTo>
                        <a:pt x="0" y="0"/>
                      </a:moveTo>
                      <a:lnTo>
                        <a:pt x="21" y="34"/>
                      </a:lnTo>
                      <a:lnTo>
                        <a:pt x="34" y="206"/>
                      </a:lnTo>
                      <a:lnTo>
                        <a:pt x="47" y="593"/>
                      </a:lnTo>
                      <a:lnTo>
                        <a:pt x="51" y="1014"/>
                      </a:lnTo>
                      <a:lnTo>
                        <a:pt x="63" y="1495"/>
                      </a:lnTo>
                      <a:lnTo>
                        <a:pt x="76" y="1676"/>
                      </a:lnTo>
                      <a:lnTo>
                        <a:pt x="101" y="1856"/>
                      </a:lnTo>
                      <a:lnTo>
                        <a:pt x="127" y="1959"/>
                      </a:lnTo>
                      <a:lnTo>
                        <a:pt x="169" y="2011"/>
                      </a:lnTo>
                      <a:lnTo>
                        <a:pt x="202" y="2028"/>
                      </a:lnTo>
                      <a:lnTo>
                        <a:pt x="244" y="2037"/>
                      </a:lnTo>
                      <a:lnTo>
                        <a:pt x="387" y="2037"/>
                      </a:lnTo>
                      <a:lnTo>
                        <a:pt x="421" y="2037"/>
                      </a:lnTo>
                      <a:lnTo>
                        <a:pt x="577" y="2037"/>
                      </a:lnTo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000">
                    <a:latin typeface="Book Antiqua" charset="0"/>
                    <a:ea typeface="Book Antiqua" charset="0"/>
                    <a:cs typeface="Book Antiqua" charset="0"/>
                  </a:endParaRPr>
                </a:p>
              </p:txBody>
            </p:sp>
            <p:sp>
              <p:nvSpPr>
                <p:cNvPr id="18458" name="Freeform 13"/>
                <p:cNvSpPr>
                  <a:spLocks/>
                </p:cNvSpPr>
                <p:nvPr/>
              </p:nvSpPr>
              <p:spPr bwMode="auto">
                <a:xfrm flipH="1">
                  <a:off x="2736" y="1488"/>
                  <a:ext cx="577" cy="2037"/>
                </a:xfrm>
                <a:custGeom>
                  <a:avLst/>
                  <a:gdLst>
                    <a:gd name="T0" fmla="*/ 0 w 577"/>
                    <a:gd name="T1" fmla="*/ 0 h 2037"/>
                    <a:gd name="T2" fmla="*/ 21 w 577"/>
                    <a:gd name="T3" fmla="*/ 34 h 2037"/>
                    <a:gd name="T4" fmla="*/ 34 w 577"/>
                    <a:gd name="T5" fmla="*/ 206 h 2037"/>
                    <a:gd name="T6" fmla="*/ 47 w 577"/>
                    <a:gd name="T7" fmla="*/ 593 h 2037"/>
                    <a:gd name="T8" fmla="*/ 51 w 577"/>
                    <a:gd name="T9" fmla="*/ 1014 h 2037"/>
                    <a:gd name="T10" fmla="*/ 63 w 577"/>
                    <a:gd name="T11" fmla="*/ 1495 h 2037"/>
                    <a:gd name="T12" fmla="*/ 76 w 577"/>
                    <a:gd name="T13" fmla="*/ 1676 h 2037"/>
                    <a:gd name="T14" fmla="*/ 101 w 577"/>
                    <a:gd name="T15" fmla="*/ 1856 h 2037"/>
                    <a:gd name="T16" fmla="*/ 127 w 577"/>
                    <a:gd name="T17" fmla="*/ 1959 h 2037"/>
                    <a:gd name="T18" fmla="*/ 169 w 577"/>
                    <a:gd name="T19" fmla="*/ 2011 h 2037"/>
                    <a:gd name="T20" fmla="*/ 202 w 577"/>
                    <a:gd name="T21" fmla="*/ 2028 h 2037"/>
                    <a:gd name="T22" fmla="*/ 244 w 577"/>
                    <a:gd name="T23" fmla="*/ 2037 h 2037"/>
                    <a:gd name="T24" fmla="*/ 387 w 577"/>
                    <a:gd name="T25" fmla="*/ 2037 h 2037"/>
                    <a:gd name="T26" fmla="*/ 421 w 577"/>
                    <a:gd name="T27" fmla="*/ 2037 h 2037"/>
                    <a:gd name="T28" fmla="*/ 577 w 577"/>
                    <a:gd name="T29" fmla="*/ 2037 h 203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77"/>
                    <a:gd name="T46" fmla="*/ 0 h 2037"/>
                    <a:gd name="T47" fmla="*/ 577 w 577"/>
                    <a:gd name="T48" fmla="*/ 2037 h 2037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77" h="2037">
                      <a:moveTo>
                        <a:pt x="0" y="0"/>
                      </a:moveTo>
                      <a:lnTo>
                        <a:pt x="21" y="34"/>
                      </a:lnTo>
                      <a:lnTo>
                        <a:pt x="34" y="206"/>
                      </a:lnTo>
                      <a:lnTo>
                        <a:pt x="47" y="593"/>
                      </a:lnTo>
                      <a:lnTo>
                        <a:pt x="51" y="1014"/>
                      </a:lnTo>
                      <a:lnTo>
                        <a:pt x="63" y="1495"/>
                      </a:lnTo>
                      <a:lnTo>
                        <a:pt x="76" y="1676"/>
                      </a:lnTo>
                      <a:lnTo>
                        <a:pt x="101" y="1856"/>
                      </a:lnTo>
                      <a:lnTo>
                        <a:pt x="127" y="1959"/>
                      </a:lnTo>
                      <a:lnTo>
                        <a:pt x="169" y="2011"/>
                      </a:lnTo>
                      <a:lnTo>
                        <a:pt x="202" y="2028"/>
                      </a:lnTo>
                      <a:lnTo>
                        <a:pt x="244" y="2037"/>
                      </a:lnTo>
                      <a:lnTo>
                        <a:pt x="387" y="2037"/>
                      </a:lnTo>
                      <a:lnTo>
                        <a:pt x="421" y="2037"/>
                      </a:lnTo>
                      <a:lnTo>
                        <a:pt x="577" y="2037"/>
                      </a:lnTo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000">
                    <a:latin typeface="Book Antiqua" charset="0"/>
                    <a:ea typeface="Book Antiqua" charset="0"/>
                    <a:cs typeface="Book Antiqua" charset="0"/>
                  </a:endParaRPr>
                </a:p>
              </p:txBody>
            </p:sp>
          </p:grpSp>
          <p:sp>
            <p:nvSpPr>
              <p:cNvPr id="18456" name="Text Box 14"/>
              <p:cNvSpPr txBox="1">
                <a:spLocks noChangeArrowheads="1"/>
              </p:cNvSpPr>
              <p:nvPr/>
            </p:nvSpPr>
            <p:spPr bwMode="auto">
              <a:xfrm>
                <a:off x="2780" y="2976"/>
                <a:ext cx="463" cy="221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de-DE" altLang="x-none" sz="2000" b="1" dirty="0">
                    <a:solidFill>
                      <a:schemeClr val="bg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Ideal</a:t>
                </a:r>
                <a:endParaRPr lang="en-US" altLang="x-none" sz="2000" b="1" dirty="0">
                  <a:solidFill>
                    <a:schemeClr val="bg1"/>
                  </a:solidFill>
                  <a:latin typeface="Book Antiqua" charset="0"/>
                  <a:ea typeface="Book Antiqua" charset="0"/>
                  <a:cs typeface="Book Antiqua" charset="0"/>
                </a:endParaRPr>
              </a:p>
            </p:txBody>
          </p:sp>
        </p:grpSp>
        <p:grpSp>
          <p:nvGrpSpPr>
            <p:cNvPr id="18436" name="Group 15"/>
            <p:cNvGrpSpPr>
              <a:grpSpLocks/>
            </p:cNvGrpSpPr>
            <p:nvPr/>
          </p:nvGrpSpPr>
          <p:grpSpPr bwMode="auto">
            <a:xfrm>
              <a:off x="1695450" y="1528763"/>
              <a:ext cx="4089400" cy="3952875"/>
              <a:chOff x="1584" y="1008"/>
              <a:chExt cx="2576" cy="2490"/>
            </a:xfrm>
          </p:grpSpPr>
          <p:sp>
            <p:nvSpPr>
              <p:cNvPr id="18453" name="Freeform 16"/>
              <p:cNvSpPr>
                <a:spLocks/>
              </p:cNvSpPr>
              <p:nvPr/>
            </p:nvSpPr>
            <p:spPr bwMode="auto">
              <a:xfrm>
                <a:off x="1584" y="1008"/>
                <a:ext cx="2576" cy="2490"/>
              </a:xfrm>
              <a:custGeom>
                <a:avLst/>
                <a:gdLst>
                  <a:gd name="T0" fmla="*/ 0 w 2108"/>
                  <a:gd name="T1" fmla="*/ 3858 h 2038"/>
                  <a:gd name="T2" fmla="*/ 664 w 2108"/>
                  <a:gd name="T3" fmla="*/ 3858 h 2038"/>
                  <a:gd name="T4" fmla="*/ 1477 w 2108"/>
                  <a:gd name="T5" fmla="*/ 3790 h 2038"/>
                  <a:gd name="T6" fmla="*/ 2097 w 2108"/>
                  <a:gd name="T7" fmla="*/ 3697 h 2038"/>
                  <a:gd name="T8" fmla="*/ 2655 w 2108"/>
                  <a:gd name="T9" fmla="*/ 3580 h 2038"/>
                  <a:gd name="T10" fmla="*/ 3015 w 2108"/>
                  <a:gd name="T11" fmla="*/ 3438 h 2038"/>
                  <a:gd name="T12" fmla="*/ 3229 w 2108"/>
                  <a:gd name="T13" fmla="*/ 3323 h 2038"/>
                  <a:gd name="T14" fmla="*/ 3436 w 2108"/>
                  <a:gd name="T15" fmla="*/ 3157 h 2038"/>
                  <a:gd name="T16" fmla="*/ 3585 w 2108"/>
                  <a:gd name="T17" fmla="*/ 2970 h 2038"/>
                  <a:gd name="T18" fmla="*/ 3767 w 2108"/>
                  <a:gd name="T19" fmla="*/ 2665 h 2038"/>
                  <a:gd name="T20" fmla="*/ 3895 w 2108"/>
                  <a:gd name="T21" fmla="*/ 2269 h 2038"/>
                  <a:gd name="T22" fmla="*/ 3997 w 2108"/>
                  <a:gd name="T23" fmla="*/ 1708 h 2038"/>
                  <a:gd name="T24" fmla="*/ 4044 w 2108"/>
                  <a:gd name="T25" fmla="*/ 1004 h 2038"/>
                  <a:gd name="T26" fmla="*/ 4090 w 2108"/>
                  <a:gd name="T27" fmla="*/ 444 h 2038"/>
                  <a:gd name="T28" fmla="*/ 4111 w 2108"/>
                  <a:gd name="T29" fmla="*/ 139 h 2038"/>
                  <a:gd name="T30" fmla="*/ 4170 w 2108"/>
                  <a:gd name="T31" fmla="*/ 0 h 2038"/>
                  <a:gd name="T32" fmla="*/ 4226 w 2108"/>
                  <a:gd name="T33" fmla="*/ 93 h 2038"/>
                  <a:gd name="T34" fmla="*/ 4260 w 2108"/>
                  <a:gd name="T35" fmla="*/ 561 h 2038"/>
                  <a:gd name="T36" fmla="*/ 4298 w 2108"/>
                  <a:gd name="T37" fmla="*/ 1616 h 2038"/>
                  <a:gd name="T38" fmla="*/ 4309 w 2108"/>
                  <a:gd name="T39" fmla="*/ 2761 h 2038"/>
                  <a:gd name="T40" fmla="*/ 4341 w 2108"/>
                  <a:gd name="T41" fmla="*/ 4071 h 2038"/>
                  <a:gd name="T42" fmla="*/ 4378 w 2108"/>
                  <a:gd name="T43" fmla="*/ 4563 h 2038"/>
                  <a:gd name="T44" fmla="*/ 4444 w 2108"/>
                  <a:gd name="T45" fmla="*/ 5055 h 2038"/>
                  <a:gd name="T46" fmla="*/ 4515 w 2108"/>
                  <a:gd name="T47" fmla="*/ 5333 h 2038"/>
                  <a:gd name="T48" fmla="*/ 4629 w 2108"/>
                  <a:gd name="T49" fmla="*/ 5476 h 2038"/>
                  <a:gd name="T50" fmla="*/ 4721 w 2108"/>
                  <a:gd name="T51" fmla="*/ 5524 h 2038"/>
                  <a:gd name="T52" fmla="*/ 4834 w 2108"/>
                  <a:gd name="T53" fmla="*/ 5546 h 2038"/>
                  <a:gd name="T54" fmla="*/ 5225 w 2108"/>
                  <a:gd name="T55" fmla="*/ 5546 h 2038"/>
                  <a:gd name="T56" fmla="*/ 5316 w 2108"/>
                  <a:gd name="T57" fmla="*/ 5546 h 2038"/>
                  <a:gd name="T58" fmla="*/ 5743 w 2108"/>
                  <a:gd name="T59" fmla="*/ 5546 h 20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108"/>
                  <a:gd name="T91" fmla="*/ 0 h 2038"/>
                  <a:gd name="T92" fmla="*/ 2108 w 2108"/>
                  <a:gd name="T93" fmla="*/ 2038 h 203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108" h="2038">
                    <a:moveTo>
                      <a:pt x="0" y="1418"/>
                    </a:moveTo>
                    <a:lnTo>
                      <a:pt x="243" y="1418"/>
                    </a:lnTo>
                    <a:lnTo>
                      <a:pt x="542" y="1392"/>
                    </a:lnTo>
                    <a:lnTo>
                      <a:pt x="769" y="1358"/>
                    </a:lnTo>
                    <a:lnTo>
                      <a:pt x="975" y="1315"/>
                    </a:lnTo>
                    <a:lnTo>
                      <a:pt x="1106" y="1263"/>
                    </a:lnTo>
                    <a:lnTo>
                      <a:pt x="1185" y="1220"/>
                    </a:lnTo>
                    <a:lnTo>
                      <a:pt x="1261" y="1160"/>
                    </a:lnTo>
                    <a:lnTo>
                      <a:pt x="1316" y="1091"/>
                    </a:lnTo>
                    <a:lnTo>
                      <a:pt x="1383" y="979"/>
                    </a:lnTo>
                    <a:lnTo>
                      <a:pt x="1429" y="833"/>
                    </a:lnTo>
                    <a:lnTo>
                      <a:pt x="1467" y="627"/>
                    </a:lnTo>
                    <a:lnTo>
                      <a:pt x="1484" y="369"/>
                    </a:lnTo>
                    <a:lnTo>
                      <a:pt x="1501" y="163"/>
                    </a:lnTo>
                    <a:lnTo>
                      <a:pt x="1509" y="51"/>
                    </a:lnTo>
                    <a:lnTo>
                      <a:pt x="1530" y="0"/>
                    </a:lnTo>
                    <a:lnTo>
                      <a:pt x="1551" y="34"/>
                    </a:lnTo>
                    <a:lnTo>
                      <a:pt x="1564" y="206"/>
                    </a:lnTo>
                    <a:lnTo>
                      <a:pt x="1577" y="593"/>
                    </a:lnTo>
                    <a:lnTo>
                      <a:pt x="1581" y="1014"/>
                    </a:lnTo>
                    <a:lnTo>
                      <a:pt x="1593" y="1495"/>
                    </a:lnTo>
                    <a:lnTo>
                      <a:pt x="1606" y="1676"/>
                    </a:lnTo>
                    <a:lnTo>
                      <a:pt x="1631" y="1856"/>
                    </a:lnTo>
                    <a:lnTo>
                      <a:pt x="1657" y="1959"/>
                    </a:lnTo>
                    <a:lnTo>
                      <a:pt x="1699" y="2011"/>
                    </a:lnTo>
                    <a:lnTo>
                      <a:pt x="1732" y="2028"/>
                    </a:lnTo>
                    <a:lnTo>
                      <a:pt x="1774" y="2037"/>
                    </a:lnTo>
                    <a:lnTo>
                      <a:pt x="1917" y="2037"/>
                    </a:lnTo>
                    <a:lnTo>
                      <a:pt x="1951" y="2037"/>
                    </a:lnTo>
                    <a:lnTo>
                      <a:pt x="2107" y="2037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latin typeface="Book Antiqua" charset="0"/>
                  <a:ea typeface="Book Antiqua" charset="0"/>
                  <a:cs typeface="Book Antiqua" charset="0"/>
                </a:endParaRPr>
              </a:p>
            </p:txBody>
          </p:sp>
          <p:sp>
            <p:nvSpPr>
              <p:cNvPr id="18454" name="Text Box 17"/>
              <p:cNvSpPr txBox="1">
                <a:spLocks noChangeArrowheads="1"/>
              </p:cNvSpPr>
              <p:nvPr/>
            </p:nvSpPr>
            <p:spPr bwMode="auto">
              <a:xfrm>
                <a:off x="2358" y="2415"/>
                <a:ext cx="412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2000" b="1" dirty="0">
                    <a:solidFill>
                      <a:srgbClr val="FF6600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Ions</a:t>
                </a:r>
              </a:p>
            </p:txBody>
          </p:sp>
        </p:grpSp>
        <p:grpSp>
          <p:nvGrpSpPr>
            <p:cNvPr id="18437" name="Group 33"/>
            <p:cNvGrpSpPr>
              <a:grpSpLocks/>
            </p:cNvGrpSpPr>
            <p:nvPr/>
          </p:nvGrpSpPr>
          <p:grpSpPr bwMode="auto">
            <a:xfrm>
              <a:off x="381000" y="1300163"/>
              <a:ext cx="7670684" cy="4621305"/>
              <a:chOff x="381000" y="1579562"/>
              <a:chExt cx="7670231" cy="4621406"/>
            </a:xfrm>
          </p:grpSpPr>
          <p:sp>
            <p:nvSpPr>
              <p:cNvPr id="18447" name="Rectangle 5"/>
              <p:cNvSpPr>
                <a:spLocks noChangeArrowheads="1"/>
              </p:cNvSpPr>
              <p:nvPr/>
            </p:nvSpPr>
            <p:spPr bwMode="auto">
              <a:xfrm>
                <a:off x="7181850" y="5848841"/>
                <a:ext cx="869381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2000" b="1" dirty="0">
                    <a:latin typeface="Book Antiqua" charset="0"/>
                    <a:ea typeface="Book Antiqua" charset="0"/>
                    <a:cs typeface="Book Antiqua" charset="0"/>
                  </a:rPr>
                  <a:t>Depth</a:t>
                </a:r>
              </a:p>
            </p:txBody>
          </p:sp>
          <p:sp>
            <p:nvSpPr>
              <p:cNvPr id="18448" name="Line 3"/>
              <p:cNvSpPr>
                <a:spLocks noChangeShapeType="1"/>
              </p:cNvSpPr>
              <p:nvPr/>
            </p:nvSpPr>
            <p:spPr bwMode="auto">
              <a:xfrm flipV="1">
                <a:off x="1504949" y="5816328"/>
                <a:ext cx="592008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latin typeface="Book Antiqua" charset="0"/>
                  <a:ea typeface="Book Antiqua" charset="0"/>
                  <a:cs typeface="Book Antiqua" charset="0"/>
                </a:endParaRPr>
              </a:p>
            </p:txBody>
          </p:sp>
          <p:sp>
            <p:nvSpPr>
              <p:cNvPr id="18449" name="Line 4"/>
              <p:cNvSpPr>
                <a:spLocks noChangeShapeType="1"/>
              </p:cNvSpPr>
              <p:nvPr/>
            </p:nvSpPr>
            <p:spPr bwMode="auto">
              <a:xfrm flipV="1">
                <a:off x="1652588" y="1579562"/>
                <a:ext cx="1587" cy="428783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latin typeface="Book Antiqua" charset="0"/>
                  <a:ea typeface="Book Antiqua" charset="0"/>
                  <a:cs typeface="Book Antiqua" charset="0"/>
                </a:endParaRPr>
              </a:p>
            </p:txBody>
          </p:sp>
          <p:sp>
            <p:nvSpPr>
              <p:cNvPr id="18450" name="Rectangle 6"/>
              <p:cNvSpPr>
                <a:spLocks noChangeArrowheads="1"/>
              </p:cNvSpPr>
              <p:nvPr/>
            </p:nvSpPr>
            <p:spPr bwMode="auto">
              <a:xfrm rot="16200000">
                <a:off x="1016108" y="2005909"/>
                <a:ext cx="688759" cy="376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 defTabSz="762000" eaLnBrk="0" hangingPunct="0"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2000" b="1">
                    <a:latin typeface="Book Antiqua" charset="0"/>
                    <a:ea typeface="Book Antiqua" charset="0"/>
                    <a:cs typeface="Book Antiqua" charset="0"/>
                  </a:rPr>
                  <a:t>Dose</a:t>
                </a:r>
              </a:p>
            </p:txBody>
          </p:sp>
          <p:cxnSp>
            <p:nvCxnSpPr>
              <p:cNvPr id="25" name="Straight Arrow Connector 24"/>
              <p:cNvCxnSpPr>
                <a:cxnSpLocks noChangeShapeType="1"/>
              </p:cNvCxnSpPr>
              <p:nvPr/>
            </p:nvCxnSpPr>
            <p:spPr bwMode="auto">
              <a:xfrm>
                <a:off x="457196" y="4343459"/>
                <a:ext cx="914346" cy="1588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31"/>
              <p:cNvSpPr txBox="1">
                <a:spLocks noChangeArrowheads="1"/>
              </p:cNvSpPr>
              <p:nvPr/>
            </p:nvSpPr>
            <p:spPr bwMode="auto">
              <a:xfrm>
                <a:off x="381000" y="3886249"/>
                <a:ext cx="788460" cy="351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Book Antiqua" charset="0"/>
                    <a:ea typeface="Book Antiqua" charset="0"/>
                    <a:cs typeface="Book Antiqua" charset="0"/>
                  </a:rPr>
                  <a:t>Beam</a:t>
                </a:r>
              </a:p>
            </p:txBody>
          </p:sp>
        </p:grpSp>
        <p:cxnSp>
          <p:nvCxnSpPr>
            <p:cNvPr id="18438" name="Straight Arrow Connector 26"/>
            <p:cNvCxnSpPr>
              <a:cxnSpLocks noChangeShapeType="1"/>
            </p:cNvCxnSpPr>
            <p:nvPr/>
          </p:nvCxnSpPr>
          <p:spPr bwMode="auto">
            <a:xfrm flipH="1">
              <a:off x="1905000" y="1676400"/>
              <a:ext cx="3886200" cy="1676400"/>
            </a:xfrm>
            <a:prstGeom prst="straightConnector1">
              <a:avLst/>
            </a:prstGeom>
            <a:noFill/>
            <a:ln w="25400">
              <a:solidFill>
                <a:srgbClr val="58D632"/>
              </a:solidFill>
              <a:round/>
              <a:headEnd/>
              <a:tailEnd type="arrow" w="lg" len="lg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39" name="Straight Arrow Connector 27"/>
            <p:cNvCxnSpPr>
              <a:cxnSpLocks noChangeShapeType="1"/>
            </p:cNvCxnSpPr>
            <p:nvPr/>
          </p:nvCxnSpPr>
          <p:spPr bwMode="auto">
            <a:xfrm flipH="1">
              <a:off x="5943600" y="1752600"/>
              <a:ext cx="304800" cy="3048000"/>
            </a:xfrm>
            <a:prstGeom prst="straightConnector1">
              <a:avLst/>
            </a:prstGeom>
            <a:noFill/>
            <a:ln w="25400">
              <a:solidFill>
                <a:srgbClr val="58D632"/>
              </a:solidFill>
              <a:round/>
              <a:headEnd/>
              <a:tailEnd type="arrow" w="lg" len="lg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40" name="TextBox 33"/>
            <p:cNvSpPr txBox="1">
              <a:spLocks noChangeArrowheads="1"/>
            </p:cNvSpPr>
            <p:nvPr/>
          </p:nvSpPr>
          <p:spPr bwMode="auto">
            <a:xfrm>
              <a:off x="5698931" y="1231864"/>
              <a:ext cx="3235851" cy="62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000" b="1" dirty="0">
                  <a:solidFill>
                    <a:srgbClr val="00FFFF"/>
                  </a:solidFill>
                  <a:latin typeface="Book Antiqua" charset="0"/>
                  <a:ea typeface="Book Antiqua" charset="0"/>
                  <a:cs typeface="Book Antiqua" charset="0"/>
                </a:rPr>
                <a:t> </a:t>
              </a:r>
              <a:r>
                <a:rPr lang="en-US" altLang="x-none" sz="2000" b="1" dirty="0">
                  <a:solidFill>
                    <a:srgbClr val="58D632"/>
                  </a:solidFill>
                  <a:latin typeface="Book Antiqua" charset="0"/>
                  <a:ea typeface="Book Antiqua" charset="0"/>
                  <a:cs typeface="Book Antiqua" charset="0"/>
                </a:rPr>
                <a:t>Dose deposited by photons</a:t>
              </a:r>
            </a:p>
            <a:p>
              <a:pPr eaLnBrk="1" hangingPunct="1"/>
              <a:r>
                <a:rPr lang="en-US" altLang="x-none" sz="2000" b="1" dirty="0">
                  <a:solidFill>
                    <a:srgbClr val="58D632"/>
                  </a:solidFill>
                  <a:latin typeface="Book Antiqua" charset="0"/>
                  <a:ea typeface="Book Antiqua" charset="0"/>
                  <a:cs typeface="Book Antiqua" charset="0"/>
                </a:rPr>
                <a:t>in the healthy tissue</a:t>
              </a:r>
            </a:p>
          </p:txBody>
        </p:sp>
      </p:grpSp>
      <p:sp>
        <p:nvSpPr>
          <p:cNvPr id="18441" name="Rectangle 31"/>
          <p:cNvSpPr>
            <a:spLocks noGrp="1" noChangeArrowheads="1"/>
          </p:cNvSpPr>
          <p:nvPr>
            <p:ph type="title"/>
          </p:nvPr>
        </p:nvSpPr>
        <p:spPr>
          <a:xfrm>
            <a:off x="457200" y="171451"/>
            <a:ext cx="8229600" cy="629238"/>
          </a:xfrm>
        </p:spPr>
        <p:txBody>
          <a:bodyPr/>
          <a:lstStyle/>
          <a:p>
            <a:r>
              <a:rPr lang="en-US" altLang="x-none" b="1" dirty="0">
                <a:latin typeface="Chalkboard" charset="0"/>
                <a:ea typeface="Chalkboard" charset="0"/>
                <a:cs typeface="Chalkboard" charset="0"/>
              </a:rPr>
              <a:t>Dose localization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4781030" y="4158630"/>
            <a:ext cx="98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 b="1" dirty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223091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816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5402" y="1203796"/>
            <a:ext cx="41785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charset="0"/>
                <a:ea typeface="Book Antiqua" charset="0"/>
                <a:cs typeface="Book Antiqua" charset="0"/>
              </a:rPr>
              <a:t>Dose deposited by Protons and Photons inside the body during the treatment of a medulloblastoma (brain tumor).</a:t>
            </a:r>
          </a:p>
          <a:p>
            <a:endParaRPr lang="en-US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algn="just"/>
            <a:r>
              <a:rPr lang="en-US" sz="2400" dirty="0">
                <a:latin typeface="Book Antiqua" charset="0"/>
                <a:ea typeface="Book Antiqua" charset="0"/>
                <a:cs typeface="Book Antiqua" charset="0"/>
              </a:rPr>
              <a:t>Charged particles are more effective in sparing the healthy tissue.</a:t>
            </a:r>
          </a:p>
          <a:p>
            <a:endParaRPr lang="en-US" sz="24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416" y="4189229"/>
            <a:ext cx="1250673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charset="0"/>
                <a:ea typeface="Chalkboard" charset="0"/>
                <a:cs typeface="Chalkboard" charset="0"/>
              </a:rPr>
              <a:t>Protons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2280" y="4189229"/>
            <a:ext cx="1250673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charset="0"/>
                <a:ea typeface="Chalkboard" charset="0"/>
                <a:cs typeface="Chalkboard" charset="0"/>
              </a:rPr>
              <a:t>Photons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2352" y="4189229"/>
            <a:ext cx="1598425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charset="0"/>
                <a:ea typeface="Chalkboard" charset="0"/>
                <a:cs typeface="Chalkboard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35978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15193"/>
          </a:xfrm>
        </p:spPr>
        <p:txBody>
          <a:bodyPr/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From physics to the clinic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233" y="915193"/>
            <a:ext cx="7614766" cy="5314157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latin typeface="Book Antiqua" charset="0"/>
                <a:ea typeface="Book Antiqua" charset="0"/>
                <a:cs typeface="Book Antiqua" charset="0"/>
              </a:rPr>
              <a:t>Using a monoenergetic beam, we can irradiate a region whose size is approximately that of a 1 cent coin.</a:t>
            </a:r>
          </a:p>
          <a:p>
            <a:pPr marL="0" indent="0" algn="just">
              <a:buNone/>
            </a:pPr>
            <a:endParaRPr lang="en-US" sz="2800" dirty="0">
              <a:latin typeface="Book Antiqua" charset="0"/>
              <a:ea typeface="Book Antiqua" charset="0"/>
              <a:cs typeface="Book Antiqua" charset="0"/>
            </a:endParaRPr>
          </a:p>
          <a:p>
            <a:pPr marL="0" indent="0" algn="just">
              <a:buNone/>
            </a:pPr>
            <a:r>
              <a:rPr lang="en-US" sz="2800" dirty="0">
                <a:latin typeface="Book Antiqua" charset="0"/>
                <a:ea typeface="Book Antiqua" charset="0"/>
                <a:cs typeface="Book Antiqua" charset="0"/>
              </a:rPr>
              <a:t>Tumors size covers a relatively broad range  but often it is in the order of cm</a:t>
            </a:r>
            <a:r>
              <a:rPr lang="en-US" sz="2800" baseline="30000" dirty="0">
                <a:latin typeface="Book Antiqua" charset="0"/>
                <a:ea typeface="Book Antiqua" charset="0"/>
                <a:cs typeface="Book Antiqua" charset="0"/>
              </a:rPr>
              <a:t>3</a:t>
            </a:r>
            <a:r>
              <a:rPr lang="en-US" sz="2800" dirty="0">
                <a:latin typeface="Book Antiqua" charset="0"/>
                <a:ea typeface="Book Antiqua" charset="0"/>
                <a:cs typeface="Book Antiqua" charset="0"/>
              </a:rPr>
              <a:t>.</a:t>
            </a:r>
          </a:p>
          <a:p>
            <a:pPr marL="0" indent="0" algn="just">
              <a:buNone/>
            </a:pPr>
            <a:endParaRPr lang="en-US" sz="2800" dirty="0">
              <a:latin typeface="Book Antiqua" charset="0"/>
              <a:ea typeface="Book Antiqua" charset="0"/>
              <a:cs typeface="Book Antiqua" charset="0"/>
            </a:endParaRPr>
          </a:p>
          <a:p>
            <a:pPr marL="0" indent="0" algn="just">
              <a:buNone/>
            </a:pPr>
            <a:endParaRPr lang="en-US" sz="2800" dirty="0">
              <a:latin typeface="Book Antiqua" charset="0"/>
              <a:ea typeface="Book Antiqua" charset="0"/>
              <a:cs typeface="Book Antiqua" charset="0"/>
            </a:endParaRPr>
          </a:p>
          <a:p>
            <a:pPr marL="0" indent="0" algn="just">
              <a:buNone/>
            </a:pPr>
            <a:r>
              <a:rPr lang="en-US" sz="2800" dirty="0">
                <a:latin typeface="Book Antiqua" charset="0"/>
                <a:ea typeface="Book Antiqua" charset="0"/>
                <a:cs typeface="Book Antiqua" charset="0"/>
              </a:rPr>
              <a:t>We need to find a way to “transform” our 1 cent coin into a golf ball.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90" y="1149645"/>
            <a:ext cx="701615" cy="711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7394"/>
            <a:ext cx="1549252" cy="1549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9595"/>
            <a:ext cx="1549252" cy="1549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26" y="4771324"/>
            <a:ext cx="556608" cy="564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28" y="4611461"/>
            <a:ext cx="556608" cy="564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85" y="4820930"/>
            <a:ext cx="556608" cy="564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2" y="5163341"/>
            <a:ext cx="556608" cy="564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79" y="5203734"/>
            <a:ext cx="556608" cy="5640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79" y="5273487"/>
            <a:ext cx="556608" cy="564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55" y="5495283"/>
            <a:ext cx="556608" cy="564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48" y="5453408"/>
            <a:ext cx="556608" cy="5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2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801" y="0"/>
            <a:ext cx="6786563" cy="5089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3660"/>
            <a:ext cx="9144000" cy="24308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94758" y="3882458"/>
            <a:ext cx="4040200" cy="463055"/>
          </a:xfrm>
          <a:prstGeom prst="rect">
            <a:avLst/>
          </a:prstGeom>
          <a:solidFill>
            <a:srgbClr val="F5FD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80129" y="3125455"/>
            <a:ext cx="1154829" cy="757003"/>
          </a:xfrm>
          <a:prstGeom prst="rect">
            <a:avLst/>
          </a:prstGeom>
          <a:solidFill>
            <a:srgbClr val="F5FD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620" y="584791"/>
            <a:ext cx="743846" cy="740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403" y="584791"/>
            <a:ext cx="740686" cy="7406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278" y="584791"/>
            <a:ext cx="740686" cy="7406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92988" y="1682417"/>
            <a:ext cx="1180759" cy="394514"/>
          </a:xfrm>
          <a:prstGeom prst="rect">
            <a:avLst/>
          </a:prstGeom>
          <a:solidFill>
            <a:srgbClr val="FCFE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16519" y="2886925"/>
            <a:ext cx="1180759" cy="394514"/>
          </a:xfrm>
          <a:prstGeom prst="rect">
            <a:avLst/>
          </a:prstGeom>
          <a:solidFill>
            <a:srgbClr val="FCFE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519478" y="2055665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x-none" sz="2000" b="1" dirty="0">
                <a:latin typeface="Book Antiqua" charset="0"/>
                <a:ea typeface="Book Antiqua" charset="0"/>
                <a:cs typeface="Book Antiqua" charset="0"/>
              </a:rPr>
              <a:t>Photons</a:t>
            </a:r>
            <a:endParaRPr lang="en-US" altLang="x-none" sz="20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251318" y="1143228"/>
            <a:ext cx="6976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7620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x-none" sz="2000" b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Ions</a:t>
            </a:r>
            <a:endParaRPr lang="en-US" altLang="x-none" sz="2000" b="1" dirty="0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636585"/>
            <a:ext cx="2590379" cy="3893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endParaRPr lang="en-US" sz="1900" b="1" dirty="0">
              <a:latin typeface="Chalkboard" charset="0"/>
              <a:ea typeface="Chalkboard" charset="0"/>
              <a:cs typeface="Chalkboard" charset="0"/>
            </a:endParaRPr>
          </a:p>
          <a:p>
            <a:pPr algn="just"/>
            <a:r>
              <a:rPr lang="en-US" sz="1900" dirty="0">
                <a:latin typeface="Book Antiqua" charset="0"/>
                <a:ea typeface="Book Antiqua" charset="0"/>
                <a:cs typeface="Book Antiqua" charset="0"/>
              </a:rPr>
              <a:t>- As we said earlier, the Bragg peak depth depends on the beam energy.</a:t>
            </a:r>
          </a:p>
          <a:p>
            <a:pPr algn="just"/>
            <a:r>
              <a:rPr lang="en-US" sz="1900" dirty="0">
                <a:latin typeface="Book Antiqua" charset="0"/>
                <a:ea typeface="Book Antiqua" charset="0"/>
                <a:cs typeface="Book Antiqua" charset="0"/>
              </a:rPr>
              <a:t>- The higher is the energy the deeper is the Bragg peak position.</a:t>
            </a:r>
          </a:p>
          <a:p>
            <a:pPr algn="just"/>
            <a:r>
              <a:rPr lang="en-US" sz="1900" dirty="0">
                <a:latin typeface="Book Antiqua" charset="0"/>
                <a:ea typeface="Book Antiqua" charset="0"/>
                <a:cs typeface="Book Antiqua" charset="0"/>
              </a:rPr>
              <a:t>- Using several </a:t>
            </a:r>
            <a:r>
              <a:rPr lang="en-US" sz="1900" dirty="0" err="1">
                <a:latin typeface="Book Antiqua" charset="0"/>
                <a:ea typeface="Book Antiqua" charset="0"/>
                <a:cs typeface="Book Antiqua" charset="0"/>
              </a:rPr>
              <a:t>monoenergertic</a:t>
            </a:r>
            <a:r>
              <a:rPr lang="en-US" sz="1900" dirty="0">
                <a:latin typeface="Book Antiqua" charset="0"/>
                <a:ea typeface="Book Antiqua" charset="0"/>
                <a:cs typeface="Book Antiqua" charset="0"/>
              </a:rPr>
              <a:t> beams, we can covert the tumor “length”.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11" y="145467"/>
            <a:ext cx="268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alkboard" charset="0"/>
                <a:ea typeface="Chalkboard" charset="0"/>
                <a:cs typeface="Chalkboard" charset="0"/>
              </a:rPr>
              <a:t>Let’s start from the depth</a:t>
            </a:r>
          </a:p>
        </p:txBody>
      </p:sp>
    </p:spTree>
    <p:extLst>
      <p:ext uri="{BB962C8B-B14F-4D97-AF65-F5344CB8AC3E}">
        <p14:creationId xmlns:p14="http://schemas.microsoft.com/office/powerpoint/2010/main" val="2228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PPT_template_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PPT_template_FT.pot</Template>
  <TotalTime>82001</TotalTime>
  <Words>1190</Words>
  <Application>Microsoft Macintosh PowerPoint</Application>
  <PresentationFormat>On-screen Show (4:3)</PresentationFormat>
  <Paragraphs>220</Paragraphs>
  <Slides>30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Algerian</vt:lpstr>
      <vt:lpstr>Apple Symbols</vt:lpstr>
      <vt:lpstr>Arial</vt:lpstr>
      <vt:lpstr>Arial Black</vt:lpstr>
      <vt:lpstr>Arial Narrow</vt:lpstr>
      <vt:lpstr>Arial Rounded MT Bold</vt:lpstr>
      <vt:lpstr>Book Antiqua</vt:lpstr>
      <vt:lpstr>Bookman Old Style</vt:lpstr>
      <vt:lpstr>Calibri</vt:lpstr>
      <vt:lpstr>Cambria Math</vt:lpstr>
      <vt:lpstr>Chalkboard</vt:lpstr>
      <vt:lpstr>Chalkboard SE</vt:lpstr>
      <vt:lpstr>Courier New</vt:lpstr>
      <vt:lpstr>Helvetica Neue Light</vt:lpstr>
      <vt:lpstr>LucidaGrande</vt:lpstr>
      <vt:lpstr>Symbol</vt:lpstr>
      <vt:lpstr>Times New Roman</vt:lpstr>
      <vt:lpstr>Wingdings</vt:lpstr>
      <vt:lpstr>PPT_template_FT</vt:lpstr>
      <vt:lpstr>2_Default Design</vt:lpstr>
      <vt:lpstr>The magic of nuclear physics in particle therapy    </vt:lpstr>
      <vt:lpstr>PowerPoint Presentation</vt:lpstr>
      <vt:lpstr>Radiotherapy</vt:lpstr>
      <vt:lpstr>PowerPoint Presentation</vt:lpstr>
      <vt:lpstr>Physics: Photons vs Ions</vt:lpstr>
      <vt:lpstr>Dose localization</vt:lpstr>
      <vt:lpstr>PowerPoint Presentation</vt:lpstr>
      <vt:lpstr>From physics to the clinic</vt:lpstr>
      <vt:lpstr>PowerPoint Presentation</vt:lpstr>
      <vt:lpstr>PowerPoint Presentation</vt:lpstr>
      <vt:lpstr>PowerPoint Presentation</vt:lpstr>
      <vt:lpstr>Which are the most important physical processes in radiotherapy?</vt:lpstr>
      <vt:lpstr>Nuclear fragmentation</vt:lpstr>
      <vt:lpstr>Effects of nuclear fragmentation in particle therapy</vt:lpstr>
      <vt:lpstr>Some physics challenges in ion therapy</vt:lpstr>
      <vt:lpstr>Exploiting nuclear fragmentation</vt:lpstr>
      <vt:lpstr>Ions in a human body</vt:lpstr>
      <vt:lpstr>Monitoring the PTV and tumor position during the treatment…a tricky business</vt:lpstr>
      <vt:lpstr>A different approach</vt:lpstr>
      <vt:lpstr>Requirements for the magic element</vt:lpstr>
      <vt:lpstr>And the magic element is…</vt:lpstr>
      <vt:lpstr>19 FLUORINE 19F(p,γ)16O</vt:lpstr>
      <vt:lpstr>Monte Carlo Simulation (GEANT4)</vt:lpstr>
      <vt:lpstr>Prompt Gammas (PG) exiting the tumor</vt:lpstr>
      <vt:lpstr>Prompt Gammas (PG) exiting the tumor</vt:lpstr>
      <vt:lpstr>Prompt Gammas (PG) exiting the tumor</vt:lpstr>
      <vt:lpstr>Prompt Gammas (PG) exiting the tumor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</dc:creator>
  <cp:lastModifiedBy>Chiara La Tessa</cp:lastModifiedBy>
  <cp:revision>523</cp:revision>
  <dcterms:created xsi:type="dcterms:W3CDTF">2016-01-30T08:01:54Z</dcterms:created>
  <dcterms:modified xsi:type="dcterms:W3CDTF">2020-05-06T07:22:30Z</dcterms:modified>
</cp:coreProperties>
</file>