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8" r:id="rId2"/>
    <p:sldId id="590" r:id="rId3"/>
    <p:sldId id="613" r:id="rId4"/>
    <p:sldId id="618" r:id="rId5"/>
    <p:sldId id="614" r:id="rId6"/>
    <p:sldId id="615" r:id="rId7"/>
    <p:sldId id="616" r:id="rId8"/>
    <p:sldId id="619" r:id="rId9"/>
    <p:sldId id="620" r:id="rId10"/>
    <p:sldId id="621" r:id="rId11"/>
    <p:sldId id="546" r:id="rId12"/>
    <p:sldId id="547" r:id="rId13"/>
    <p:sldId id="554" r:id="rId14"/>
    <p:sldId id="555" r:id="rId15"/>
    <p:sldId id="622" r:id="rId16"/>
    <p:sldId id="556" r:id="rId17"/>
    <p:sldId id="640" r:id="rId18"/>
    <p:sldId id="624" r:id="rId19"/>
    <p:sldId id="625" r:id="rId20"/>
    <p:sldId id="581" r:id="rId21"/>
    <p:sldId id="642" r:id="rId22"/>
    <p:sldId id="628" r:id="rId23"/>
    <p:sldId id="629" r:id="rId24"/>
    <p:sldId id="633" r:id="rId25"/>
    <p:sldId id="634" r:id="rId26"/>
    <p:sldId id="635" r:id="rId27"/>
    <p:sldId id="637" r:id="rId28"/>
    <p:sldId id="638" r:id="rId29"/>
    <p:sldId id="483" r:id="rId30"/>
    <p:sldId id="641" r:id="rId31"/>
    <p:sldId id="612" r:id="rId32"/>
    <p:sldId id="582" r:id="rId33"/>
    <p:sldId id="583" r:id="rId34"/>
    <p:sldId id="584" r:id="rId35"/>
    <p:sldId id="585" r:id="rId36"/>
    <p:sldId id="595" r:id="rId37"/>
    <p:sldId id="597" r:id="rId38"/>
    <p:sldId id="598" r:id="rId39"/>
    <p:sldId id="600" r:id="rId40"/>
    <p:sldId id="601" r:id="rId41"/>
    <p:sldId id="602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B06"/>
    <a:srgbClr val="007DD4"/>
    <a:srgbClr val="FB4848"/>
    <a:srgbClr val="008CE4"/>
    <a:srgbClr val="8FD1FF"/>
    <a:srgbClr val="DBD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0" autoAdjust="0"/>
    <p:restoredTop sz="94660"/>
  </p:normalViewPr>
  <p:slideViewPr>
    <p:cSldViewPr>
      <p:cViewPr varScale="1">
        <p:scale>
          <a:sx n="74" d="100"/>
          <a:sy n="74" d="100"/>
        </p:scale>
        <p:origin x="1266" y="54"/>
      </p:cViewPr>
      <p:guideLst>
        <p:guide orient="horz" pos="2160"/>
        <p:guide pos="2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D179F-EA73-485D-8EC6-D56A99FCF2D0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EBF43-B261-4563-970C-A568DFC00BD6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hasCustomPrompt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"/>
            <a:lum/>
          </a:blip>
          <a:srcRect/>
          <a:stretch>
            <a:fillRect t="-1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B9E0-B500-4698-98F5-A9C45C939E41}" type="datetimeFigureOut">
              <a:rPr lang="it-IT" smtClean="0"/>
              <a:t>06/05/2020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E7A98-8C45-4CD1-A7C4-A94D9B6101B2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31.emf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png"/><Relationship Id="rId5" Type="http://schemas.openxmlformats.org/officeDocument/2006/relationships/image" Target="../media/image31.emf"/><Relationship Id="rId4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ern/science/experiments/aegis" TargetMode="External"/><Relationship Id="rId2" Type="http://schemas.openxmlformats.org/officeDocument/2006/relationships/hyperlink" Target="https://www.physics.unitn.it/en/481/antimat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egis.web.cern.ch/doku.ph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11.wmf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9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1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438584" y="2715307"/>
            <a:ext cx="40514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Sebastiano </a:t>
            </a:r>
            <a:r>
              <a:rPr lang="it-IT" sz="2000" dirty="0" smtClean="0"/>
              <a:t>Mariazzi on the behalf of:</a:t>
            </a:r>
            <a:endParaRPr lang="it-IT" sz="2000" dirty="0"/>
          </a:p>
          <a:p>
            <a:pPr algn="ctr"/>
            <a:endParaRPr lang="it-IT" sz="2000" b="1" dirty="0"/>
          </a:p>
          <a:p>
            <a:pPr algn="ctr"/>
            <a:r>
              <a:rPr lang="it-IT" sz="2000" b="1" dirty="0" smtClean="0"/>
              <a:t>Antimatter Lab</a:t>
            </a:r>
          </a:p>
          <a:p>
            <a:pPr algn="ctr"/>
            <a:endParaRPr lang="it-IT" sz="2000" b="1" dirty="0" smtClean="0"/>
          </a:p>
          <a:p>
            <a:pPr algn="ctr"/>
            <a:r>
              <a:rPr lang="it-IT" sz="2000" dirty="0" smtClean="0"/>
              <a:t>Ruggero </a:t>
            </a:r>
            <a:r>
              <a:rPr lang="it-IT" sz="2000" dirty="0" smtClean="0"/>
              <a:t>Caravita</a:t>
            </a:r>
          </a:p>
          <a:p>
            <a:pPr algn="ctr"/>
            <a:r>
              <a:rPr lang="it-IT" sz="2000" dirty="0" smtClean="0"/>
              <a:t>Luca Povolo</a:t>
            </a:r>
          </a:p>
          <a:p>
            <a:pPr algn="ctr"/>
            <a:r>
              <a:rPr lang="it-IT" sz="2000" dirty="0" smtClean="0"/>
              <a:t>Luca </a:t>
            </a:r>
            <a:r>
              <a:rPr lang="it-IT" sz="2000" dirty="0" smtClean="0"/>
              <a:t>Penasa</a:t>
            </a:r>
          </a:p>
          <a:p>
            <a:pPr algn="ctr"/>
            <a:r>
              <a:rPr lang="it-IT" sz="2000" dirty="0" smtClean="0"/>
              <a:t>Marco Bettonte</a:t>
            </a:r>
            <a:endParaRPr lang="it-IT" sz="2000" dirty="0" smtClean="0"/>
          </a:p>
          <a:p>
            <a:pPr algn="ctr"/>
            <a:r>
              <a:rPr lang="it-IT" sz="2000" dirty="0" smtClean="0"/>
              <a:t>Roberto S. Brusa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-3485" y="836712"/>
            <a:ext cx="879091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it-IT" sz="4000" b="1" dirty="0" smtClean="0">
                <a:sym typeface="+mn-ea"/>
              </a:rPr>
              <a:t>Positronium production and laser excitation</a:t>
            </a:r>
          </a:p>
          <a:p>
            <a:pPr lvl="0" algn="ctr"/>
            <a:r>
              <a:rPr lang="it-IT" sz="4000" b="1" dirty="0" smtClean="0">
                <a:sym typeface="+mn-ea"/>
              </a:rPr>
              <a:t>for antimatter </a:t>
            </a:r>
            <a:r>
              <a:rPr lang="it-IT" sz="4000" b="1" dirty="0">
                <a:sym typeface="+mn-ea"/>
              </a:rPr>
              <a:t>experiments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97" y="5657613"/>
            <a:ext cx="1168604" cy="1155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69" y="2152430"/>
            <a:ext cx="3607674" cy="7767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asellaDiTesto 4"/>
          <p:cNvSpPr txBox="1"/>
          <p:nvPr/>
        </p:nvSpPr>
        <p:spPr>
          <a:xfrm>
            <a:off x="5745163" y="2032111"/>
            <a:ext cx="3401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/>
                </a:solidFill>
              </a:rPr>
              <a:t>To maximize the cross section: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tx1"/>
                </a:solidFill>
              </a:rPr>
              <a:t>Cold Ps (10</a:t>
            </a:r>
            <a:r>
              <a:rPr lang="it-IT" sz="2000" b="1" baseline="30000" dirty="0" smtClean="0">
                <a:solidFill>
                  <a:schemeClr val="tx1"/>
                </a:solidFill>
              </a:rPr>
              <a:t>4</a:t>
            </a:r>
            <a:r>
              <a:rPr lang="it-IT" sz="2000" b="1" dirty="0" smtClean="0">
                <a:solidFill>
                  <a:schemeClr val="tx1"/>
                </a:solidFill>
              </a:rPr>
              <a:t>-10</a:t>
            </a:r>
            <a:r>
              <a:rPr lang="it-IT" sz="2000" b="1" baseline="30000" dirty="0" smtClean="0">
                <a:solidFill>
                  <a:schemeClr val="tx1"/>
                </a:solidFill>
              </a:rPr>
              <a:t>5</a:t>
            </a:r>
            <a:r>
              <a:rPr lang="it-IT" sz="2000" b="1" dirty="0" smtClean="0">
                <a:solidFill>
                  <a:schemeClr val="tx1"/>
                </a:solidFill>
              </a:rPr>
              <a:t> m/s)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tx1"/>
                </a:solidFill>
              </a:rPr>
              <a:t>Ps in Rydberg states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1640" y="5394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18" y="910250"/>
            <a:ext cx="213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b="1" dirty="0"/>
              <a:t>WEP for </a:t>
            </a:r>
            <a:r>
              <a:rPr lang="en-US" altLang="it-IT" b="1" dirty="0" smtClean="0"/>
              <a:t>antimatter:</a:t>
            </a:r>
            <a:endParaRPr lang="it-IT" b="1" dirty="0"/>
          </a:p>
        </p:txBody>
      </p:sp>
      <p:sp>
        <p:nvSpPr>
          <p:cNvPr id="10" name="Rectangle 9"/>
          <p:cNvSpPr/>
          <p:nvPr/>
        </p:nvSpPr>
        <p:spPr>
          <a:xfrm>
            <a:off x="88141" y="1531340"/>
            <a:ext cx="5950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Antihydrogen beam production via charge-exchange reaction:</a:t>
            </a:r>
            <a:endParaRPr lang="it-IT" dirty="0"/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 flipV="1">
            <a:off x="1717675" y="3702323"/>
            <a:ext cx="4603750" cy="2486025"/>
            <a:chOff x="1360" y="2312"/>
            <a:chExt cx="3060" cy="1972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360" y="2312"/>
              <a:ext cx="3060" cy="1972"/>
            </a:xfrm>
            <a:prstGeom prst="rect">
              <a:avLst/>
            </a:pr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it-IT" altLang="it-IT"/>
            </a:p>
          </p:txBody>
        </p:sp>
        <p:pic>
          <p:nvPicPr>
            <p:cNvPr id="15" name="Picture 6" descr="Aegis_sketch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" y="2312"/>
              <a:ext cx="3060" cy="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64318" y="4995155"/>
            <a:ext cx="1989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dirty="0"/>
              <a:t>Antiprotons 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230688" y="4964385"/>
            <a:ext cx="26987" cy="4730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889375" y="3391173"/>
            <a:ext cx="2365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it-IT"/>
              <a:t>e</a:t>
            </a:r>
            <a:r>
              <a:rPr lang="en-US" altLang="it-IT" baseline="30000"/>
              <a:t>+</a:t>
            </a:r>
            <a:r>
              <a:rPr lang="en-US" altLang="it-IT"/>
              <a:t>/cold Ps converter</a:t>
            </a:r>
            <a:endParaRPr lang="it-IT" altLang="it-IT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899025" y="5878785"/>
            <a:ext cx="1855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00000"/>
                </a:solidFill>
              </a:rPr>
              <a:t>Moirè deflectometer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4413250" y="5546998"/>
            <a:ext cx="487363" cy="14763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227263" y="6001023"/>
            <a:ext cx="220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/>
              <a:t>Antihydrogen beam</a:t>
            </a: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1146175" y="4548460"/>
            <a:ext cx="2214563" cy="627063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1475656" y="3717032"/>
            <a:ext cx="1203325" cy="5508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>
            <a:off x="4516438" y="3686448"/>
            <a:ext cx="333375" cy="1041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V="1">
            <a:off x="4189413" y="5616848"/>
            <a:ext cx="293687" cy="430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442834" y="3757553"/>
            <a:ext cx="32210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it-IT" dirty="0"/>
              <a:t>Laser for Ps excitation in Rydberg states</a:t>
            </a:r>
            <a:endParaRPr lang="it-IT" altLang="it-IT" dirty="0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4298950" y="5073923"/>
            <a:ext cx="1362075" cy="460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flipH="1">
            <a:off x="5434013" y="4375423"/>
            <a:ext cx="311150" cy="661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9" name="Picture 37" descr="hx3100mK1cmg60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999310"/>
            <a:ext cx="4699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284216"/>
              </p:ext>
            </p:extLst>
          </p:nvPr>
        </p:nvGraphicFramePr>
        <p:xfrm>
          <a:off x="7196138" y="5537200"/>
          <a:ext cx="9175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5" name="Equation" r:id="rId6" imgW="520560" imgH="228600" progId="Equation.3">
                  <p:embed/>
                </p:oleObj>
              </mc:Choice>
              <mc:Fallback>
                <p:oleObj name="Equation" r:id="rId6" imgW="520560" imgH="228600" progId="Equation.3">
                  <p:embed/>
                  <p:pic>
                    <p:nvPicPr>
                      <p:cNvPr id="18435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6138" y="5537200"/>
                        <a:ext cx="9175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360078" y="3486393"/>
            <a:ext cx="1989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dirty="0" smtClean="0"/>
              <a:t>positrons</a:t>
            </a:r>
            <a:endParaRPr lang="en-US" altLang="it-IT" dirty="0"/>
          </a:p>
        </p:txBody>
      </p:sp>
      <p:sp>
        <p:nvSpPr>
          <p:cNvPr id="32" name="CasellaDiTesto 1"/>
          <p:cNvSpPr txBox="1"/>
          <p:nvPr/>
        </p:nvSpPr>
        <p:spPr>
          <a:xfrm>
            <a:off x="5853394" y="6604327"/>
            <a:ext cx="3337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Aghion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</a:t>
            </a:r>
            <a:r>
              <a:rPr lang="en-US" sz="1200" dirty="0" smtClean="0"/>
              <a:t>(AEgIS) </a:t>
            </a:r>
            <a:r>
              <a:rPr lang="en-US" sz="1200" i="1" dirty="0" smtClean="0"/>
              <a:t>Nature Comm. </a:t>
            </a:r>
            <a:r>
              <a:rPr lang="en-US" sz="1200" dirty="0" smtClean="0"/>
              <a:t>5, 4538 (2014)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38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ictur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AutoShape 4" descr="Picture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11560" y="1592263"/>
            <a:ext cx="8070850" cy="468788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 algn="ctr">
            <a:noFill/>
            <a:miter lim="800000"/>
          </a:ln>
        </p:spPr>
        <p:txBody>
          <a:bodyPr wrap="none" lIns="0" tIns="0" rIns="0" bIns="0" anchor="ctr"/>
          <a:lstStyle/>
          <a:p>
            <a:pPr algn="ctr"/>
            <a:endParaRPr lang="it-IT"/>
          </a:p>
        </p:txBody>
      </p:sp>
      <p:pic>
        <p:nvPicPr>
          <p:cNvPr id="6" name="Picture 11" descr="AD_overview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106526"/>
            <a:ext cx="893393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51520" y="692696"/>
            <a:ext cx="274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1.5x10</a:t>
            </a:r>
            <a:r>
              <a:rPr lang="en-US" b="1" baseline="30000" dirty="0" smtClean="0">
                <a:solidFill>
                  <a:srgbClr val="000066"/>
                </a:solidFill>
              </a:rPr>
              <a:t>13</a:t>
            </a:r>
            <a:r>
              <a:rPr lang="en-US" b="1" dirty="0" smtClean="0">
                <a:solidFill>
                  <a:srgbClr val="000066"/>
                </a:solidFill>
              </a:rPr>
              <a:t> p/bunch 26GeV/c</a:t>
            </a:r>
            <a:endParaRPr lang="en-US" b="1" dirty="0">
              <a:solidFill>
                <a:srgbClr val="000066"/>
              </a:solidFill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323528" y="1048668"/>
          <a:ext cx="204946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4" name="Equation" r:id="rId4" imgW="1447800" imgH="190500" progId="Equation.3">
                  <p:embed/>
                </p:oleObj>
              </mc:Choice>
              <mc:Fallback>
                <p:oleObj name="Equation" r:id="rId4" imgW="1447800" imgH="190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048668"/>
                        <a:ext cx="2049463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1289083" y="4365104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E= 5.3 </a:t>
            </a:r>
            <a:r>
              <a:rPr lang="en-US" b="1" dirty="0" err="1" smtClean="0">
                <a:solidFill>
                  <a:srgbClr val="000066"/>
                </a:solidFill>
              </a:rPr>
              <a:t>MeV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5890940" y="3806826"/>
            <a:ext cx="1433606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V="1">
            <a:off x="7270309" y="3370263"/>
            <a:ext cx="1086198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7284968" y="3821114"/>
            <a:ext cx="1352983" cy="623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Freccia in giù 12"/>
          <p:cNvSpPr/>
          <p:nvPr/>
        </p:nvSpPr>
        <p:spPr>
          <a:xfrm rot="2443646" flipH="1">
            <a:off x="8094383" y="1398126"/>
            <a:ext cx="448571" cy="734828"/>
          </a:xfrm>
          <a:prstGeom prst="downArrow">
            <a:avLst>
              <a:gd name="adj1" fmla="val 50000"/>
              <a:gd name="adj2" fmla="val 5780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48259" y="5438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egis_layout_co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23" y="3733800"/>
            <a:ext cx="6172200" cy="315606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r="6061"/>
          <a:stretch>
            <a:fillRect/>
          </a:stretch>
        </p:blipFill>
        <p:spPr bwMode="auto">
          <a:xfrm>
            <a:off x="152400" y="3343275"/>
            <a:ext cx="32004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eccia a destra 6"/>
          <p:cNvSpPr/>
          <p:nvPr/>
        </p:nvSpPr>
        <p:spPr>
          <a:xfrm>
            <a:off x="685800" y="5219700"/>
            <a:ext cx="2057400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39869" y="5410200"/>
            <a:ext cx="262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Antiproton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AD</a:t>
            </a:r>
            <a:endParaRPr lang="it-IT" dirty="0"/>
          </a:p>
        </p:txBody>
      </p:sp>
      <p:sp>
        <p:nvSpPr>
          <p:cNvPr id="9" name="Freccia a destra 8"/>
          <p:cNvSpPr/>
          <p:nvPr/>
        </p:nvSpPr>
        <p:spPr>
          <a:xfrm>
            <a:off x="1085850" y="4267200"/>
            <a:ext cx="1524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318955" y="4419600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positrons</a:t>
            </a:r>
            <a:endParaRPr lang="it-IT" dirty="0"/>
          </a:p>
        </p:txBody>
      </p:sp>
      <p:sp>
        <p:nvSpPr>
          <p:cNvPr id="12" name="Freccia in giù 11"/>
          <p:cNvSpPr/>
          <p:nvPr/>
        </p:nvSpPr>
        <p:spPr>
          <a:xfrm>
            <a:off x="1790814" y="2754796"/>
            <a:ext cx="45719" cy="864096"/>
          </a:xfrm>
          <a:prstGeom prst="downArrow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in giù 12"/>
          <p:cNvSpPr/>
          <p:nvPr/>
        </p:nvSpPr>
        <p:spPr>
          <a:xfrm>
            <a:off x="7812360" y="2646784"/>
            <a:ext cx="72008" cy="1080120"/>
          </a:xfrm>
          <a:prstGeom prst="downArrow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655769" y="2313691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e+ bunched beam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065331" y="989066"/>
            <a:ext cx="2847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Chamber for Ps</a:t>
            </a:r>
          </a:p>
          <a:p>
            <a:r>
              <a:rPr lang="en-US" sz="2000" b="1" dirty="0" smtClean="0"/>
              <a:t>experiments</a:t>
            </a:r>
            <a:endParaRPr lang="en-US" sz="20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417404" y="747456"/>
            <a:ext cx="1872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</a:t>
            </a:r>
            <a:r>
              <a:rPr lang="en-US" sz="2000" b="1" dirty="0" smtClean="0"/>
              <a:t>+/Ps converter</a:t>
            </a:r>
            <a:endParaRPr lang="en-US" sz="2000" b="1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09" y="1185569"/>
            <a:ext cx="1932619" cy="190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Immagine 8" descr="mu_metal_transf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3098403" y="1756991"/>
            <a:ext cx="2801938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ccia in giù 18"/>
          <p:cNvSpPr/>
          <p:nvPr/>
        </p:nvSpPr>
        <p:spPr>
          <a:xfrm>
            <a:off x="4644008" y="3501008"/>
            <a:ext cx="78886" cy="448276"/>
          </a:xfrm>
          <a:prstGeom prst="downArrow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5732839" y="4658116"/>
            <a:ext cx="914400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7427168" y="4630496"/>
            <a:ext cx="914400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7427168" y="4621204"/>
            <a:ext cx="86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T </a:t>
            </a:r>
            <a:r>
              <a:rPr lang="en-US" b="1" dirty="0"/>
              <a:t>trap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731516" y="4653470"/>
            <a:ext cx="86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5T trap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1640" y="5394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1834"/>
            <a:ext cx="6120680" cy="474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8" descr="mu_metal_transf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7535795" y="23797"/>
            <a:ext cx="1637266" cy="103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-107564" y="1075478"/>
            <a:ext cx="70385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Single </a:t>
            </a:r>
            <a:r>
              <a:rPr lang="en-US" sz="2000" b="1" dirty="0" smtClean="0"/>
              <a:t>Shot Positron Annihilation Lifetime Spectroscopy (SSPALS)</a:t>
            </a:r>
            <a:endParaRPr lang="en-US" sz="2000" b="1" dirty="0" smtClean="0"/>
          </a:p>
          <a:p>
            <a:pPr algn="ctr"/>
            <a:r>
              <a:rPr lang="en-GB" sz="2000" b="1" dirty="0" smtClean="0"/>
              <a:t> </a:t>
            </a:r>
            <a:r>
              <a:rPr lang="en-GB" sz="2000" b="1" dirty="0"/>
              <a:t>PbWO</a:t>
            </a:r>
            <a:r>
              <a:rPr lang="en-GB" sz="2000" b="1" baseline="-25000" dirty="0"/>
              <a:t>4 </a:t>
            </a:r>
            <a:r>
              <a:rPr lang="en-GB" sz="2000" b="1" dirty="0"/>
              <a:t>scintillator + </a:t>
            </a:r>
            <a:r>
              <a:rPr lang="en-GB" sz="2000" b="1" dirty="0" smtClean="0"/>
              <a:t>PMT </a:t>
            </a:r>
            <a:endParaRPr lang="it-IT" sz="2000" b="1" dirty="0"/>
          </a:p>
          <a:p>
            <a:pPr algn="ctr"/>
            <a:r>
              <a:rPr lang="en-US" sz="2400" b="1" dirty="0" smtClean="0"/>
              <a:t> 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6402" y="184737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sp>
        <p:nvSpPr>
          <p:cNvPr id="10" name="CasellaDiTesto 5"/>
          <p:cNvSpPr txBox="1"/>
          <p:nvPr/>
        </p:nvSpPr>
        <p:spPr>
          <a:xfrm>
            <a:off x="4810468" y="6560299"/>
            <a:ext cx="3818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Aghion</a:t>
            </a:r>
            <a:r>
              <a:rPr lang="en-US" sz="1200" dirty="0" smtClean="0"/>
              <a:t> S. </a:t>
            </a:r>
            <a:r>
              <a:rPr lang="en-US" sz="1200" i="1" dirty="0" smtClean="0"/>
              <a:t>et al. </a:t>
            </a:r>
            <a:r>
              <a:rPr lang="en-US" sz="1200" dirty="0" smtClean="0"/>
              <a:t>(</a:t>
            </a:r>
            <a:r>
              <a:rPr lang="en-US" sz="1200" dirty="0" err="1" smtClean="0"/>
              <a:t>AEgIS</a:t>
            </a:r>
            <a:r>
              <a:rPr lang="en-US" sz="1200" dirty="0" smtClean="0"/>
              <a:t> collaboration)</a:t>
            </a:r>
            <a:r>
              <a:rPr lang="en-US" sz="1200" i="1" dirty="0" smtClean="0"/>
              <a:t>, NIMB </a:t>
            </a:r>
            <a:r>
              <a:rPr lang="it-IT" sz="1200" dirty="0" smtClean="0"/>
              <a:t>362, 86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smtClean="0"/>
              <a:t>2015)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36174" y="6176337"/>
            <a:ext cx="34637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200" b="1" dirty="0">
                <a:latin typeface="+mn-lt"/>
              </a:rPr>
              <a:t>S(%)=(Area laser OFF-Area laser ON)/Area laser OFF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30920" y="6453336"/>
            <a:ext cx="437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Aghion</a:t>
            </a:r>
            <a:r>
              <a:rPr lang="en-US" sz="1200" dirty="0" smtClean="0"/>
              <a:t> S. </a:t>
            </a:r>
            <a:r>
              <a:rPr lang="en-US" sz="1200" i="1" dirty="0" smtClean="0"/>
              <a:t>et al. </a:t>
            </a:r>
            <a:r>
              <a:rPr lang="en-US" sz="1200" dirty="0" smtClean="0"/>
              <a:t>(</a:t>
            </a:r>
            <a:r>
              <a:rPr lang="en-US" sz="1200" dirty="0" err="1" smtClean="0"/>
              <a:t>AEgIS</a:t>
            </a:r>
            <a:r>
              <a:rPr lang="en-US" sz="1200" dirty="0" smtClean="0"/>
              <a:t> collaboration)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Phys</a:t>
            </a:r>
            <a:r>
              <a:rPr lang="en-US" sz="1200" i="1" dirty="0" smtClean="0"/>
              <a:t> Rev A </a:t>
            </a:r>
            <a:r>
              <a:rPr lang="it-IT" sz="1200" dirty="0"/>
              <a:t>94, 012507</a:t>
            </a:r>
            <a:r>
              <a:rPr lang="en-US" sz="1200" dirty="0"/>
              <a:t> (2016)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6347" y="827803"/>
            <a:ext cx="2665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1</a:t>
            </a:r>
            <a:r>
              <a:rPr lang="it-IT" sz="2400" b="1" baseline="30000" dirty="0" smtClean="0"/>
              <a:t>3</a:t>
            </a:r>
            <a:r>
              <a:rPr lang="it-IT" sz="2400" b="1" dirty="0" smtClean="0"/>
              <a:t>S</a:t>
            </a:r>
            <a:r>
              <a:rPr lang="it-IT" sz="2400" b="1" dirty="0" smtClean="0">
                <a:sym typeface="Wingdings" panose="05000000000000000000" pitchFamily="2" charset="2"/>
              </a:rPr>
              <a:t></a:t>
            </a:r>
            <a:r>
              <a:rPr lang="it-IT" sz="2400" b="1" dirty="0" smtClean="0"/>
              <a:t>3</a:t>
            </a:r>
            <a:r>
              <a:rPr lang="it-IT" sz="2400" b="1" baseline="30000" dirty="0" smtClean="0"/>
              <a:t>3</a:t>
            </a:r>
            <a:r>
              <a:rPr lang="it-IT" sz="2400" b="1" dirty="0" smtClean="0"/>
              <a:t>P</a:t>
            </a: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Rydberg</a:t>
            </a:r>
            <a:endParaRPr lang="it-I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584732"/>
              </p:ext>
            </p:extLst>
          </p:nvPr>
        </p:nvGraphicFramePr>
        <p:xfrm>
          <a:off x="-139982" y="2365929"/>
          <a:ext cx="5060701" cy="3553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39982" y="2365929"/>
                        <a:ext cx="5060701" cy="3553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magine 8" descr="mu_metal_transf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7388097" y="25717"/>
            <a:ext cx="1710974" cy="1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9876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235201" y="930869"/>
            <a:ext cx="5314622" cy="1513714"/>
            <a:chOff x="248311" y="1123198"/>
            <a:chExt cx="5314622" cy="151371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99592" y="2452246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99592" y="2121517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99592" y="1905493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2447" y="2267580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n</a:t>
              </a:r>
              <a:r>
                <a:rPr lang="it-IT" dirty="0" smtClean="0"/>
                <a:t>=1</a:t>
              </a:r>
              <a:endParaRPr lang="it-IT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1520" y="1925918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n=2</a:t>
              </a:r>
              <a:endParaRPr lang="it-IT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8311" y="1626060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n=3</a:t>
              </a:r>
              <a:endParaRPr lang="it-IT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99592" y="1626060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99592" y="1582550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99592" y="1549179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811377" y="1199852"/>
              <a:ext cx="1960423" cy="284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78534" y="1123198"/>
              <a:ext cx="1201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continuum</a:t>
              </a:r>
              <a:endParaRPr lang="it-IT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380273" y="1925918"/>
              <a:ext cx="0" cy="526328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48593" y="1967023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7030A0"/>
                  </a:solidFill>
                </a:rPr>
                <a:t>UV 205 nm</a:t>
              </a:r>
              <a:endParaRPr lang="it-IT" dirty="0">
                <a:solidFill>
                  <a:srgbClr val="7030A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81594" y="1527152"/>
              <a:ext cx="2781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IR 1064 nm photoionization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380273" y="1399590"/>
              <a:ext cx="0" cy="52632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168" name="Object 71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862222"/>
              </p:ext>
            </p:extLst>
          </p:nvPr>
        </p:nvGraphicFramePr>
        <p:xfrm>
          <a:off x="4427984" y="2339848"/>
          <a:ext cx="5106991" cy="366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27984" y="2339848"/>
                        <a:ext cx="5106991" cy="3660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88926" y="6534980"/>
            <a:ext cx="34637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en-US" sz="1200" b="1" dirty="0">
                <a:latin typeface="+mn-lt"/>
              </a:rPr>
              <a:t>S(%)=(Area laser OFF-Area laser ON)/Area laser OFF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99120" y="6531857"/>
            <a:ext cx="437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Aghion</a:t>
            </a:r>
            <a:r>
              <a:rPr lang="en-US" sz="1200" dirty="0" smtClean="0"/>
              <a:t> S. </a:t>
            </a:r>
            <a:r>
              <a:rPr lang="en-US" sz="1200" i="1" dirty="0" smtClean="0"/>
              <a:t>et al. </a:t>
            </a:r>
            <a:r>
              <a:rPr lang="en-US" sz="1200" dirty="0" smtClean="0"/>
              <a:t>(</a:t>
            </a:r>
            <a:r>
              <a:rPr lang="en-US" sz="1200" dirty="0" err="1" smtClean="0"/>
              <a:t>AEgIS</a:t>
            </a:r>
            <a:r>
              <a:rPr lang="en-US" sz="1200" dirty="0" smtClean="0"/>
              <a:t> collaboration)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Phys</a:t>
            </a:r>
            <a:r>
              <a:rPr lang="en-US" sz="1200" i="1" dirty="0" smtClean="0"/>
              <a:t> Rev A </a:t>
            </a:r>
            <a:r>
              <a:rPr lang="it-IT" sz="1200" dirty="0"/>
              <a:t>94, 012507</a:t>
            </a:r>
            <a:r>
              <a:rPr lang="en-US" sz="1200" dirty="0"/>
              <a:t> (2016)</a:t>
            </a:r>
          </a:p>
        </p:txBody>
      </p:sp>
      <p:pic>
        <p:nvPicPr>
          <p:cNvPr id="9" name="Immagine 8" descr="mu_metal_transf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7388097" y="25717"/>
            <a:ext cx="1710974" cy="1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9876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35201" y="930869"/>
            <a:ext cx="3896157" cy="1513714"/>
            <a:chOff x="3235201" y="930869"/>
            <a:chExt cx="3896157" cy="151371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886482" y="2259917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886482" y="1929188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86482" y="1713164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259337" y="2075251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n</a:t>
              </a:r>
              <a:r>
                <a:rPr lang="it-IT" dirty="0" smtClean="0"/>
                <a:t>=1</a:t>
              </a:r>
              <a:endParaRPr lang="it-IT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410" y="1733589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n=2</a:t>
              </a:r>
              <a:endParaRPr lang="it-IT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35201" y="1433731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n=3</a:t>
              </a:r>
              <a:endParaRPr lang="it-IT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886482" y="1433731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86482" y="1390221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86482" y="1356850"/>
              <a:ext cx="17281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3798267" y="1007523"/>
              <a:ext cx="1960423" cy="2849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65424" y="930869"/>
              <a:ext cx="1201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continuum</a:t>
              </a:r>
              <a:endParaRPr lang="it-IT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367163" y="1733589"/>
              <a:ext cx="0" cy="526328"/>
            </a:xfrm>
            <a:prstGeom prst="straightConnector1">
              <a:avLst/>
            </a:prstGeom>
            <a:ln w="508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735483" y="1774694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7030A0"/>
                  </a:solidFill>
                </a:rPr>
                <a:t>UV 205 nm</a:t>
              </a:r>
              <a:endParaRPr lang="it-IT" dirty="0">
                <a:solidFill>
                  <a:srgbClr val="7030A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68484" y="1334823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IR ~1700 nm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5367163" y="1356850"/>
              <a:ext cx="0" cy="37673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8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095597"/>
              </p:ext>
            </p:extLst>
          </p:nvPr>
        </p:nvGraphicFramePr>
        <p:xfrm>
          <a:off x="1448224" y="2029847"/>
          <a:ext cx="5932088" cy="454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41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5" name="Oggetto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8224" y="2029847"/>
                        <a:ext cx="5932088" cy="4545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126347" y="827803"/>
            <a:ext cx="2665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it-IT" sz="2400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it-IT" sz="2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it-IT" sz="2400" b="1" dirty="0" smtClean="0"/>
              <a:t>3</a:t>
            </a:r>
            <a:r>
              <a:rPr lang="it-IT" sz="2400" b="1" baseline="30000" dirty="0" smtClean="0"/>
              <a:t>3</a:t>
            </a:r>
            <a:r>
              <a:rPr lang="it-IT" sz="2400" b="1" dirty="0" smtClean="0"/>
              <a:t>P</a:t>
            </a:r>
            <a:r>
              <a:rPr lang="it-IT" sz="2400" b="1" dirty="0" smtClean="0">
                <a:sym typeface="Wingdings" panose="05000000000000000000" pitchFamily="2" charset="2"/>
              </a:rPr>
              <a:t>Rydberg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7478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94" y="2701846"/>
            <a:ext cx="4410676" cy="25993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3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0394" y="-1"/>
            <a:ext cx="2049776" cy="159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9876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9" y="2699764"/>
            <a:ext cx="4600009" cy="2601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9" y="724895"/>
            <a:ext cx="2302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Ps imaging in 1 T</a:t>
            </a:r>
            <a:endParaRPr lang="it-IT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01" y="1294860"/>
            <a:ext cx="3127090" cy="940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1629" y="5580502"/>
            <a:ext cx="281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Spatial resolution: 88±5 </a:t>
            </a:r>
            <a:r>
              <a:rPr lang="el-GR" b="1" dirty="0" smtClean="0"/>
              <a:t>μ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2" name="CasellaDiTesto 5"/>
          <p:cNvSpPr txBox="1"/>
          <p:nvPr/>
        </p:nvSpPr>
        <p:spPr>
          <a:xfrm>
            <a:off x="212524" y="6351184"/>
            <a:ext cx="373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Aghion</a:t>
            </a:r>
            <a:r>
              <a:rPr lang="en-US" sz="1200" dirty="0" smtClean="0"/>
              <a:t> S. </a:t>
            </a:r>
            <a:r>
              <a:rPr lang="en-US" sz="1200" i="1" dirty="0" smtClean="0"/>
              <a:t>et al. </a:t>
            </a:r>
            <a:r>
              <a:rPr lang="en-US" sz="1200" dirty="0" smtClean="0"/>
              <a:t>(</a:t>
            </a:r>
            <a:r>
              <a:rPr lang="en-US" sz="1200" dirty="0" err="1" smtClean="0"/>
              <a:t>AEgIS</a:t>
            </a:r>
            <a:r>
              <a:rPr lang="en-US" sz="1200" dirty="0" smtClean="0"/>
              <a:t> collaboration)</a:t>
            </a:r>
            <a:r>
              <a:rPr lang="en-US" sz="1200" i="1" dirty="0" smtClean="0"/>
              <a:t>, NIMB </a:t>
            </a:r>
            <a:r>
              <a:rPr lang="it-IT" sz="1200" dirty="0" smtClean="0"/>
              <a:t>15, 44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smtClean="0"/>
              <a:t>2019)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3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8002" y="0"/>
            <a:ext cx="1512169" cy="123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9876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89" y="724895"/>
            <a:ext cx="2302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Ps imaging in 1 T</a:t>
            </a:r>
            <a:endParaRPr lang="it-IT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238647" y="11865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NimbusRomNo9L-Regu"/>
              </a:rPr>
              <a:t>Monitor of:</a:t>
            </a:r>
          </a:p>
          <a:p>
            <a:endParaRPr lang="en-US" dirty="0" smtClean="0">
              <a:latin typeface="NimbusRomNo9L-Regu"/>
            </a:endParaRPr>
          </a:p>
          <a:p>
            <a:r>
              <a:rPr lang="en-US" dirty="0" smtClean="0">
                <a:latin typeface="NimbusRomNo9L-Regu"/>
              </a:rPr>
              <a:t>-Ps emission from </a:t>
            </a:r>
            <a:r>
              <a:rPr lang="en-US" dirty="0">
                <a:latin typeface="NimbusRomNo9L-Regu"/>
              </a:rPr>
              <a:t>the </a:t>
            </a:r>
            <a:r>
              <a:rPr lang="en-US" dirty="0" smtClean="0">
                <a:latin typeface="NimbusRomNo9L-ReguItal"/>
              </a:rPr>
              <a:t>e+</a:t>
            </a:r>
            <a:r>
              <a:rPr lang="en-US" dirty="0" smtClean="0">
                <a:latin typeface="rtxr"/>
              </a:rPr>
              <a:t>/</a:t>
            </a:r>
            <a:r>
              <a:rPr lang="en-US" dirty="0" smtClean="0">
                <a:latin typeface="NimbusRomNo9L-Regu"/>
              </a:rPr>
              <a:t>Ps converter</a:t>
            </a:r>
          </a:p>
          <a:p>
            <a:r>
              <a:rPr lang="en-US" dirty="0" smtClean="0">
                <a:latin typeface="NimbusRomNo9L-Regu"/>
              </a:rPr>
              <a:t>-Ps</a:t>
            </a:r>
            <a:r>
              <a:rPr lang="en-US" dirty="0" smtClean="0">
                <a:latin typeface="rtxr"/>
              </a:rPr>
              <a:t>/</a:t>
            </a:r>
            <a:r>
              <a:rPr lang="en-US" dirty="0" smtClean="0">
                <a:latin typeface="NimbusRomNo9L-Regu"/>
              </a:rPr>
              <a:t>laser </a:t>
            </a:r>
            <a:r>
              <a:rPr lang="en-US" dirty="0">
                <a:latin typeface="NimbusRomNo9L-Regu"/>
              </a:rPr>
              <a:t>synchronization </a:t>
            </a:r>
            <a:endParaRPr lang="en-US" dirty="0" smtClean="0">
              <a:latin typeface="NimbusRomNo9L-Regu"/>
            </a:endParaRPr>
          </a:p>
          <a:p>
            <a:r>
              <a:rPr lang="en-US" dirty="0" smtClean="0">
                <a:latin typeface="NimbusRomNo9L-Regu"/>
              </a:rPr>
              <a:t>-Ps </a:t>
            </a:r>
            <a:r>
              <a:rPr lang="en-US" dirty="0">
                <a:latin typeface="NimbusRomNo9L-Regu"/>
              </a:rPr>
              <a:t>excitation to a selected </a:t>
            </a:r>
            <a:r>
              <a:rPr lang="en-US" dirty="0" smtClean="0">
                <a:latin typeface="NimbusRomNo9L-Regu"/>
              </a:rPr>
              <a:t>state</a:t>
            </a:r>
            <a:endParaRPr lang="en-US" dirty="0">
              <a:latin typeface="NimbusRomNo9L-Regu"/>
            </a:endParaRPr>
          </a:p>
          <a:p>
            <a:r>
              <a:rPr lang="en-US" dirty="0" smtClean="0">
                <a:latin typeface="NimbusRomNo9L-Regu"/>
              </a:rPr>
              <a:t>-propagation </a:t>
            </a:r>
            <a:r>
              <a:rPr lang="en-US" dirty="0">
                <a:latin typeface="NimbusRomNo9L-Regu"/>
              </a:rPr>
              <a:t>of </a:t>
            </a:r>
            <a:r>
              <a:rPr lang="en-US" dirty="0" smtClean="0">
                <a:latin typeface="NimbusRomNo9L-Regu"/>
              </a:rPr>
              <a:t>excited Ps</a:t>
            </a:r>
          </a:p>
        </p:txBody>
      </p:sp>
      <p:sp>
        <p:nvSpPr>
          <p:cNvPr id="15" name="CasellaDiTesto 5"/>
          <p:cNvSpPr txBox="1"/>
          <p:nvPr/>
        </p:nvSpPr>
        <p:spPr>
          <a:xfrm>
            <a:off x="239925" y="6391374"/>
            <a:ext cx="3739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Aghion</a:t>
            </a:r>
            <a:r>
              <a:rPr lang="en-US" sz="1200" dirty="0" smtClean="0"/>
              <a:t> S. </a:t>
            </a:r>
            <a:r>
              <a:rPr lang="en-US" sz="1200" i="1" dirty="0" smtClean="0"/>
              <a:t>et al. </a:t>
            </a:r>
            <a:r>
              <a:rPr lang="en-US" sz="1200" dirty="0" smtClean="0"/>
              <a:t>(</a:t>
            </a:r>
            <a:r>
              <a:rPr lang="en-US" sz="1200" dirty="0" err="1" smtClean="0"/>
              <a:t>AEgIS</a:t>
            </a:r>
            <a:r>
              <a:rPr lang="en-US" sz="1200" dirty="0" smtClean="0"/>
              <a:t> collaboration)</a:t>
            </a:r>
            <a:r>
              <a:rPr lang="en-US" sz="1200" i="1" dirty="0" smtClean="0"/>
              <a:t>, NIMB </a:t>
            </a:r>
            <a:r>
              <a:rPr lang="it-IT" sz="1200" dirty="0" smtClean="0"/>
              <a:t>15, 44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smtClean="0"/>
              <a:t>2019)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345" y="3058081"/>
            <a:ext cx="6397657" cy="29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3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8002" y="0"/>
            <a:ext cx="1512169" cy="123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9876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89" y="724895"/>
            <a:ext cx="339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Antihydrogen production</a:t>
            </a:r>
            <a:endParaRPr lang="it-IT" sz="2400" b="1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9" y="1268760"/>
            <a:ext cx="382941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709066" y="3030583"/>
            <a:ext cx="518353" cy="18225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4254239" y="2810110"/>
            <a:ext cx="1109850" cy="311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antiprotons</a:t>
            </a:r>
            <a:endParaRPr lang="it-IT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336839" y="3030583"/>
            <a:ext cx="962977" cy="91129"/>
          </a:xfrm>
          <a:prstGeom prst="straightConnector1">
            <a:avLst/>
          </a:prstGeom>
          <a:ln w="222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1894" y="1794991"/>
            <a:ext cx="2197172" cy="311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</a:rPr>
              <a:t>UV 205nm </a:t>
            </a:r>
            <a:r>
              <a:rPr lang="it-IT" dirty="0" smtClean="0">
                <a:solidFill>
                  <a:srgbClr val="FF0000"/>
                </a:solidFill>
              </a:rPr>
              <a:t>+IR ~1700 nm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endCxn id="4" idx="0"/>
          </p:cNvCxnSpPr>
          <p:nvPr/>
        </p:nvCxnSpPr>
        <p:spPr>
          <a:xfrm>
            <a:off x="2607770" y="2632825"/>
            <a:ext cx="360473" cy="397758"/>
          </a:xfrm>
          <a:prstGeom prst="straightConnector1">
            <a:avLst/>
          </a:prstGeom>
          <a:ln w="730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10580" y="2738578"/>
            <a:ext cx="478620" cy="337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B0F0"/>
                </a:solidFill>
              </a:rPr>
              <a:t>Ps*</a:t>
            </a:r>
            <a:endParaRPr lang="it-IT" sz="2000" b="1" dirty="0">
              <a:solidFill>
                <a:srgbClr val="00B0F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327966" y="2211246"/>
            <a:ext cx="1644310" cy="62621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23932" y="2152760"/>
            <a:ext cx="1644310" cy="626214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80" y="3235822"/>
            <a:ext cx="5670124" cy="3622178"/>
          </a:xfrm>
          <a:prstGeom prst="rect">
            <a:avLst/>
          </a:prstGeom>
        </p:spPr>
      </p:pic>
      <p:pic>
        <p:nvPicPr>
          <p:cNvPr id="34" name="Picture 1" descr="aegis_layout_co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84" y="1298124"/>
            <a:ext cx="3147128" cy="160923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83829" y="2949769"/>
            <a:ext cx="128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scintillators</a:t>
            </a:r>
            <a:endParaRPr lang="it-IT" b="1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164288" y="2524353"/>
            <a:ext cx="443714" cy="506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27520" y="2524353"/>
            <a:ext cx="589015" cy="551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321100" y="2534658"/>
            <a:ext cx="566398" cy="6100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5"/>
          <p:cNvSpPr txBox="1"/>
          <p:nvPr/>
        </p:nvSpPr>
        <p:spPr>
          <a:xfrm>
            <a:off x="-68405" y="6501639"/>
            <a:ext cx="4048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Amsler</a:t>
            </a:r>
            <a:r>
              <a:rPr lang="en-US" sz="1200" dirty="0" smtClean="0"/>
              <a:t> C. </a:t>
            </a:r>
            <a:r>
              <a:rPr lang="en-US" sz="1200" i="1" dirty="0" smtClean="0"/>
              <a:t>et al. </a:t>
            </a:r>
            <a:r>
              <a:rPr lang="en-US" sz="1200" dirty="0" smtClean="0"/>
              <a:t>(</a:t>
            </a:r>
            <a:r>
              <a:rPr lang="en-US" sz="1200" dirty="0" err="1" smtClean="0"/>
              <a:t>AEgIS</a:t>
            </a:r>
            <a:r>
              <a:rPr lang="en-US" sz="1200" dirty="0" smtClean="0"/>
              <a:t> collaboration)</a:t>
            </a:r>
            <a:r>
              <a:rPr lang="en-US" sz="1200" i="1" dirty="0" smtClean="0"/>
              <a:t>, </a:t>
            </a:r>
            <a:r>
              <a:rPr lang="it-IT" sz="1200" i="1" dirty="0" smtClean="0"/>
              <a:t>Nature comm </a:t>
            </a:r>
            <a:r>
              <a:rPr lang="it-IT" sz="1200" dirty="0" smtClean="0"/>
              <a:t>submitted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511894" y="5131589"/>
            <a:ext cx="2493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Consistent with 0.07 antihydrogen atoms per production cycle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75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558732" y="188640"/>
            <a:ext cx="80648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Overview:</a:t>
            </a:r>
            <a:endParaRPr lang="it-IT" sz="3200" dirty="0"/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1115616" y="1916832"/>
            <a:ext cx="6951128" cy="3539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1. Introduction: motivation of antimatter studies and </a:t>
            </a:r>
            <a:r>
              <a:rPr lang="en-GB" sz="2800" b="1" dirty="0" err="1">
                <a:solidFill>
                  <a:schemeClr val="bg1">
                    <a:lumMod val="65000"/>
                  </a:schemeClr>
                </a:solidFill>
              </a:rPr>
              <a:t>Positronium</a:t>
            </a:r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 (Ps)</a:t>
            </a:r>
          </a:p>
          <a:p>
            <a:pPr algn="ctr"/>
            <a:endParaRPr lang="en-GB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. Ps for Antihydrogen production (</a:t>
            </a:r>
            <a:r>
              <a:rPr lang="en-GB" sz="2800" b="1" dirty="0" err="1" smtClean="0">
                <a:solidFill>
                  <a:schemeClr val="bg1">
                    <a:lumMod val="65000"/>
                  </a:schemeClr>
                </a:solidFill>
              </a:rPr>
              <a:t>AEgIS</a:t>
            </a:r>
            <a:r>
              <a:rPr lang="en-GB" sz="24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algn="ctr"/>
            <a:endParaRPr lang="en-GB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 smtClean="0"/>
              <a:t>3. Production of a metastable Ps beam</a:t>
            </a:r>
          </a:p>
          <a:p>
            <a:pPr algn="ctr"/>
            <a:endParaRPr lang="en-GB" sz="28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. Perspectives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558732" y="188640"/>
            <a:ext cx="80648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Overview:</a:t>
            </a:r>
            <a:endParaRPr lang="it-IT" sz="3200" dirty="0"/>
          </a:p>
        </p:txBody>
      </p:sp>
      <p:sp>
        <p:nvSpPr>
          <p:cNvPr id="7" name="CasellaDiTesto 8"/>
          <p:cNvSpPr txBox="1">
            <a:spLocks noChangeArrowheads="1"/>
          </p:cNvSpPr>
          <p:nvPr/>
        </p:nvSpPr>
        <p:spPr bwMode="auto">
          <a:xfrm>
            <a:off x="1115616" y="1916832"/>
            <a:ext cx="6951128" cy="3539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1. Introduction: </a:t>
            </a:r>
            <a:r>
              <a:rPr lang="en-GB" sz="2800" b="1" dirty="0" smtClean="0"/>
              <a:t>motivation of antimatter studies </a:t>
            </a:r>
            <a:r>
              <a:rPr lang="en-GB" sz="2800" b="1" dirty="0" smtClean="0"/>
              <a:t>and </a:t>
            </a:r>
            <a:r>
              <a:rPr lang="en-GB" sz="2800" b="1" dirty="0" err="1" smtClean="0"/>
              <a:t>Positronium</a:t>
            </a:r>
            <a:r>
              <a:rPr lang="en-GB" sz="2800" b="1" dirty="0" smtClean="0"/>
              <a:t> (Ps)</a:t>
            </a:r>
          </a:p>
          <a:p>
            <a:pPr algn="ctr"/>
            <a:endParaRPr lang="en-GB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/>
              <a:t>2</a:t>
            </a:r>
            <a:r>
              <a:rPr lang="en-GB" sz="2800" b="1" dirty="0" smtClean="0"/>
              <a:t>. Ps for Antihydrogen production (</a:t>
            </a:r>
            <a:r>
              <a:rPr lang="en-GB" sz="2800" b="1" dirty="0" err="1" smtClean="0"/>
              <a:t>AEgIS</a:t>
            </a:r>
            <a:r>
              <a:rPr lang="en-GB" sz="2400" b="1" dirty="0" smtClean="0"/>
              <a:t>)</a:t>
            </a:r>
          </a:p>
          <a:p>
            <a:pPr algn="ctr"/>
            <a:endParaRPr lang="en-GB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GB" sz="2800" b="1" dirty="0" smtClean="0"/>
              <a:t>3. Production of a metastable Ps beam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4</a:t>
            </a:r>
            <a:r>
              <a:rPr lang="en-GB" sz="2800" b="1" dirty="0" smtClean="0"/>
              <a:t>. Perspectives</a:t>
            </a:r>
            <a:endParaRPr lang="it-I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7161" y="125611"/>
            <a:ext cx="63216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Production of a metastable Ps </a:t>
            </a:r>
            <a:r>
              <a:rPr lang="en-GB" sz="3200" b="1" dirty="0" smtClean="0"/>
              <a:t>beam</a:t>
            </a:r>
            <a:endParaRPr lang="en-GB" sz="3200" b="1" dirty="0"/>
          </a:p>
          <a:p>
            <a:r>
              <a:rPr lang="it-IT" sz="2400" b="1" dirty="0" smtClean="0"/>
              <a:t>2</a:t>
            </a:r>
            <a:r>
              <a:rPr lang="it-IT" sz="2400" b="1" baseline="30000" dirty="0" smtClean="0"/>
              <a:t>3</a:t>
            </a:r>
            <a:r>
              <a:rPr lang="it-IT" sz="2400" b="1" dirty="0" smtClean="0"/>
              <a:t>S Ps production</a:t>
            </a:r>
            <a:endParaRPr lang="it-IT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368" y="4149080"/>
            <a:ext cx="3759067" cy="2332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1508" y="4389015"/>
            <a:ext cx="2157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2</a:t>
            </a:r>
            <a:r>
              <a:rPr lang="it-IT" b="1" baseline="30000" dirty="0" smtClean="0"/>
              <a:t>3</a:t>
            </a:r>
            <a:r>
              <a:rPr lang="it-IT" b="1" dirty="0" smtClean="0"/>
              <a:t>S </a:t>
            </a:r>
            <a:r>
              <a:rPr lang="it-IT" b="1" dirty="0" smtClean="0">
                <a:sym typeface="Wingdings" panose="05000000000000000000" pitchFamily="2" charset="2"/>
              </a:rPr>
              <a:t>lifetime 1140 ns</a:t>
            </a:r>
            <a:r>
              <a:rPr lang="it-IT" b="1" dirty="0" smtClean="0"/>
              <a:t> </a:t>
            </a:r>
            <a:endParaRPr lang="it-IT" dirty="0"/>
          </a:p>
        </p:txBody>
      </p:sp>
      <p:sp>
        <p:nvSpPr>
          <p:cNvPr id="12" name="Freeform 11"/>
          <p:cNvSpPr/>
          <p:nvPr/>
        </p:nvSpPr>
        <p:spPr>
          <a:xfrm>
            <a:off x="2148378" y="5032902"/>
            <a:ext cx="945577" cy="140567"/>
          </a:xfrm>
          <a:custGeom>
            <a:avLst/>
            <a:gdLst>
              <a:gd name="connsiteX0" fmla="*/ 0 w 1532965"/>
              <a:gd name="connsiteY0" fmla="*/ 188258 h 309282"/>
              <a:gd name="connsiteX1" fmla="*/ 53788 w 1532965"/>
              <a:gd name="connsiteY1" fmla="*/ 80682 h 309282"/>
              <a:gd name="connsiteX2" fmla="*/ 94129 w 1532965"/>
              <a:gd name="connsiteY2" fmla="*/ 67235 h 309282"/>
              <a:gd name="connsiteX3" fmla="*/ 161365 w 1532965"/>
              <a:gd name="connsiteY3" fmla="*/ 80682 h 309282"/>
              <a:gd name="connsiteX4" fmla="*/ 242047 w 1532965"/>
              <a:gd name="connsiteY4" fmla="*/ 201706 h 309282"/>
              <a:gd name="connsiteX5" fmla="*/ 268941 w 1532965"/>
              <a:gd name="connsiteY5" fmla="*/ 242047 h 309282"/>
              <a:gd name="connsiteX6" fmla="*/ 295835 w 1532965"/>
              <a:gd name="connsiteY6" fmla="*/ 282388 h 309282"/>
              <a:gd name="connsiteX7" fmla="*/ 416859 w 1532965"/>
              <a:gd name="connsiteY7" fmla="*/ 268941 h 309282"/>
              <a:gd name="connsiteX8" fmla="*/ 430306 w 1532965"/>
              <a:gd name="connsiteY8" fmla="*/ 228600 h 309282"/>
              <a:gd name="connsiteX9" fmla="*/ 497541 w 1532965"/>
              <a:gd name="connsiteY9" fmla="*/ 147917 h 309282"/>
              <a:gd name="connsiteX10" fmla="*/ 551329 w 1532965"/>
              <a:gd name="connsiteY10" fmla="*/ 67235 h 309282"/>
              <a:gd name="connsiteX11" fmla="*/ 591671 w 1532965"/>
              <a:gd name="connsiteY11" fmla="*/ 53788 h 309282"/>
              <a:gd name="connsiteX12" fmla="*/ 685800 w 1532965"/>
              <a:gd name="connsiteY12" fmla="*/ 67235 h 309282"/>
              <a:gd name="connsiteX13" fmla="*/ 726141 w 1532965"/>
              <a:gd name="connsiteY13" fmla="*/ 147917 h 309282"/>
              <a:gd name="connsiteX14" fmla="*/ 766482 w 1532965"/>
              <a:gd name="connsiteY14" fmla="*/ 174811 h 309282"/>
              <a:gd name="connsiteX15" fmla="*/ 793377 w 1532965"/>
              <a:gd name="connsiteY15" fmla="*/ 201706 h 309282"/>
              <a:gd name="connsiteX16" fmla="*/ 820271 w 1532965"/>
              <a:gd name="connsiteY16" fmla="*/ 242047 h 309282"/>
              <a:gd name="connsiteX17" fmla="*/ 941294 w 1532965"/>
              <a:gd name="connsiteY17" fmla="*/ 309282 h 309282"/>
              <a:gd name="connsiteX18" fmla="*/ 981635 w 1532965"/>
              <a:gd name="connsiteY18" fmla="*/ 295835 h 309282"/>
              <a:gd name="connsiteX19" fmla="*/ 1035424 w 1532965"/>
              <a:gd name="connsiteY19" fmla="*/ 215153 h 309282"/>
              <a:gd name="connsiteX20" fmla="*/ 1116106 w 1532965"/>
              <a:gd name="connsiteY20" fmla="*/ 53788 h 309282"/>
              <a:gd name="connsiteX21" fmla="*/ 1143000 w 1532965"/>
              <a:gd name="connsiteY21" fmla="*/ 13447 h 309282"/>
              <a:gd name="connsiteX22" fmla="*/ 1183341 w 1532965"/>
              <a:gd name="connsiteY22" fmla="*/ 0 h 309282"/>
              <a:gd name="connsiteX23" fmla="*/ 1277471 w 1532965"/>
              <a:gd name="connsiteY23" fmla="*/ 13447 h 309282"/>
              <a:gd name="connsiteX24" fmla="*/ 1317812 w 1532965"/>
              <a:gd name="connsiteY24" fmla="*/ 94129 h 309282"/>
              <a:gd name="connsiteX25" fmla="*/ 1385047 w 1532965"/>
              <a:gd name="connsiteY25" fmla="*/ 161364 h 309282"/>
              <a:gd name="connsiteX26" fmla="*/ 1532965 w 1532965"/>
              <a:gd name="connsiteY26" fmla="*/ 174811 h 309282"/>
              <a:gd name="connsiteX0-1" fmla="*/ 0 w 1532965"/>
              <a:gd name="connsiteY0-2" fmla="*/ 201705 h 322729"/>
              <a:gd name="connsiteX1-3" fmla="*/ 53788 w 1532965"/>
              <a:gd name="connsiteY1-4" fmla="*/ 94129 h 322729"/>
              <a:gd name="connsiteX2-5" fmla="*/ 94129 w 1532965"/>
              <a:gd name="connsiteY2-6" fmla="*/ 80682 h 322729"/>
              <a:gd name="connsiteX3-7" fmla="*/ 161365 w 1532965"/>
              <a:gd name="connsiteY3-8" fmla="*/ 94129 h 322729"/>
              <a:gd name="connsiteX4-9" fmla="*/ 242047 w 1532965"/>
              <a:gd name="connsiteY4-10" fmla="*/ 215153 h 322729"/>
              <a:gd name="connsiteX5-11" fmla="*/ 268941 w 1532965"/>
              <a:gd name="connsiteY5-12" fmla="*/ 255494 h 322729"/>
              <a:gd name="connsiteX6-13" fmla="*/ 295835 w 1532965"/>
              <a:gd name="connsiteY6-14" fmla="*/ 295835 h 322729"/>
              <a:gd name="connsiteX7-15" fmla="*/ 416859 w 1532965"/>
              <a:gd name="connsiteY7-16" fmla="*/ 282388 h 322729"/>
              <a:gd name="connsiteX8-17" fmla="*/ 430306 w 1532965"/>
              <a:gd name="connsiteY8-18" fmla="*/ 242047 h 322729"/>
              <a:gd name="connsiteX9-19" fmla="*/ 497541 w 1532965"/>
              <a:gd name="connsiteY9-20" fmla="*/ 161364 h 322729"/>
              <a:gd name="connsiteX10-21" fmla="*/ 551329 w 1532965"/>
              <a:gd name="connsiteY10-22" fmla="*/ 80682 h 322729"/>
              <a:gd name="connsiteX11-23" fmla="*/ 591671 w 1532965"/>
              <a:gd name="connsiteY11-24" fmla="*/ 67235 h 322729"/>
              <a:gd name="connsiteX12-25" fmla="*/ 685800 w 1532965"/>
              <a:gd name="connsiteY12-26" fmla="*/ 80682 h 322729"/>
              <a:gd name="connsiteX13-27" fmla="*/ 726141 w 1532965"/>
              <a:gd name="connsiteY13-28" fmla="*/ 161364 h 322729"/>
              <a:gd name="connsiteX14-29" fmla="*/ 766482 w 1532965"/>
              <a:gd name="connsiteY14-30" fmla="*/ 188258 h 322729"/>
              <a:gd name="connsiteX15-31" fmla="*/ 793377 w 1532965"/>
              <a:gd name="connsiteY15-32" fmla="*/ 215153 h 322729"/>
              <a:gd name="connsiteX16-33" fmla="*/ 820271 w 1532965"/>
              <a:gd name="connsiteY16-34" fmla="*/ 255494 h 322729"/>
              <a:gd name="connsiteX17-35" fmla="*/ 941294 w 1532965"/>
              <a:gd name="connsiteY17-36" fmla="*/ 322729 h 322729"/>
              <a:gd name="connsiteX18-37" fmla="*/ 981635 w 1532965"/>
              <a:gd name="connsiteY18-38" fmla="*/ 309282 h 322729"/>
              <a:gd name="connsiteX19-39" fmla="*/ 1035424 w 1532965"/>
              <a:gd name="connsiteY19-40" fmla="*/ 228600 h 322729"/>
              <a:gd name="connsiteX20-41" fmla="*/ 1116106 w 1532965"/>
              <a:gd name="connsiteY20-42" fmla="*/ 67235 h 322729"/>
              <a:gd name="connsiteX21-43" fmla="*/ 1143000 w 1532965"/>
              <a:gd name="connsiteY21-44" fmla="*/ 26894 h 322729"/>
              <a:gd name="connsiteX22-45" fmla="*/ 1210235 w 1532965"/>
              <a:gd name="connsiteY22-46" fmla="*/ 0 h 322729"/>
              <a:gd name="connsiteX23-47" fmla="*/ 1277471 w 1532965"/>
              <a:gd name="connsiteY23-48" fmla="*/ 26894 h 322729"/>
              <a:gd name="connsiteX24-49" fmla="*/ 1317812 w 1532965"/>
              <a:gd name="connsiteY24-50" fmla="*/ 107576 h 322729"/>
              <a:gd name="connsiteX25-51" fmla="*/ 1385047 w 1532965"/>
              <a:gd name="connsiteY25-52" fmla="*/ 174811 h 322729"/>
              <a:gd name="connsiteX26-53" fmla="*/ 1532965 w 1532965"/>
              <a:gd name="connsiteY26-54" fmla="*/ 188258 h 3227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1532965" h="322729">
                <a:moveTo>
                  <a:pt x="0" y="201705"/>
                </a:moveTo>
                <a:cubicBezTo>
                  <a:pt x="8122" y="181401"/>
                  <a:pt x="30092" y="113086"/>
                  <a:pt x="53788" y="94129"/>
                </a:cubicBezTo>
                <a:cubicBezTo>
                  <a:pt x="64856" y="85274"/>
                  <a:pt x="80682" y="85164"/>
                  <a:pt x="94129" y="80682"/>
                </a:cubicBezTo>
                <a:cubicBezTo>
                  <a:pt x="116541" y="85164"/>
                  <a:pt x="143324" y="80097"/>
                  <a:pt x="161365" y="94129"/>
                </a:cubicBezTo>
                <a:cubicBezTo>
                  <a:pt x="161369" y="94132"/>
                  <a:pt x="228599" y="194981"/>
                  <a:pt x="242047" y="215153"/>
                </a:cubicBezTo>
                <a:lnTo>
                  <a:pt x="268941" y="255494"/>
                </a:lnTo>
                <a:lnTo>
                  <a:pt x="295835" y="295835"/>
                </a:lnTo>
                <a:cubicBezTo>
                  <a:pt x="336176" y="291353"/>
                  <a:pt x="379172" y="297462"/>
                  <a:pt x="416859" y="282388"/>
                </a:cubicBezTo>
                <a:cubicBezTo>
                  <a:pt x="430020" y="277124"/>
                  <a:pt x="423967" y="254725"/>
                  <a:pt x="430306" y="242047"/>
                </a:cubicBezTo>
                <a:cubicBezTo>
                  <a:pt x="449028" y="204602"/>
                  <a:pt x="467800" y="191105"/>
                  <a:pt x="497541" y="161364"/>
                </a:cubicBezTo>
                <a:cubicBezTo>
                  <a:pt x="511639" y="119070"/>
                  <a:pt x="508160" y="109461"/>
                  <a:pt x="551329" y="80682"/>
                </a:cubicBezTo>
                <a:cubicBezTo>
                  <a:pt x="563123" y="72819"/>
                  <a:pt x="578224" y="71717"/>
                  <a:pt x="591671" y="67235"/>
                </a:cubicBezTo>
                <a:cubicBezTo>
                  <a:pt x="623047" y="71717"/>
                  <a:pt x="656837" y="67809"/>
                  <a:pt x="685800" y="80682"/>
                </a:cubicBezTo>
                <a:cubicBezTo>
                  <a:pt x="720980" y="96317"/>
                  <a:pt x="707212" y="137703"/>
                  <a:pt x="726141" y="161364"/>
                </a:cubicBezTo>
                <a:cubicBezTo>
                  <a:pt x="736237" y="173984"/>
                  <a:pt x="753862" y="178162"/>
                  <a:pt x="766482" y="188258"/>
                </a:cubicBezTo>
                <a:cubicBezTo>
                  <a:pt x="776382" y="196178"/>
                  <a:pt x="785457" y="205253"/>
                  <a:pt x="793377" y="215153"/>
                </a:cubicBezTo>
                <a:cubicBezTo>
                  <a:pt x="803473" y="227773"/>
                  <a:pt x="808108" y="244852"/>
                  <a:pt x="820271" y="255494"/>
                </a:cubicBezTo>
                <a:cubicBezTo>
                  <a:pt x="877179" y="305289"/>
                  <a:pt x="885887" y="304260"/>
                  <a:pt x="941294" y="322729"/>
                </a:cubicBezTo>
                <a:cubicBezTo>
                  <a:pt x="954741" y="318247"/>
                  <a:pt x="971612" y="319305"/>
                  <a:pt x="981635" y="309282"/>
                </a:cubicBezTo>
                <a:cubicBezTo>
                  <a:pt x="1004491" y="286426"/>
                  <a:pt x="1035424" y="228600"/>
                  <a:pt x="1035424" y="228600"/>
                </a:cubicBezTo>
                <a:cubicBezTo>
                  <a:pt x="1072539" y="117253"/>
                  <a:pt x="1046593" y="171505"/>
                  <a:pt x="1116106" y="67235"/>
                </a:cubicBezTo>
                <a:cubicBezTo>
                  <a:pt x="1125071" y="53788"/>
                  <a:pt x="1127312" y="38100"/>
                  <a:pt x="1143000" y="26894"/>
                </a:cubicBezTo>
                <a:cubicBezTo>
                  <a:pt x="1158688" y="15688"/>
                  <a:pt x="1187823" y="8965"/>
                  <a:pt x="1210235" y="0"/>
                </a:cubicBezTo>
                <a:cubicBezTo>
                  <a:pt x="1241612" y="4482"/>
                  <a:pt x="1259542" y="8965"/>
                  <a:pt x="1277471" y="26894"/>
                </a:cubicBezTo>
                <a:cubicBezTo>
                  <a:pt x="1295400" y="44823"/>
                  <a:pt x="1308010" y="87971"/>
                  <a:pt x="1317812" y="107576"/>
                </a:cubicBezTo>
                <a:cubicBezTo>
                  <a:pt x="1335741" y="143435"/>
                  <a:pt x="1349188" y="156882"/>
                  <a:pt x="1385047" y="174811"/>
                </a:cubicBezTo>
                <a:cubicBezTo>
                  <a:pt x="1434620" y="199598"/>
                  <a:pt x="1473920" y="188258"/>
                  <a:pt x="1532965" y="188258"/>
                </a:cubicBezTo>
              </a:path>
            </a:pathLst>
          </a:custGeom>
          <a:noFill/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2066186" y="464125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4"/>
                </a:solidFill>
              </a:rPr>
              <a:t>205 nm</a:t>
            </a:r>
            <a:endParaRPr lang="it-IT" b="1" dirty="0">
              <a:solidFill>
                <a:schemeClr val="accent4"/>
              </a:solidFill>
            </a:endParaRPr>
          </a:p>
        </p:txBody>
      </p:sp>
      <p:pic>
        <p:nvPicPr>
          <p:cNvPr id="14" name="Immagine 8" descr="mu_metal_transf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7388097" y="25717"/>
            <a:ext cx="1710974" cy="1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417121"/>
            <a:ext cx="772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Ps interesting for antihydrogen production for matter/antimatter symmetry tests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555199" y="1941377"/>
            <a:ext cx="599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Can we directly use Ps for </a:t>
            </a:r>
            <a:r>
              <a:rPr lang="it-IT" dirty="0"/>
              <a:t>matter/antimatter symmetry </a:t>
            </a:r>
            <a:r>
              <a:rPr lang="it-IT" dirty="0" smtClean="0"/>
              <a:t>tests? 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2403379"/>
            <a:ext cx="571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Advantage: </a:t>
            </a:r>
            <a:r>
              <a:rPr lang="it-IT" dirty="0" smtClean="0"/>
              <a:t>easier production with respect to antihydrogen</a:t>
            </a:r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2903629"/>
            <a:ext cx="510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Disadvantage: </a:t>
            </a:r>
            <a:r>
              <a:rPr lang="it-IT" dirty="0" smtClean="0"/>
              <a:t>very short lifetime in the ground state</a:t>
            </a:r>
            <a:endParaRPr lang="it-IT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76056" y="3212976"/>
            <a:ext cx="0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70901" y="3519433"/>
            <a:ext cx="267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 </a:t>
            </a:r>
            <a:r>
              <a:rPr lang="it-IT" dirty="0"/>
              <a:t>(ground state) </a:t>
            </a:r>
            <a:r>
              <a:rPr lang="it-IT" dirty="0" smtClean="0"/>
              <a:t>Ps beam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77161" y="125611"/>
            <a:ext cx="63216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Production of a metastable Ps </a:t>
            </a:r>
            <a:r>
              <a:rPr lang="en-GB" sz="3200" b="1" dirty="0" smtClean="0"/>
              <a:t>beam</a:t>
            </a:r>
            <a:endParaRPr lang="en-GB" sz="3200" b="1" dirty="0"/>
          </a:p>
          <a:p>
            <a:r>
              <a:rPr lang="it-IT" sz="2400" b="1" dirty="0" smtClean="0"/>
              <a:t>2</a:t>
            </a:r>
            <a:r>
              <a:rPr lang="it-IT" sz="2400" b="1" baseline="30000" dirty="0" smtClean="0"/>
              <a:t>3</a:t>
            </a:r>
            <a:r>
              <a:rPr lang="it-IT" sz="2400" b="1" dirty="0" smtClean="0"/>
              <a:t>S Ps production</a:t>
            </a:r>
            <a:endParaRPr lang="it-IT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02036"/>
            <a:ext cx="2822208" cy="1750900"/>
          </a:xfrm>
          <a:prstGeom prst="rect">
            <a:avLst/>
          </a:prstGeom>
        </p:spPr>
      </p:pic>
      <p:sp>
        <p:nvSpPr>
          <p:cNvPr id="4" name="CasellaDiTesto 5"/>
          <p:cNvSpPr txBox="1"/>
          <p:nvPr/>
        </p:nvSpPr>
        <p:spPr>
          <a:xfrm>
            <a:off x="4770785" y="6293767"/>
            <a:ext cx="4606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Aghion</a:t>
            </a:r>
            <a:r>
              <a:rPr lang="en-US" sz="1200" dirty="0" smtClean="0"/>
              <a:t> S.</a:t>
            </a:r>
            <a:r>
              <a:rPr lang="en-US" sz="1200" i="1" dirty="0" smtClean="0"/>
              <a:t> </a:t>
            </a:r>
            <a:r>
              <a:rPr lang="en-US" sz="1200" i="1" dirty="0"/>
              <a:t>et al., </a:t>
            </a:r>
            <a:r>
              <a:rPr lang="en-US" sz="1200" dirty="0"/>
              <a:t>(</a:t>
            </a:r>
            <a:r>
              <a:rPr lang="en-US" sz="1200" dirty="0" err="1"/>
              <a:t>AEgIS</a:t>
            </a:r>
            <a:r>
              <a:rPr lang="en-US" sz="1200" dirty="0"/>
              <a:t> collaboration)</a:t>
            </a:r>
            <a:r>
              <a:rPr lang="en-US" sz="1200" i="1" dirty="0"/>
              <a:t> Phys. Rev. A</a:t>
            </a:r>
            <a:r>
              <a:rPr lang="en-US" sz="1200" dirty="0" smtClean="0"/>
              <a:t> </a:t>
            </a:r>
            <a:r>
              <a:rPr lang="it-IT" sz="1200" dirty="0" smtClean="0"/>
              <a:t>98, 013402 (2018)</a:t>
            </a:r>
            <a:endParaRPr lang="en-US" sz="12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5612450" y="2297862"/>
            <a:ext cx="64172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>
          <a:xfrm>
            <a:off x="212013" y="1745065"/>
            <a:ext cx="1027769" cy="162885"/>
          </a:xfrm>
          <a:custGeom>
            <a:avLst/>
            <a:gdLst>
              <a:gd name="connsiteX0" fmla="*/ 0 w 1532965"/>
              <a:gd name="connsiteY0" fmla="*/ 188258 h 309282"/>
              <a:gd name="connsiteX1" fmla="*/ 53788 w 1532965"/>
              <a:gd name="connsiteY1" fmla="*/ 80682 h 309282"/>
              <a:gd name="connsiteX2" fmla="*/ 94129 w 1532965"/>
              <a:gd name="connsiteY2" fmla="*/ 67235 h 309282"/>
              <a:gd name="connsiteX3" fmla="*/ 161365 w 1532965"/>
              <a:gd name="connsiteY3" fmla="*/ 80682 h 309282"/>
              <a:gd name="connsiteX4" fmla="*/ 242047 w 1532965"/>
              <a:gd name="connsiteY4" fmla="*/ 201706 h 309282"/>
              <a:gd name="connsiteX5" fmla="*/ 268941 w 1532965"/>
              <a:gd name="connsiteY5" fmla="*/ 242047 h 309282"/>
              <a:gd name="connsiteX6" fmla="*/ 295835 w 1532965"/>
              <a:gd name="connsiteY6" fmla="*/ 282388 h 309282"/>
              <a:gd name="connsiteX7" fmla="*/ 416859 w 1532965"/>
              <a:gd name="connsiteY7" fmla="*/ 268941 h 309282"/>
              <a:gd name="connsiteX8" fmla="*/ 430306 w 1532965"/>
              <a:gd name="connsiteY8" fmla="*/ 228600 h 309282"/>
              <a:gd name="connsiteX9" fmla="*/ 497541 w 1532965"/>
              <a:gd name="connsiteY9" fmla="*/ 147917 h 309282"/>
              <a:gd name="connsiteX10" fmla="*/ 551329 w 1532965"/>
              <a:gd name="connsiteY10" fmla="*/ 67235 h 309282"/>
              <a:gd name="connsiteX11" fmla="*/ 591671 w 1532965"/>
              <a:gd name="connsiteY11" fmla="*/ 53788 h 309282"/>
              <a:gd name="connsiteX12" fmla="*/ 685800 w 1532965"/>
              <a:gd name="connsiteY12" fmla="*/ 67235 h 309282"/>
              <a:gd name="connsiteX13" fmla="*/ 726141 w 1532965"/>
              <a:gd name="connsiteY13" fmla="*/ 147917 h 309282"/>
              <a:gd name="connsiteX14" fmla="*/ 766482 w 1532965"/>
              <a:gd name="connsiteY14" fmla="*/ 174811 h 309282"/>
              <a:gd name="connsiteX15" fmla="*/ 793377 w 1532965"/>
              <a:gd name="connsiteY15" fmla="*/ 201706 h 309282"/>
              <a:gd name="connsiteX16" fmla="*/ 820271 w 1532965"/>
              <a:gd name="connsiteY16" fmla="*/ 242047 h 309282"/>
              <a:gd name="connsiteX17" fmla="*/ 941294 w 1532965"/>
              <a:gd name="connsiteY17" fmla="*/ 309282 h 309282"/>
              <a:gd name="connsiteX18" fmla="*/ 981635 w 1532965"/>
              <a:gd name="connsiteY18" fmla="*/ 295835 h 309282"/>
              <a:gd name="connsiteX19" fmla="*/ 1035424 w 1532965"/>
              <a:gd name="connsiteY19" fmla="*/ 215153 h 309282"/>
              <a:gd name="connsiteX20" fmla="*/ 1116106 w 1532965"/>
              <a:gd name="connsiteY20" fmla="*/ 53788 h 309282"/>
              <a:gd name="connsiteX21" fmla="*/ 1143000 w 1532965"/>
              <a:gd name="connsiteY21" fmla="*/ 13447 h 309282"/>
              <a:gd name="connsiteX22" fmla="*/ 1183341 w 1532965"/>
              <a:gd name="connsiteY22" fmla="*/ 0 h 309282"/>
              <a:gd name="connsiteX23" fmla="*/ 1277471 w 1532965"/>
              <a:gd name="connsiteY23" fmla="*/ 13447 h 309282"/>
              <a:gd name="connsiteX24" fmla="*/ 1317812 w 1532965"/>
              <a:gd name="connsiteY24" fmla="*/ 94129 h 309282"/>
              <a:gd name="connsiteX25" fmla="*/ 1385047 w 1532965"/>
              <a:gd name="connsiteY25" fmla="*/ 161364 h 309282"/>
              <a:gd name="connsiteX26" fmla="*/ 1532965 w 1532965"/>
              <a:gd name="connsiteY26" fmla="*/ 174811 h 309282"/>
              <a:gd name="connsiteX0-1" fmla="*/ 0 w 1532965"/>
              <a:gd name="connsiteY0-2" fmla="*/ 201705 h 322729"/>
              <a:gd name="connsiteX1-3" fmla="*/ 53788 w 1532965"/>
              <a:gd name="connsiteY1-4" fmla="*/ 94129 h 322729"/>
              <a:gd name="connsiteX2-5" fmla="*/ 94129 w 1532965"/>
              <a:gd name="connsiteY2-6" fmla="*/ 80682 h 322729"/>
              <a:gd name="connsiteX3-7" fmla="*/ 161365 w 1532965"/>
              <a:gd name="connsiteY3-8" fmla="*/ 94129 h 322729"/>
              <a:gd name="connsiteX4-9" fmla="*/ 242047 w 1532965"/>
              <a:gd name="connsiteY4-10" fmla="*/ 215153 h 322729"/>
              <a:gd name="connsiteX5-11" fmla="*/ 268941 w 1532965"/>
              <a:gd name="connsiteY5-12" fmla="*/ 255494 h 322729"/>
              <a:gd name="connsiteX6-13" fmla="*/ 295835 w 1532965"/>
              <a:gd name="connsiteY6-14" fmla="*/ 295835 h 322729"/>
              <a:gd name="connsiteX7-15" fmla="*/ 416859 w 1532965"/>
              <a:gd name="connsiteY7-16" fmla="*/ 282388 h 322729"/>
              <a:gd name="connsiteX8-17" fmla="*/ 430306 w 1532965"/>
              <a:gd name="connsiteY8-18" fmla="*/ 242047 h 322729"/>
              <a:gd name="connsiteX9-19" fmla="*/ 497541 w 1532965"/>
              <a:gd name="connsiteY9-20" fmla="*/ 161364 h 322729"/>
              <a:gd name="connsiteX10-21" fmla="*/ 551329 w 1532965"/>
              <a:gd name="connsiteY10-22" fmla="*/ 80682 h 322729"/>
              <a:gd name="connsiteX11-23" fmla="*/ 591671 w 1532965"/>
              <a:gd name="connsiteY11-24" fmla="*/ 67235 h 322729"/>
              <a:gd name="connsiteX12-25" fmla="*/ 685800 w 1532965"/>
              <a:gd name="connsiteY12-26" fmla="*/ 80682 h 322729"/>
              <a:gd name="connsiteX13-27" fmla="*/ 726141 w 1532965"/>
              <a:gd name="connsiteY13-28" fmla="*/ 161364 h 322729"/>
              <a:gd name="connsiteX14-29" fmla="*/ 766482 w 1532965"/>
              <a:gd name="connsiteY14-30" fmla="*/ 188258 h 322729"/>
              <a:gd name="connsiteX15-31" fmla="*/ 793377 w 1532965"/>
              <a:gd name="connsiteY15-32" fmla="*/ 215153 h 322729"/>
              <a:gd name="connsiteX16-33" fmla="*/ 820271 w 1532965"/>
              <a:gd name="connsiteY16-34" fmla="*/ 255494 h 322729"/>
              <a:gd name="connsiteX17-35" fmla="*/ 941294 w 1532965"/>
              <a:gd name="connsiteY17-36" fmla="*/ 322729 h 322729"/>
              <a:gd name="connsiteX18-37" fmla="*/ 981635 w 1532965"/>
              <a:gd name="connsiteY18-38" fmla="*/ 309282 h 322729"/>
              <a:gd name="connsiteX19-39" fmla="*/ 1035424 w 1532965"/>
              <a:gd name="connsiteY19-40" fmla="*/ 228600 h 322729"/>
              <a:gd name="connsiteX20-41" fmla="*/ 1116106 w 1532965"/>
              <a:gd name="connsiteY20-42" fmla="*/ 67235 h 322729"/>
              <a:gd name="connsiteX21-43" fmla="*/ 1143000 w 1532965"/>
              <a:gd name="connsiteY21-44" fmla="*/ 26894 h 322729"/>
              <a:gd name="connsiteX22-45" fmla="*/ 1210235 w 1532965"/>
              <a:gd name="connsiteY22-46" fmla="*/ 0 h 322729"/>
              <a:gd name="connsiteX23-47" fmla="*/ 1277471 w 1532965"/>
              <a:gd name="connsiteY23-48" fmla="*/ 26894 h 322729"/>
              <a:gd name="connsiteX24-49" fmla="*/ 1317812 w 1532965"/>
              <a:gd name="connsiteY24-50" fmla="*/ 107576 h 322729"/>
              <a:gd name="connsiteX25-51" fmla="*/ 1385047 w 1532965"/>
              <a:gd name="connsiteY25-52" fmla="*/ 174811 h 322729"/>
              <a:gd name="connsiteX26-53" fmla="*/ 1532965 w 1532965"/>
              <a:gd name="connsiteY26-54" fmla="*/ 188258 h 3227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1532965" h="322729">
                <a:moveTo>
                  <a:pt x="0" y="201705"/>
                </a:moveTo>
                <a:cubicBezTo>
                  <a:pt x="8122" y="181401"/>
                  <a:pt x="30092" y="113086"/>
                  <a:pt x="53788" y="94129"/>
                </a:cubicBezTo>
                <a:cubicBezTo>
                  <a:pt x="64856" y="85274"/>
                  <a:pt x="80682" y="85164"/>
                  <a:pt x="94129" y="80682"/>
                </a:cubicBezTo>
                <a:cubicBezTo>
                  <a:pt x="116541" y="85164"/>
                  <a:pt x="143324" y="80097"/>
                  <a:pt x="161365" y="94129"/>
                </a:cubicBezTo>
                <a:cubicBezTo>
                  <a:pt x="161369" y="94132"/>
                  <a:pt x="228599" y="194981"/>
                  <a:pt x="242047" y="215153"/>
                </a:cubicBezTo>
                <a:lnTo>
                  <a:pt x="268941" y="255494"/>
                </a:lnTo>
                <a:lnTo>
                  <a:pt x="295835" y="295835"/>
                </a:lnTo>
                <a:cubicBezTo>
                  <a:pt x="336176" y="291353"/>
                  <a:pt x="379172" y="297462"/>
                  <a:pt x="416859" y="282388"/>
                </a:cubicBezTo>
                <a:cubicBezTo>
                  <a:pt x="430020" y="277124"/>
                  <a:pt x="423967" y="254725"/>
                  <a:pt x="430306" y="242047"/>
                </a:cubicBezTo>
                <a:cubicBezTo>
                  <a:pt x="449028" y="204602"/>
                  <a:pt x="467800" y="191105"/>
                  <a:pt x="497541" y="161364"/>
                </a:cubicBezTo>
                <a:cubicBezTo>
                  <a:pt x="511639" y="119070"/>
                  <a:pt x="508160" y="109461"/>
                  <a:pt x="551329" y="80682"/>
                </a:cubicBezTo>
                <a:cubicBezTo>
                  <a:pt x="563123" y="72819"/>
                  <a:pt x="578224" y="71717"/>
                  <a:pt x="591671" y="67235"/>
                </a:cubicBezTo>
                <a:cubicBezTo>
                  <a:pt x="623047" y="71717"/>
                  <a:pt x="656837" y="67809"/>
                  <a:pt x="685800" y="80682"/>
                </a:cubicBezTo>
                <a:cubicBezTo>
                  <a:pt x="720980" y="96317"/>
                  <a:pt x="707212" y="137703"/>
                  <a:pt x="726141" y="161364"/>
                </a:cubicBezTo>
                <a:cubicBezTo>
                  <a:pt x="736237" y="173984"/>
                  <a:pt x="753862" y="178162"/>
                  <a:pt x="766482" y="188258"/>
                </a:cubicBezTo>
                <a:cubicBezTo>
                  <a:pt x="776382" y="196178"/>
                  <a:pt x="785457" y="205253"/>
                  <a:pt x="793377" y="215153"/>
                </a:cubicBezTo>
                <a:cubicBezTo>
                  <a:pt x="803473" y="227773"/>
                  <a:pt x="808108" y="244852"/>
                  <a:pt x="820271" y="255494"/>
                </a:cubicBezTo>
                <a:cubicBezTo>
                  <a:pt x="877179" y="305289"/>
                  <a:pt x="885887" y="304260"/>
                  <a:pt x="941294" y="322729"/>
                </a:cubicBezTo>
                <a:cubicBezTo>
                  <a:pt x="954741" y="318247"/>
                  <a:pt x="971612" y="319305"/>
                  <a:pt x="981635" y="309282"/>
                </a:cubicBezTo>
                <a:cubicBezTo>
                  <a:pt x="1004491" y="286426"/>
                  <a:pt x="1035424" y="228600"/>
                  <a:pt x="1035424" y="228600"/>
                </a:cubicBezTo>
                <a:cubicBezTo>
                  <a:pt x="1072539" y="117253"/>
                  <a:pt x="1046593" y="171505"/>
                  <a:pt x="1116106" y="67235"/>
                </a:cubicBezTo>
                <a:cubicBezTo>
                  <a:pt x="1125071" y="53788"/>
                  <a:pt x="1127312" y="38100"/>
                  <a:pt x="1143000" y="26894"/>
                </a:cubicBezTo>
                <a:cubicBezTo>
                  <a:pt x="1158688" y="15688"/>
                  <a:pt x="1187823" y="8965"/>
                  <a:pt x="1210235" y="0"/>
                </a:cubicBezTo>
                <a:cubicBezTo>
                  <a:pt x="1241612" y="4482"/>
                  <a:pt x="1259542" y="8965"/>
                  <a:pt x="1277471" y="26894"/>
                </a:cubicBezTo>
                <a:cubicBezTo>
                  <a:pt x="1295400" y="44823"/>
                  <a:pt x="1308010" y="87971"/>
                  <a:pt x="1317812" y="107576"/>
                </a:cubicBezTo>
                <a:cubicBezTo>
                  <a:pt x="1335741" y="143435"/>
                  <a:pt x="1349188" y="156882"/>
                  <a:pt x="1385047" y="174811"/>
                </a:cubicBezTo>
                <a:cubicBezTo>
                  <a:pt x="1434620" y="199598"/>
                  <a:pt x="1473920" y="188258"/>
                  <a:pt x="1532965" y="188258"/>
                </a:cubicBezTo>
              </a:path>
            </a:pathLst>
          </a:custGeom>
          <a:noFill/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54123" y="136561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4"/>
                </a:solidFill>
              </a:rPr>
              <a:t>205 nm</a:t>
            </a:r>
            <a:endParaRPr lang="it-IT" b="1" dirty="0">
              <a:solidFill>
                <a:schemeClr val="accent4"/>
              </a:solidFill>
            </a:endParaRPr>
          </a:p>
        </p:txBody>
      </p:sp>
      <p:pic>
        <p:nvPicPr>
          <p:cNvPr id="14" name="Immagine 8" descr="mu_metal_transf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7388097" y="25717"/>
            <a:ext cx="1710974" cy="1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70785" y="6570766"/>
            <a:ext cx="4750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Amsler</a:t>
            </a:r>
            <a:r>
              <a:rPr lang="en-US" sz="1200" dirty="0" smtClean="0"/>
              <a:t> C. </a:t>
            </a:r>
            <a:r>
              <a:rPr lang="en-US" sz="1200" i="1" dirty="0" smtClean="0"/>
              <a:t>et al., </a:t>
            </a:r>
            <a:r>
              <a:rPr lang="en-US" sz="1200" dirty="0" smtClean="0"/>
              <a:t>(</a:t>
            </a:r>
            <a:r>
              <a:rPr lang="en-US" sz="1200" dirty="0" err="1" smtClean="0"/>
              <a:t>AEgIS</a:t>
            </a:r>
            <a:r>
              <a:rPr lang="en-US" sz="1200" dirty="0" smtClean="0"/>
              <a:t> collaboration)</a:t>
            </a:r>
            <a:r>
              <a:rPr lang="en-US" sz="1200" i="1" dirty="0" smtClean="0"/>
              <a:t> Phys. Rev. A </a:t>
            </a:r>
            <a:r>
              <a:rPr lang="en-US" sz="1200" dirty="0" smtClean="0"/>
              <a:t>99, 033405 (2019)</a:t>
            </a:r>
            <a:endParaRPr lang="it-IT" sz="12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3" y="3024251"/>
            <a:ext cx="4472646" cy="37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61" y="4647892"/>
            <a:ext cx="2979876" cy="140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016399"/>
              </p:ext>
            </p:extLst>
          </p:nvPr>
        </p:nvGraphicFramePr>
        <p:xfrm>
          <a:off x="4770785" y="1108349"/>
          <a:ext cx="5398383" cy="3760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7" name="Graph" r:id="rId7" imgW="4129200" imgH="2877120" progId="Origin50.Graph">
                  <p:embed/>
                </p:oleObj>
              </mc:Choice>
              <mc:Fallback>
                <p:oleObj name="Graph" r:id="rId7" imgW="4129200" imgH="28771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70785" y="1108349"/>
                        <a:ext cx="5398383" cy="3760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04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098301"/>
              </p:ext>
            </p:extLst>
          </p:nvPr>
        </p:nvGraphicFramePr>
        <p:xfrm>
          <a:off x="-107950" y="3048000"/>
          <a:ext cx="4989513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16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3048000"/>
                        <a:ext cx="4989513" cy="381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522" y="1253348"/>
            <a:ext cx="3617826" cy="224450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608059" y="1811528"/>
            <a:ext cx="945577" cy="140567"/>
          </a:xfrm>
          <a:custGeom>
            <a:avLst/>
            <a:gdLst>
              <a:gd name="connsiteX0" fmla="*/ 0 w 1532965"/>
              <a:gd name="connsiteY0" fmla="*/ 188258 h 309282"/>
              <a:gd name="connsiteX1" fmla="*/ 53788 w 1532965"/>
              <a:gd name="connsiteY1" fmla="*/ 80682 h 309282"/>
              <a:gd name="connsiteX2" fmla="*/ 94129 w 1532965"/>
              <a:gd name="connsiteY2" fmla="*/ 67235 h 309282"/>
              <a:gd name="connsiteX3" fmla="*/ 161365 w 1532965"/>
              <a:gd name="connsiteY3" fmla="*/ 80682 h 309282"/>
              <a:gd name="connsiteX4" fmla="*/ 242047 w 1532965"/>
              <a:gd name="connsiteY4" fmla="*/ 201706 h 309282"/>
              <a:gd name="connsiteX5" fmla="*/ 268941 w 1532965"/>
              <a:gd name="connsiteY5" fmla="*/ 242047 h 309282"/>
              <a:gd name="connsiteX6" fmla="*/ 295835 w 1532965"/>
              <a:gd name="connsiteY6" fmla="*/ 282388 h 309282"/>
              <a:gd name="connsiteX7" fmla="*/ 416859 w 1532965"/>
              <a:gd name="connsiteY7" fmla="*/ 268941 h 309282"/>
              <a:gd name="connsiteX8" fmla="*/ 430306 w 1532965"/>
              <a:gd name="connsiteY8" fmla="*/ 228600 h 309282"/>
              <a:gd name="connsiteX9" fmla="*/ 497541 w 1532965"/>
              <a:gd name="connsiteY9" fmla="*/ 147917 h 309282"/>
              <a:gd name="connsiteX10" fmla="*/ 551329 w 1532965"/>
              <a:gd name="connsiteY10" fmla="*/ 67235 h 309282"/>
              <a:gd name="connsiteX11" fmla="*/ 591671 w 1532965"/>
              <a:gd name="connsiteY11" fmla="*/ 53788 h 309282"/>
              <a:gd name="connsiteX12" fmla="*/ 685800 w 1532965"/>
              <a:gd name="connsiteY12" fmla="*/ 67235 h 309282"/>
              <a:gd name="connsiteX13" fmla="*/ 726141 w 1532965"/>
              <a:gd name="connsiteY13" fmla="*/ 147917 h 309282"/>
              <a:gd name="connsiteX14" fmla="*/ 766482 w 1532965"/>
              <a:gd name="connsiteY14" fmla="*/ 174811 h 309282"/>
              <a:gd name="connsiteX15" fmla="*/ 793377 w 1532965"/>
              <a:gd name="connsiteY15" fmla="*/ 201706 h 309282"/>
              <a:gd name="connsiteX16" fmla="*/ 820271 w 1532965"/>
              <a:gd name="connsiteY16" fmla="*/ 242047 h 309282"/>
              <a:gd name="connsiteX17" fmla="*/ 941294 w 1532965"/>
              <a:gd name="connsiteY17" fmla="*/ 309282 h 309282"/>
              <a:gd name="connsiteX18" fmla="*/ 981635 w 1532965"/>
              <a:gd name="connsiteY18" fmla="*/ 295835 h 309282"/>
              <a:gd name="connsiteX19" fmla="*/ 1035424 w 1532965"/>
              <a:gd name="connsiteY19" fmla="*/ 215153 h 309282"/>
              <a:gd name="connsiteX20" fmla="*/ 1116106 w 1532965"/>
              <a:gd name="connsiteY20" fmla="*/ 53788 h 309282"/>
              <a:gd name="connsiteX21" fmla="*/ 1143000 w 1532965"/>
              <a:gd name="connsiteY21" fmla="*/ 13447 h 309282"/>
              <a:gd name="connsiteX22" fmla="*/ 1183341 w 1532965"/>
              <a:gd name="connsiteY22" fmla="*/ 0 h 309282"/>
              <a:gd name="connsiteX23" fmla="*/ 1277471 w 1532965"/>
              <a:gd name="connsiteY23" fmla="*/ 13447 h 309282"/>
              <a:gd name="connsiteX24" fmla="*/ 1317812 w 1532965"/>
              <a:gd name="connsiteY24" fmla="*/ 94129 h 309282"/>
              <a:gd name="connsiteX25" fmla="*/ 1385047 w 1532965"/>
              <a:gd name="connsiteY25" fmla="*/ 161364 h 309282"/>
              <a:gd name="connsiteX26" fmla="*/ 1532965 w 1532965"/>
              <a:gd name="connsiteY26" fmla="*/ 174811 h 309282"/>
              <a:gd name="connsiteX0-1" fmla="*/ 0 w 1532965"/>
              <a:gd name="connsiteY0-2" fmla="*/ 201705 h 322729"/>
              <a:gd name="connsiteX1-3" fmla="*/ 53788 w 1532965"/>
              <a:gd name="connsiteY1-4" fmla="*/ 94129 h 322729"/>
              <a:gd name="connsiteX2-5" fmla="*/ 94129 w 1532965"/>
              <a:gd name="connsiteY2-6" fmla="*/ 80682 h 322729"/>
              <a:gd name="connsiteX3-7" fmla="*/ 161365 w 1532965"/>
              <a:gd name="connsiteY3-8" fmla="*/ 94129 h 322729"/>
              <a:gd name="connsiteX4-9" fmla="*/ 242047 w 1532965"/>
              <a:gd name="connsiteY4-10" fmla="*/ 215153 h 322729"/>
              <a:gd name="connsiteX5-11" fmla="*/ 268941 w 1532965"/>
              <a:gd name="connsiteY5-12" fmla="*/ 255494 h 322729"/>
              <a:gd name="connsiteX6-13" fmla="*/ 295835 w 1532965"/>
              <a:gd name="connsiteY6-14" fmla="*/ 295835 h 322729"/>
              <a:gd name="connsiteX7-15" fmla="*/ 416859 w 1532965"/>
              <a:gd name="connsiteY7-16" fmla="*/ 282388 h 322729"/>
              <a:gd name="connsiteX8-17" fmla="*/ 430306 w 1532965"/>
              <a:gd name="connsiteY8-18" fmla="*/ 242047 h 322729"/>
              <a:gd name="connsiteX9-19" fmla="*/ 497541 w 1532965"/>
              <a:gd name="connsiteY9-20" fmla="*/ 161364 h 322729"/>
              <a:gd name="connsiteX10-21" fmla="*/ 551329 w 1532965"/>
              <a:gd name="connsiteY10-22" fmla="*/ 80682 h 322729"/>
              <a:gd name="connsiteX11-23" fmla="*/ 591671 w 1532965"/>
              <a:gd name="connsiteY11-24" fmla="*/ 67235 h 322729"/>
              <a:gd name="connsiteX12-25" fmla="*/ 685800 w 1532965"/>
              <a:gd name="connsiteY12-26" fmla="*/ 80682 h 322729"/>
              <a:gd name="connsiteX13-27" fmla="*/ 726141 w 1532965"/>
              <a:gd name="connsiteY13-28" fmla="*/ 161364 h 322729"/>
              <a:gd name="connsiteX14-29" fmla="*/ 766482 w 1532965"/>
              <a:gd name="connsiteY14-30" fmla="*/ 188258 h 322729"/>
              <a:gd name="connsiteX15-31" fmla="*/ 793377 w 1532965"/>
              <a:gd name="connsiteY15-32" fmla="*/ 215153 h 322729"/>
              <a:gd name="connsiteX16-33" fmla="*/ 820271 w 1532965"/>
              <a:gd name="connsiteY16-34" fmla="*/ 255494 h 322729"/>
              <a:gd name="connsiteX17-35" fmla="*/ 941294 w 1532965"/>
              <a:gd name="connsiteY17-36" fmla="*/ 322729 h 322729"/>
              <a:gd name="connsiteX18-37" fmla="*/ 981635 w 1532965"/>
              <a:gd name="connsiteY18-38" fmla="*/ 309282 h 322729"/>
              <a:gd name="connsiteX19-39" fmla="*/ 1035424 w 1532965"/>
              <a:gd name="connsiteY19-40" fmla="*/ 228600 h 322729"/>
              <a:gd name="connsiteX20-41" fmla="*/ 1116106 w 1532965"/>
              <a:gd name="connsiteY20-42" fmla="*/ 67235 h 322729"/>
              <a:gd name="connsiteX21-43" fmla="*/ 1143000 w 1532965"/>
              <a:gd name="connsiteY21-44" fmla="*/ 26894 h 322729"/>
              <a:gd name="connsiteX22-45" fmla="*/ 1210235 w 1532965"/>
              <a:gd name="connsiteY22-46" fmla="*/ 0 h 322729"/>
              <a:gd name="connsiteX23-47" fmla="*/ 1277471 w 1532965"/>
              <a:gd name="connsiteY23-48" fmla="*/ 26894 h 322729"/>
              <a:gd name="connsiteX24-49" fmla="*/ 1317812 w 1532965"/>
              <a:gd name="connsiteY24-50" fmla="*/ 107576 h 322729"/>
              <a:gd name="connsiteX25-51" fmla="*/ 1385047 w 1532965"/>
              <a:gd name="connsiteY25-52" fmla="*/ 174811 h 322729"/>
              <a:gd name="connsiteX26-53" fmla="*/ 1532965 w 1532965"/>
              <a:gd name="connsiteY26-54" fmla="*/ 188258 h 3227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1532965" h="322729">
                <a:moveTo>
                  <a:pt x="0" y="201705"/>
                </a:moveTo>
                <a:cubicBezTo>
                  <a:pt x="8122" y="181401"/>
                  <a:pt x="30092" y="113086"/>
                  <a:pt x="53788" y="94129"/>
                </a:cubicBezTo>
                <a:cubicBezTo>
                  <a:pt x="64856" y="85274"/>
                  <a:pt x="80682" y="85164"/>
                  <a:pt x="94129" y="80682"/>
                </a:cubicBezTo>
                <a:cubicBezTo>
                  <a:pt x="116541" y="85164"/>
                  <a:pt x="143324" y="80097"/>
                  <a:pt x="161365" y="94129"/>
                </a:cubicBezTo>
                <a:cubicBezTo>
                  <a:pt x="161369" y="94132"/>
                  <a:pt x="228599" y="194981"/>
                  <a:pt x="242047" y="215153"/>
                </a:cubicBezTo>
                <a:lnTo>
                  <a:pt x="268941" y="255494"/>
                </a:lnTo>
                <a:lnTo>
                  <a:pt x="295835" y="295835"/>
                </a:lnTo>
                <a:cubicBezTo>
                  <a:pt x="336176" y="291353"/>
                  <a:pt x="379172" y="297462"/>
                  <a:pt x="416859" y="282388"/>
                </a:cubicBezTo>
                <a:cubicBezTo>
                  <a:pt x="430020" y="277124"/>
                  <a:pt x="423967" y="254725"/>
                  <a:pt x="430306" y="242047"/>
                </a:cubicBezTo>
                <a:cubicBezTo>
                  <a:pt x="449028" y="204602"/>
                  <a:pt x="467800" y="191105"/>
                  <a:pt x="497541" y="161364"/>
                </a:cubicBezTo>
                <a:cubicBezTo>
                  <a:pt x="511639" y="119070"/>
                  <a:pt x="508160" y="109461"/>
                  <a:pt x="551329" y="80682"/>
                </a:cubicBezTo>
                <a:cubicBezTo>
                  <a:pt x="563123" y="72819"/>
                  <a:pt x="578224" y="71717"/>
                  <a:pt x="591671" y="67235"/>
                </a:cubicBezTo>
                <a:cubicBezTo>
                  <a:pt x="623047" y="71717"/>
                  <a:pt x="656837" y="67809"/>
                  <a:pt x="685800" y="80682"/>
                </a:cubicBezTo>
                <a:cubicBezTo>
                  <a:pt x="720980" y="96317"/>
                  <a:pt x="707212" y="137703"/>
                  <a:pt x="726141" y="161364"/>
                </a:cubicBezTo>
                <a:cubicBezTo>
                  <a:pt x="736237" y="173984"/>
                  <a:pt x="753862" y="178162"/>
                  <a:pt x="766482" y="188258"/>
                </a:cubicBezTo>
                <a:cubicBezTo>
                  <a:pt x="776382" y="196178"/>
                  <a:pt x="785457" y="205253"/>
                  <a:pt x="793377" y="215153"/>
                </a:cubicBezTo>
                <a:cubicBezTo>
                  <a:pt x="803473" y="227773"/>
                  <a:pt x="808108" y="244852"/>
                  <a:pt x="820271" y="255494"/>
                </a:cubicBezTo>
                <a:cubicBezTo>
                  <a:pt x="877179" y="305289"/>
                  <a:pt x="885887" y="304260"/>
                  <a:pt x="941294" y="322729"/>
                </a:cubicBezTo>
                <a:cubicBezTo>
                  <a:pt x="954741" y="318247"/>
                  <a:pt x="971612" y="319305"/>
                  <a:pt x="981635" y="309282"/>
                </a:cubicBezTo>
                <a:cubicBezTo>
                  <a:pt x="1004491" y="286426"/>
                  <a:pt x="1035424" y="228600"/>
                  <a:pt x="1035424" y="228600"/>
                </a:cubicBezTo>
                <a:cubicBezTo>
                  <a:pt x="1072539" y="117253"/>
                  <a:pt x="1046593" y="171505"/>
                  <a:pt x="1116106" y="67235"/>
                </a:cubicBezTo>
                <a:cubicBezTo>
                  <a:pt x="1125071" y="53788"/>
                  <a:pt x="1127312" y="38100"/>
                  <a:pt x="1143000" y="26894"/>
                </a:cubicBezTo>
                <a:cubicBezTo>
                  <a:pt x="1158688" y="15688"/>
                  <a:pt x="1187823" y="8965"/>
                  <a:pt x="1210235" y="0"/>
                </a:cubicBezTo>
                <a:cubicBezTo>
                  <a:pt x="1241612" y="4482"/>
                  <a:pt x="1259542" y="8965"/>
                  <a:pt x="1277471" y="26894"/>
                </a:cubicBezTo>
                <a:cubicBezTo>
                  <a:pt x="1295400" y="44823"/>
                  <a:pt x="1308010" y="87971"/>
                  <a:pt x="1317812" y="107576"/>
                </a:cubicBezTo>
                <a:cubicBezTo>
                  <a:pt x="1335741" y="143435"/>
                  <a:pt x="1349188" y="156882"/>
                  <a:pt x="1385047" y="174811"/>
                </a:cubicBezTo>
                <a:cubicBezTo>
                  <a:pt x="1434620" y="199598"/>
                  <a:pt x="1473920" y="188258"/>
                  <a:pt x="1532965" y="188258"/>
                </a:cubicBezTo>
              </a:path>
            </a:pathLst>
          </a:custGeom>
          <a:noFill/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4599458" y="196579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4"/>
                </a:solidFill>
              </a:rPr>
              <a:t>205 nm</a:t>
            </a:r>
            <a:endParaRPr lang="it-IT" b="1" dirty="0">
              <a:solidFill>
                <a:schemeClr val="accent4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10800000">
            <a:off x="8217372" y="1951687"/>
            <a:ext cx="945577" cy="140567"/>
          </a:xfrm>
          <a:custGeom>
            <a:avLst/>
            <a:gdLst>
              <a:gd name="connsiteX0" fmla="*/ 0 w 1532965"/>
              <a:gd name="connsiteY0" fmla="*/ 188258 h 309282"/>
              <a:gd name="connsiteX1" fmla="*/ 53788 w 1532965"/>
              <a:gd name="connsiteY1" fmla="*/ 80682 h 309282"/>
              <a:gd name="connsiteX2" fmla="*/ 94129 w 1532965"/>
              <a:gd name="connsiteY2" fmla="*/ 67235 h 309282"/>
              <a:gd name="connsiteX3" fmla="*/ 161365 w 1532965"/>
              <a:gd name="connsiteY3" fmla="*/ 80682 h 309282"/>
              <a:gd name="connsiteX4" fmla="*/ 242047 w 1532965"/>
              <a:gd name="connsiteY4" fmla="*/ 201706 h 309282"/>
              <a:gd name="connsiteX5" fmla="*/ 268941 w 1532965"/>
              <a:gd name="connsiteY5" fmla="*/ 242047 h 309282"/>
              <a:gd name="connsiteX6" fmla="*/ 295835 w 1532965"/>
              <a:gd name="connsiteY6" fmla="*/ 282388 h 309282"/>
              <a:gd name="connsiteX7" fmla="*/ 416859 w 1532965"/>
              <a:gd name="connsiteY7" fmla="*/ 268941 h 309282"/>
              <a:gd name="connsiteX8" fmla="*/ 430306 w 1532965"/>
              <a:gd name="connsiteY8" fmla="*/ 228600 h 309282"/>
              <a:gd name="connsiteX9" fmla="*/ 497541 w 1532965"/>
              <a:gd name="connsiteY9" fmla="*/ 147917 h 309282"/>
              <a:gd name="connsiteX10" fmla="*/ 551329 w 1532965"/>
              <a:gd name="connsiteY10" fmla="*/ 67235 h 309282"/>
              <a:gd name="connsiteX11" fmla="*/ 591671 w 1532965"/>
              <a:gd name="connsiteY11" fmla="*/ 53788 h 309282"/>
              <a:gd name="connsiteX12" fmla="*/ 685800 w 1532965"/>
              <a:gd name="connsiteY12" fmla="*/ 67235 h 309282"/>
              <a:gd name="connsiteX13" fmla="*/ 726141 w 1532965"/>
              <a:gd name="connsiteY13" fmla="*/ 147917 h 309282"/>
              <a:gd name="connsiteX14" fmla="*/ 766482 w 1532965"/>
              <a:gd name="connsiteY14" fmla="*/ 174811 h 309282"/>
              <a:gd name="connsiteX15" fmla="*/ 793377 w 1532965"/>
              <a:gd name="connsiteY15" fmla="*/ 201706 h 309282"/>
              <a:gd name="connsiteX16" fmla="*/ 820271 w 1532965"/>
              <a:gd name="connsiteY16" fmla="*/ 242047 h 309282"/>
              <a:gd name="connsiteX17" fmla="*/ 941294 w 1532965"/>
              <a:gd name="connsiteY17" fmla="*/ 309282 h 309282"/>
              <a:gd name="connsiteX18" fmla="*/ 981635 w 1532965"/>
              <a:gd name="connsiteY18" fmla="*/ 295835 h 309282"/>
              <a:gd name="connsiteX19" fmla="*/ 1035424 w 1532965"/>
              <a:gd name="connsiteY19" fmla="*/ 215153 h 309282"/>
              <a:gd name="connsiteX20" fmla="*/ 1116106 w 1532965"/>
              <a:gd name="connsiteY20" fmla="*/ 53788 h 309282"/>
              <a:gd name="connsiteX21" fmla="*/ 1143000 w 1532965"/>
              <a:gd name="connsiteY21" fmla="*/ 13447 h 309282"/>
              <a:gd name="connsiteX22" fmla="*/ 1183341 w 1532965"/>
              <a:gd name="connsiteY22" fmla="*/ 0 h 309282"/>
              <a:gd name="connsiteX23" fmla="*/ 1277471 w 1532965"/>
              <a:gd name="connsiteY23" fmla="*/ 13447 h 309282"/>
              <a:gd name="connsiteX24" fmla="*/ 1317812 w 1532965"/>
              <a:gd name="connsiteY24" fmla="*/ 94129 h 309282"/>
              <a:gd name="connsiteX25" fmla="*/ 1385047 w 1532965"/>
              <a:gd name="connsiteY25" fmla="*/ 161364 h 309282"/>
              <a:gd name="connsiteX26" fmla="*/ 1532965 w 1532965"/>
              <a:gd name="connsiteY26" fmla="*/ 174811 h 309282"/>
              <a:gd name="connsiteX0-1" fmla="*/ 0 w 1532965"/>
              <a:gd name="connsiteY0-2" fmla="*/ 201705 h 322729"/>
              <a:gd name="connsiteX1-3" fmla="*/ 53788 w 1532965"/>
              <a:gd name="connsiteY1-4" fmla="*/ 94129 h 322729"/>
              <a:gd name="connsiteX2-5" fmla="*/ 94129 w 1532965"/>
              <a:gd name="connsiteY2-6" fmla="*/ 80682 h 322729"/>
              <a:gd name="connsiteX3-7" fmla="*/ 161365 w 1532965"/>
              <a:gd name="connsiteY3-8" fmla="*/ 94129 h 322729"/>
              <a:gd name="connsiteX4-9" fmla="*/ 242047 w 1532965"/>
              <a:gd name="connsiteY4-10" fmla="*/ 215153 h 322729"/>
              <a:gd name="connsiteX5-11" fmla="*/ 268941 w 1532965"/>
              <a:gd name="connsiteY5-12" fmla="*/ 255494 h 322729"/>
              <a:gd name="connsiteX6-13" fmla="*/ 295835 w 1532965"/>
              <a:gd name="connsiteY6-14" fmla="*/ 295835 h 322729"/>
              <a:gd name="connsiteX7-15" fmla="*/ 416859 w 1532965"/>
              <a:gd name="connsiteY7-16" fmla="*/ 282388 h 322729"/>
              <a:gd name="connsiteX8-17" fmla="*/ 430306 w 1532965"/>
              <a:gd name="connsiteY8-18" fmla="*/ 242047 h 322729"/>
              <a:gd name="connsiteX9-19" fmla="*/ 497541 w 1532965"/>
              <a:gd name="connsiteY9-20" fmla="*/ 161364 h 322729"/>
              <a:gd name="connsiteX10-21" fmla="*/ 551329 w 1532965"/>
              <a:gd name="connsiteY10-22" fmla="*/ 80682 h 322729"/>
              <a:gd name="connsiteX11-23" fmla="*/ 591671 w 1532965"/>
              <a:gd name="connsiteY11-24" fmla="*/ 67235 h 322729"/>
              <a:gd name="connsiteX12-25" fmla="*/ 685800 w 1532965"/>
              <a:gd name="connsiteY12-26" fmla="*/ 80682 h 322729"/>
              <a:gd name="connsiteX13-27" fmla="*/ 726141 w 1532965"/>
              <a:gd name="connsiteY13-28" fmla="*/ 161364 h 322729"/>
              <a:gd name="connsiteX14-29" fmla="*/ 766482 w 1532965"/>
              <a:gd name="connsiteY14-30" fmla="*/ 188258 h 322729"/>
              <a:gd name="connsiteX15-31" fmla="*/ 793377 w 1532965"/>
              <a:gd name="connsiteY15-32" fmla="*/ 215153 h 322729"/>
              <a:gd name="connsiteX16-33" fmla="*/ 820271 w 1532965"/>
              <a:gd name="connsiteY16-34" fmla="*/ 255494 h 322729"/>
              <a:gd name="connsiteX17-35" fmla="*/ 941294 w 1532965"/>
              <a:gd name="connsiteY17-36" fmla="*/ 322729 h 322729"/>
              <a:gd name="connsiteX18-37" fmla="*/ 981635 w 1532965"/>
              <a:gd name="connsiteY18-38" fmla="*/ 309282 h 322729"/>
              <a:gd name="connsiteX19-39" fmla="*/ 1035424 w 1532965"/>
              <a:gd name="connsiteY19-40" fmla="*/ 228600 h 322729"/>
              <a:gd name="connsiteX20-41" fmla="*/ 1116106 w 1532965"/>
              <a:gd name="connsiteY20-42" fmla="*/ 67235 h 322729"/>
              <a:gd name="connsiteX21-43" fmla="*/ 1143000 w 1532965"/>
              <a:gd name="connsiteY21-44" fmla="*/ 26894 h 322729"/>
              <a:gd name="connsiteX22-45" fmla="*/ 1210235 w 1532965"/>
              <a:gd name="connsiteY22-46" fmla="*/ 0 h 322729"/>
              <a:gd name="connsiteX23-47" fmla="*/ 1277471 w 1532965"/>
              <a:gd name="connsiteY23-48" fmla="*/ 26894 h 322729"/>
              <a:gd name="connsiteX24-49" fmla="*/ 1317812 w 1532965"/>
              <a:gd name="connsiteY24-50" fmla="*/ 107576 h 322729"/>
              <a:gd name="connsiteX25-51" fmla="*/ 1385047 w 1532965"/>
              <a:gd name="connsiteY25-52" fmla="*/ 174811 h 322729"/>
              <a:gd name="connsiteX26-53" fmla="*/ 1532965 w 1532965"/>
              <a:gd name="connsiteY26-54" fmla="*/ 188258 h 3227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1532965" h="322729">
                <a:moveTo>
                  <a:pt x="0" y="201705"/>
                </a:moveTo>
                <a:cubicBezTo>
                  <a:pt x="8122" y="181401"/>
                  <a:pt x="30092" y="113086"/>
                  <a:pt x="53788" y="94129"/>
                </a:cubicBezTo>
                <a:cubicBezTo>
                  <a:pt x="64856" y="85274"/>
                  <a:pt x="80682" y="85164"/>
                  <a:pt x="94129" y="80682"/>
                </a:cubicBezTo>
                <a:cubicBezTo>
                  <a:pt x="116541" y="85164"/>
                  <a:pt x="143324" y="80097"/>
                  <a:pt x="161365" y="94129"/>
                </a:cubicBezTo>
                <a:cubicBezTo>
                  <a:pt x="161369" y="94132"/>
                  <a:pt x="228599" y="194981"/>
                  <a:pt x="242047" y="215153"/>
                </a:cubicBezTo>
                <a:lnTo>
                  <a:pt x="268941" y="255494"/>
                </a:lnTo>
                <a:lnTo>
                  <a:pt x="295835" y="295835"/>
                </a:lnTo>
                <a:cubicBezTo>
                  <a:pt x="336176" y="291353"/>
                  <a:pt x="379172" y="297462"/>
                  <a:pt x="416859" y="282388"/>
                </a:cubicBezTo>
                <a:cubicBezTo>
                  <a:pt x="430020" y="277124"/>
                  <a:pt x="423967" y="254725"/>
                  <a:pt x="430306" y="242047"/>
                </a:cubicBezTo>
                <a:cubicBezTo>
                  <a:pt x="449028" y="204602"/>
                  <a:pt x="467800" y="191105"/>
                  <a:pt x="497541" y="161364"/>
                </a:cubicBezTo>
                <a:cubicBezTo>
                  <a:pt x="511639" y="119070"/>
                  <a:pt x="508160" y="109461"/>
                  <a:pt x="551329" y="80682"/>
                </a:cubicBezTo>
                <a:cubicBezTo>
                  <a:pt x="563123" y="72819"/>
                  <a:pt x="578224" y="71717"/>
                  <a:pt x="591671" y="67235"/>
                </a:cubicBezTo>
                <a:cubicBezTo>
                  <a:pt x="623047" y="71717"/>
                  <a:pt x="656837" y="67809"/>
                  <a:pt x="685800" y="80682"/>
                </a:cubicBezTo>
                <a:cubicBezTo>
                  <a:pt x="720980" y="96317"/>
                  <a:pt x="707212" y="137703"/>
                  <a:pt x="726141" y="161364"/>
                </a:cubicBezTo>
                <a:cubicBezTo>
                  <a:pt x="736237" y="173984"/>
                  <a:pt x="753862" y="178162"/>
                  <a:pt x="766482" y="188258"/>
                </a:cubicBezTo>
                <a:cubicBezTo>
                  <a:pt x="776382" y="196178"/>
                  <a:pt x="785457" y="205253"/>
                  <a:pt x="793377" y="215153"/>
                </a:cubicBezTo>
                <a:cubicBezTo>
                  <a:pt x="803473" y="227773"/>
                  <a:pt x="808108" y="244852"/>
                  <a:pt x="820271" y="255494"/>
                </a:cubicBezTo>
                <a:cubicBezTo>
                  <a:pt x="877179" y="305289"/>
                  <a:pt x="885887" y="304260"/>
                  <a:pt x="941294" y="322729"/>
                </a:cubicBezTo>
                <a:cubicBezTo>
                  <a:pt x="954741" y="318247"/>
                  <a:pt x="971612" y="319305"/>
                  <a:pt x="981635" y="309282"/>
                </a:cubicBezTo>
                <a:cubicBezTo>
                  <a:pt x="1004491" y="286426"/>
                  <a:pt x="1035424" y="228600"/>
                  <a:pt x="1035424" y="228600"/>
                </a:cubicBezTo>
                <a:cubicBezTo>
                  <a:pt x="1072539" y="117253"/>
                  <a:pt x="1046593" y="171505"/>
                  <a:pt x="1116106" y="67235"/>
                </a:cubicBezTo>
                <a:cubicBezTo>
                  <a:pt x="1125071" y="53788"/>
                  <a:pt x="1127312" y="38100"/>
                  <a:pt x="1143000" y="26894"/>
                </a:cubicBezTo>
                <a:cubicBezTo>
                  <a:pt x="1158688" y="15688"/>
                  <a:pt x="1187823" y="8965"/>
                  <a:pt x="1210235" y="0"/>
                </a:cubicBezTo>
                <a:cubicBezTo>
                  <a:pt x="1241612" y="4482"/>
                  <a:pt x="1259542" y="8965"/>
                  <a:pt x="1277471" y="26894"/>
                </a:cubicBezTo>
                <a:cubicBezTo>
                  <a:pt x="1295400" y="44823"/>
                  <a:pt x="1308010" y="87971"/>
                  <a:pt x="1317812" y="107576"/>
                </a:cubicBezTo>
                <a:cubicBezTo>
                  <a:pt x="1335741" y="143435"/>
                  <a:pt x="1349188" y="156882"/>
                  <a:pt x="1385047" y="174811"/>
                </a:cubicBezTo>
                <a:cubicBezTo>
                  <a:pt x="1434620" y="199598"/>
                  <a:pt x="1473920" y="188258"/>
                  <a:pt x="1532965" y="188258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8208771" y="1582355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1312 nm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403" y="89557"/>
            <a:ext cx="63216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Production of a metastable Ps </a:t>
            </a:r>
            <a:r>
              <a:rPr lang="en-GB" sz="3200" b="1" dirty="0" smtClean="0"/>
              <a:t>beam</a:t>
            </a:r>
            <a:endParaRPr lang="en-GB" sz="3200" b="1" dirty="0"/>
          </a:p>
          <a:p>
            <a:r>
              <a:rPr lang="it-IT" sz="2400" b="1" dirty="0" smtClean="0"/>
              <a:t>2</a:t>
            </a:r>
            <a:r>
              <a:rPr lang="it-IT" sz="2400" b="1" baseline="30000" dirty="0" smtClean="0"/>
              <a:t>3</a:t>
            </a:r>
            <a:r>
              <a:rPr lang="it-IT" sz="2400" b="1" dirty="0" smtClean="0"/>
              <a:t>S Ps stimulated production</a:t>
            </a:r>
            <a:endParaRPr lang="it-IT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32898" y="1328541"/>
            <a:ext cx="25490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Only 205 nm:</a:t>
            </a:r>
          </a:p>
          <a:p>
            <a:endParaRPr lang="it-IT" dirty="0"/>
          </a:p>
          <a:p>
            <a:r>
              <a:rPr lang="it-IT" dirty="0" smtClean="0"/>
              <a:t>1</a:t>
            </a:r>
            <a:r>
              <a:rPr lang="it-IT" baseline="30000" dirty="0" smtClean="0"/>
              <a:t>3</a:t>
            </a:r>
            <a:r>
              <a:rPr lang="it-IT" dirty="0" smtClean="0"/>
              <a:t>S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 smtClean="0">
                <a:sym typeface="Wingdings" panose="05000000000000000000" pitchFamily="2" charset="2"/>
              </a:rPr>
              <a:t>3</a:t>
            </a:r>
            <a:r>
              <a:rPr lang="it-IT" baseline="30000" dirty="0" smtClean="0">
                <a:sym typeface="Wingdings" panose="05000000000000000000" pitchFamily="2" charset="2"/>
              </a:rPr>
              <a:t>3</a:t>
            </a:r>
            <a:r>
              <a:rPr lang="it-IT" dirty="0" smtClean="0">
                <a:sym typeface="Wingdings" panose="05000000000000000000" pitchFamily="2" charset="2"/>
              </a:rPr>
              <a:t>P                  </a:t>
            </a:r>
            <a:r>
              <a:rPr lang="it-IT" dirty="0" smtClean="0"/>
              <a:t>~15% </a:t>
            </a:r>
          </a:p>
          <a:p>
            <a:r>
              <a:rPr lang="it-IT" dirty="0">
                <a:sym typeface="Wingdings" panose="05000000000000000000" pitchFamily="2" charset="2"/>
              </a:rPr>
              <a:t>3</a:t>
            </a:r>
            <a:r>
              <a:rPr lang="it-IT" baseline="30000" dirty="0">
                <a:sym typeface="Wingdings" panose="05000000000000000000" pitchFamily="2" charset="2"/>
              </a:rPr>
              <a:t>3</a:t>
            </a:r>
            <a:r>
              <a:rPr lang="it-IT" dirty="0">
                <a:sym typeface="Wingdings" panose="05000000000000000000" pitchFamily="2" charset="2"/>
              </a:rPr>
              <a:t>P</a:t>
            </a:r>
            <a:r>
              <a:rPr lang="it-IT" dirty="0" smtClean="0">
                <a:sym typeface="Wingdings" panose="05000000000000000000" pitchFamily="2" charset="2"/>
              </a:rPr>
              <a:t>2</a:t>
            </a:r>
            <a:r>
              <a:rPr lang="it-IT" baseline="30000" dirty="0" smtClean="0">
                <a:sym typeface="Wingdings" panose="05000000000000000000" pitchFamily="2" charset="2"/>
              </a:rPr>
              <a:t>3</a:t>
            </a:r>
            <a:r>
              <a:rPr lang="it-IT" dirty="0" smtClean="0">
                <a:sym typeface="Wingdings" panose="05000000000000000000" pitchFamily="2" charset="2"/>
              </a:rPr>
              <a:t>S                  ~10%</a:t>
            </a:r>
            <a:endParaRPr lang="it-IT" dirty="0">
              <a:sym typeface="Wingdings" panose="05000000000000000000" pitchFamily="2" charset="2"/>
            </a:endParaRPr>
          </a:p>
          <a:p>
            <a:r>
              <a:rPr lang="it-IT" dirty="0"/>
              <a:t>1</a:t>
            </a:r>
            <a:r>
              <a:rPr lang="it-IT" baseline="30000" dirty="0"/>
              <a:t>3</a:t>
            </a:r>
            <a:r>
              <a:rPr lang="it-IT" dirty="0"/>
              <a:t>S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 smtClean="0">
                <a:sym typeface="Wingdings" panose="05000000000000000000" pitchFamily="2" charset="2"/>
              </a:rPr>
              <a:t>3</a:t>
            </a:r>
            <a:r>
              <a:rPr lang="it-IT" baseline="30000" dirty="0" smtClean="0">
                <a:sym typeface="Wingdings" panose="05000000000000000000" pitchFamily="2" charset="2"/>
              </a:rPr>
              <a:t>3</a:t>
            </a:r>
            <a:r>
              <a:rPr lang="it-IT" dirty="0" smtClean="0">
                <a:sym typeface="Wingdings" panose="05000000000000000000" pitchFamily="2" charset="2"/>
              </a:rPr>
              <a:t>P2</a:t>
            </a:r>
            <a:r>
              <a:rPr lang="it-IT" baseline="30000" dirty="0" smtClean="0">
                <a:sym typeface="Wingdings" panose="05000000000000000000" pitchFamily="2" charset="2"/>
              </a:rPr>
              <a:t>3</a:t>
            </a:r>
            <a:r>
              <a:rPr lang="it-IT" dirty="0" smtClean="0">
                <a:sym typeface="Wingdings" panose="05000000000000000000" pitchFamily="2" charset="2"/>
              </a:rPr>
              <a:t>S        ~1.5%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5175522" y="4255929"/>
            <a:ext cx="3140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205 nm </a:t>
            </a:r>
            <a:r>
              <a:rPr lang="it-IT" dirty="0" smtClean="0"/>
              <a:t>+ </a:t>
            </a:r>
            <a:r>
              <a:rPr lang="it-IT" b="1" dirty="0" smtClean="0">
                <a:solidFill>
                  <a:srgbClr val="FF0000"/>
                </a:solidFill>
              </a:rPr>
              <a:t>1312 nm</a:t>
            </a:r>
            <a:r>
              <a:rPr lang="it-IT" dirty="0" smtClean="0"/>
              <a:t>:</a:t>
            </a:r>
          </a:p>
          <a:p>
            <a:endParaRPr lang="it-IT" dirty="0">
              <a:sym typeface="Wingdings" panose="05000000000000000000" pitchFamily="2" charset="2"/>
            </a:endParaRPr>
          </a:p>
          <a:p>
            <a:r>
              <a:rPr lang="it-IT" dirty="0"/>
              <a:t>1</a:t>
            </a:r>
            <a:r>
              <a:rPr lang="it-IT" baseline="30000" dirty="0"/>
              <a:t>3</a:t>
            </a:r>
            <a:r>
              <a:rPr lang="it-IT" dirty="0"/>
              <a:t>S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 smtClean="0">
                <a:sym typeface="Wingdings" panose="05000000000000000000" pitchFamily="2" charset="2"/>
              </a:rPr>
              <a:t>3</a:t>
            </a:r>
            <a:r>
              <a:rPr lang="it-IT" baseline="30000" dirty="0" smtClean="0">
                <a:sym typeface="Wingdings" panose="05000000000000000000" pitchFamily="2" charset="2"/>
              </a:rPr>
              <a:t>3</a:t>
            </a:r>
            <a:r>
              <a:rPr lang="it-IT" dirty="0" smtClean="0">
                <a:sym typeface="Wingdings" panose="05000000000000000000" pitchFamily="2" charset="2"/>
              </a:rPr>
              <a:t>P2</a:t>
            </a:r>
            <a:r>
              <a:rPr lang="it-IT" baseline="30000" dirty="0" smtClean="0">
                <a:sym typeface="Wingdings" panose="05000000000000000000" pitchFamily="2" charset="2"/>
              </a:rPr>
              <a:t>3</a:t>
            </a:r>
            <a:r>
              <a:rPr lang="it-IT" dirty="0" smtClean="0">
                <a:sym typeface="Wingdings" panose="05000000000000000000" pitchFamily="2" charset="2"/>
              </a:rPr>
              <a:t>S        ~1.5% </a:t>
            </a:r>
            <a:r>
              <a:rPr lang="it-IT" sz="3600" dirty="0" smtClean="0">
                <a:sym typeface="Wingdings" panose="05000000000000000000" pitchFamily="2" charset="2"/>
              </a:rPr>
              <a:t>x 3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427984" y="6581001"/>
            <a:ext cx="4826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/>
              <a:t>Antonello M. </a:t>
            </a:r>
            <a:r>
              <a:rPr lang="it-IT" sz="1200" i="1" dirty="0"/>
              <a:t>et al., </a:t>
            </a:r>
            <a:r>
              <a:rPr lang="it-IT" sz="1200" dirty="0"/>
              <a:t>(AEgIS collaboration), </a:t>
            </a:r>
            <a:r>
              <a:rPr lang="it-IT" sz="1200" i="1" dirty="0"/>
              <a:t>Phys. Rev. </a:t>
            </a:r>
            <a:r>
              <a:rPr lang="it-IT" sz="1200" i="1" dirty="0" smtClean="0"/>
              <a:t>A, </a:t>
            </a:r>
            <a:r>
              <a:rPr lang="it-IT" sz="1200" dirty="0" smtClean="0"/>
              <a:t>100</a:t>
            </a:r>
            <a:r>
              <a:rPr lang="it-IT" sz="1200" dirty="0"/>
              <a:t>, 063414 (2019)</a:t>
            </a:r>
          </a:p>
        </p:txBody>
      </p:sp>
      <p:pic>
        <p:nvPicPr>
          <p:cNvPr id="14" name="Immagine 8" descr="mu_metal_transf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7388097" y="25717"/>
            <a:ext cx="1710974" cy="1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128403" y="89557"/>
            <a:ext cx="6321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Production of a metastable Ps </a:t>
            </a:r>
            <a:r>
              <a:rPr lang="en-GB" sz="3200" b="1" dirty="0" smtClean="0"/>
              <a:t>beam</a:t>
            </a:r>
            <a:endParaRPr lang="en-GB" sz="3200" b="1" dirty="0"/>
          </a:p>
        </p:txBody>
      </p:sp>
      <p:pic>
        <p:nvPicPr>
          <p:cNvPr id="14" name="Immagine 8" descr="mu_metal_transf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1880" r="37465" b="25328"/>
          <a:stretch>
            <a:fillRect/>
          </a:stretch>
        </p:blipFill>
        <p:spPr bwMode="auto">
          <a:xfrm rot="49821" flipH="1">
            <a:off x="7388097" y="25717"/>
            <a:ext cx="1710974" cy="1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35696" y="783027"/>
            <a:ext cx="4964316" cy="2598892"/>
            <a:chOff x="74429" y="742929"/>
            <a:chExt cx="4964316" cy="259889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9" y="742929"/>
              <a:ext cx="4964316" cy="2577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Connettore 2 6"/>
            <p:cNvCxnSpPr/>
            <p:nvPr/>
          </p:nvCxnSpPr>
          <p:spPr>
            <a:xfrm flipV="1">
              <a:off x="2263141" y="1700382"/>
              <a:ext cx="938807" cy="91794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Connettore 2 7"/>
            <p:cNvCxnSpPr/>
            <p:nvPr/>
          </p:nvCxnSpPr>
          <p:spPr>
            <a:xfrm flipV="1">
              <a:off x="2249902" y="1652561"/>
              <a:ext cx="885855" cy="958491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ttore 2 8"/>
            <p:cNvCxnSpPr/>
            <p:nvPr/>
          </p:nvCxnSpPr>
          <p:spPr>
            <a:xfrm flipV="1">
              <a:off x="2156633" y="1591880"/>
              <a:ext cx="949839" cy="91171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4"/>
            <p:cNvSpPr txBox="1">
              <a:spLocks noChangeArrowheads="1"/>
            </p:cNvSpPr>
            <p:nvPr/>
          </p:nvSpPr>
          <p:spPr bwMode="auto">
            <a:xfrm>
              <a:off x="3118132" y="2724874"/>
              <a:ext cx="610859" cy="22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it-IT" sz="1600" dirty="0"/>
                <a:t>CF16</a:t>
              </a:r>
              <a:endParaRPr lang="en-US" altLang="it-IT" sz="1600" dirty="0"/>
            </a:p>
          </p:txBody>
        </p:sp>
        <p:cxnSp>
          <p:nvCxnSpPr>
            <p:cNvPr id="23" name="Connettore 2 10"/>
            <p:cNvCxnSpPr/>
            <p:nvPr/>
          </p:nvCxnSpPr>
          <p:spPr>
            <a:xfrm flipH="1" flipV="1">
              <a:off x="2556587" y="2248239"/>
              <a:ext cx="592408" cy="6694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11"/>
            <p:cNvSpPr/>
            <p:nvPr/>
          </p:nvSpPr>
          <p:spPr>
            <a:xfrm rot="2816531">
              <a:off x="2669242" y="1211318"/>
              <a:ext cx="386289" cy="339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ttangolo 12"/>
            <p:cNvSpPr/>
            <p:nvPr/>
          </p:nvSpPr>
          <p:spPr>
            <a:xfrm rot="10800000">
              <a:off x="2953639" y="2173390"/>
              <a:ext cx="1224532" cy="2713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CasellaDiTesto 26"/>
            <p:cNvSpPr txBox="1">
              <a:spLocks noChangeArrowheads="1"/>
            </p:cNvSpPr>
            <p:nvPr/>
          </p:nvSpPr>
          <p:spPr bwMode="auto">
            <a:xfrm>
              <a:off x="3315850" y="2198340"/>
              <a:ext cx="474368" cy="221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it-IT" sz="1600" dirty="0"/>
                <a:t>Pb</a:t>
              </a:r>
              <a:endParaRPr lang="en-US" altLang="it-IT" sz="1600" dirty="0"/>
            </a:p>
          </p:txBody>
        </p:sp>
        <p:sp>
          <p:nvSpPr>
            <p:cNvPr id="27" name="CasellaDiTesto 36"/>
            <p:cNvSpPr txBox="1">
              <a:spLocks noChangeArrowheads="1"/>
            </p:cNvSpPr>
            <p:nvPr/>
          </p:nvSpPr>
          <p:spPr bwMode="auto">
            <a:xfrm>
              <a:off x="2061580" y="942220"/>
              <a:ext cx="7418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it-IT" dirty="0" smtClean="0"/>
                <a:t>LaBr3</a:t>
              </a:r>
              <a:endParaRPr lang="en-US" altLang="it-IT" dirty="0"/>
            </a:p>
          </p:txBody>
        </p:sp>
        <p:sp>
          <p:nvSpPr>
            <p:cNvPr id="29" name="CasellaDiTesto 27"/>
            <p:cNvSpPr txBox="1"/>
            <p:nvPr/>
          </p:nvSpPr>
          <p:spPr>
            <a:xfrm>
              <a:off x="2198963" y="1581702"/>
              <a:ext cx="549671" cy="25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30 cm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92598" y="2972489"/>
              <a:ext cx="143047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~17 msterad</a:t>
              </a:r>
              <a:endParaRPr lang="it-IT" b="1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183157" y="5392415"/>
            <a:ext cx="23943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/>
              <a:t>Some 10</a:t>
            </a:r>
            <a:r>
              <a:rPr lang="it-IT" b="1" baseline="30000" dirty="0" smtClean="0"/>
              <a:t>-6</a:t>
            </a:r>
            <a:r>
              <a:rPr lang="it-IT" b="1" dirty="0" smtClean="0"/>
              <a:t> 2</a:t>
            </a:r>
            <a:r>
              <a:rPr lang="it-IT" b="1" baseline="30000" dirty="0" smtClean="0"/>
              <a:t>3</a:t>
            </a:r>
            <a:r>
              <a:rPr lang="it-IT" b="1" dirty="0" smtClean="0"/>
              <a:t>S Ps per e</a:t>
            </a:r>
            <a:r>
              <a:rPr lang="it-IT" b="1" baseline="30000" dirty="0" smtClean="0"/>
              <a:t>+</a:t>
            </a:r>
            <a:endParaRPr lang="it-IT" b="1" baseline="30000" dirty="0"/>
          </a:p>
        </p:txBody>
      </p:sp>
      <p:graphicFrame>
        <p:nvGraphicFramePr>
          <p:cNvPr id="36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787098"/>
              </p:ext>
            </p:extLst>
          </p:nvPr>
        </p:nvGraphicFramePr>
        <p:xfrm>
          <a:off x="912759" y="3232467"/>
          <a:ext cx="5306290" cy="3688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57" name="Graph" r:id="rId5" imgW="4129200" imgH="2877120" progId="Origin50.Graph">
                  <p:embed/>
                </p:oleObj>
              </mc:Choice>
              <mc:Fallback>
                <p:oleObj name="Graph" r:id="rId5" imgW="4129200" imgH="2877120" progId="Origin50.Graph">
                  <p:embed/>
                  <p:pic>
                    <p:nvPicPr>
                      <p:cNvPr id="8" name="Ogget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759" y="3232467"/>
                        <a:ext cx="5306290" cy="36883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CasellaDiTesto 15"/>
          <p:cNvSpPr txBox="1"/>
          <p:nvPr/>
        </p:nvSpPr>
        <p:spPr>
          <a:xfrm>
            <a:off x="5882050" y="4291198"/>
            <a:ext cx="297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Excess of events between 1500 and 2250 ns</a:t>
            </a:r>
            <a:r>
              <a:rPr lang="en-US" sz="1600" dirty="0" smtClean="0">
                <a:sym typeface="Wingdings" panose="05000000000000000000" pitchFamily="2" charset="2"/>
              </a:rPr>
              <a:t>(1.6 ± 0.4) 10</a:t>
            </a:r>
            <a:r>
              <a:rPr lang="en-US" sz="1600" baseline="30000" dirty="0" smtClean="0">
                <a:sym typeface="Wingdings" panose="05000000000000000000" pitchFamily="2" charset="2"/>
              </a:rPr>
              <a:t>5</a:t>
            </a:r>
            <a:r>
              <a:rPr lang="en-US" sz="1600" dirty="0" smtClean="0">
                <a:sym typeface="Wingdings" panose="05000000000000000000" pitchFamily="2" charset="2"/>
              </a:rPr>
              <a:t> m/s</a:t>
            </a:r>
            <a:endParaRPr lang="en-US" sz="1600" dirty="0"/>
          </a:p>
        </p:txBody>
      </p:sp>
      <p:cxnSp>
        <p:nvCxnSpPr>
          <p:cNvPr id="40" name="Straight Arrow Connector 39"/>
          <p:cNvCxnSpPr>
            <a:stCxn id="38" idx="1"/>
          </p:cNvCxnSpPr>
          <p:nvPr/>
        </p:nvCxnSpPr>
        <p:spPr>
          <a:xfrm flipH="1">
            <a:off x="3995936" y="4583586"/>
            <a:ext cx="1886114" cy="7389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882050" y="6328786"/>
            <a:ext cx="3183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/>
              <a:t>Mariazzi </a:t>
            </a:r>
            <a:r>
              <a:rPr lang="it-IT" sz="1200" dirty="0"/>
              <a:t>S</a:t>
            </a:r>
            <a:r>
              <a:rPr lang="it-IT" sz="1200" dirty="0" smtClean="0"/>
              <a:t>., Caravita R. </a:t>
            </a:r>
            <a:r>
              <a:rPr lang="it-IT" sz="1200" i="1" dirty="0"/>
              <a:t>et al., </a:t>
            </a:r>
            <a:r>
              <a:rPr lang="it-IT" sz="1200" dirty="0"/>
              <a:t>(AEgIS collaboration), </a:t>
            </a:r>
            <a:r>
              <a:rPr lang="it-IT" sz="1200" i="1" dirty="0" smtClean="0"/>
              <a:t>Acta Phys Pol. A, </a:t>
            </a:r>
            <a:r>
              <a:rPr lang="it-IT" sz="1200" dirty="0" smtClean="0"/>
              <a:t>137, 91 </a:t>
            </a:r>
            <a:r>
              <a:rPr lang="it-IT" sz="1200" dirty="0"/>
              <a:t>(</a:t>
            </a:r>
            <a:r>
              <a:rPr lang="it-IT" sz="1200" dirty="0" smtClean="0"/>
              <a:t>2020)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8095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558732" y="188640"/>
            <a:ext cx="80648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Overview:</a:t>
            </a:r>
            <a:endParaRPr lang="it-IT" sz="3200" dirty="0"/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1115616" y="1916832"/>
            <a:ext cx="6951128" cy="3539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1. Introduction: motivation of antimatter studies and </a:t>
            </a:r>
            <a:r>
              <a:rPr lang="en-GB" sz="2800" b="1" dirty="0" err="1">
                <a:solidFill>
                  <a:schemeClr val="bg1">
                    <a:lumMod val="65000"/>
                  </a:schemeClr>
                </a:solidFill>
              </a:rPr>
              <a:t>Positronium</a:t>
            </a:r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 (Ps)</a:t>
            </a:r>
          </a:p>
          <a:p>
            <a:pPr algn="ctr"/>
            <a:endParaRPr lang="en-GB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. Ps for Antihydrogen production (</a:t>
            </a:r>
            <a:r>
              <a:rPr lang="en-GB" sz="2800" b="1" dirty="0" err="1" smtClean="0">
                <a:solidFill>
                  <a:schemeClr val="bg1">
                    <a:lumMod val="65000"/>
                  </a:schemeClr>
                </a:solidFill>
              </a:rPr>
              <a:t>AEgIS</a:t>
            </a:r>
            <a:r>
              <a:rPr lang="en-GB" sz="24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algn="ctr"/>
            <a:endParaRPr lang="en-GB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3. Production of a metastable Ps beam</a:t>
            </a:r>
          </a:p>
          <a:p>
            <a:pPr algn="ctr"/>
            <a:endParaRPr lang="en-GB" sz="28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/>
              <a:t>4</a:t>
            </a:r>
            <a:r>
              <a:rPr lang="en-GB" sz="2800" b="1" dirty="0" smtClean="0"/>
              <a:t>. Perspectives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0137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0" y="116632"/>
            <a:ext cx="9165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Perspectives about Antihydrogen </a:t>
            </a:r>
            <a:r>
              <a:rPr lang="en-GB" sz="3200" b="1" dirty="0"/>
              <a:t>production (</a:t>
            </a:r>
            <a:r>
              <a:rPr lang="en-GB" sz="3200" b="1" dirty="0" err="1"/>
              <a:t>AEgIS</a:t>
            </a:r>
            <a:r>
              <a:rPr lang="en-GB" sz="3200" b="1" dirty="0" smtClean="0"/>
              <a:t>)</a:t>
            </a:r>
            <a:endParaRPr lang="en-GB" sz="3200" b="1" dirty="0"/>
          </a:p>
        </p:txBody>
      </p:sp>
      <p:pic>
        <p:nvPicPr>
          <p:cNvPr id="33" name="Picture 4" descr="https://home.cern/sites/home.web.cern.ch/files/image/update-for_the_public/2017/08/02_ma209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" y="807160"/>
            <a:ext cx="3152690" cy="210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83524" y="1124744"/>
            <a:ext cx="4088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ELENA 2021</a:t>
            </a:r>
            <a:r>
              <a:rPr lang="it-IT" dirty="0" smtClean="0">
                <a:sym typeface="Wingdings" panose="05000000000000000000" pitchFamily="2" charset="2"/>
              </a:rPr>
              <a:t>from 5.3 MeV to 100 keV</a:t>
            </a:r>
          </a:p>
          <a:p>
            <a:endParaRPr lang="it-IT" dirty="0">
              <a:sym typeface="Wingdings" panose="05000000000000000000" pitchFamily="2" charset="2"/>
            </a:endParaRPr>
          </a:p>
          <a:p>
            <a:r>
              <a:rPr lang="it-IT" dirty="0" smtClean="0">
                <a:sym typeface="Wingdings" panose="05000000000000000000" pitchFamily="2" charset="2"/>
              </a:rPr>
              <a:t>up to </a:t>
            </a:r>
            <a:r>
              <a:rPr lang="it-IT" b="1" dirty="0" smtClean="0">
                <a:sym typeface="Wingdings" panose="05000000000000000000" pitchFamily="2" charset="2"/>
              </a:rPr>
              <a:t>30 times </a:t>
            </a:r>
            <a:r>
              <a:rPr lang="it-IT" dirty="0" smtClean="0">
                <a:sym typeface="Wingdings" panose="05000000000000000000" pitchFamily="2" charset="2"/>
              </a:rPr>
              <a:t>the number of antiprotons</a:t>
            </a:r>
            <a:endParaRPr lang="it-IT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96136" y="1412776"/>
            <a:ext cx="0" cy="28803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09584" y="3529452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</a:t>
            </a:r>
            <a:r>
              <a:rPr lang="it-IT" dirty="0" smtClean="0"/>
              <a:t>edesign </a:t>
            </a:r>
            <a:r>
              <a:rPr lang="it-IT" dirty="0"/>
              <a:t>of the geometry of the electrode and conversion target </a:t>
            </a:r>
            <a:r>
              <a:rPr lang="it-IT" dirty="0" smtClean="0"/>
              <a:t>region to improve the Ps* antiprotons overlap and the cross section.</a:t>
            </a:r>
            <a:endParaRPr lang="it-IT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529452"/>
            <a:ext cx="3862712" cy="305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Oval 36"/>
          <p:cNvSpPr/>
          <p:nvPr/>
        </p:nvSpPr>
        <p:spPr>
          <a:xfrm>
            <a:off x="2418834" y="5317572"/>
            <a:ext cx="518353" cy="18225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TextBox 38"/>
          <p:cNvSpPr txBox="1"/>
          <p:nvPr/>
        </p:nvSpPr>
        <p:spPr>
          <a:xfrm>
            <a:off x="2964128" y="4962892"/>
            <a:ext cx="1109850" cy="311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antiprotons</a:t>
            </a:r>
            <a:endParaRPr lang="it-IT" dirty="0">
              <a:solidFill>
                <a:schemeClr val="tx2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046607" y="5317572"/>
            <a:ext cx="962977" cy="91129"/>
          </a:xfrm>
          <a:prstGeom prst="straightConnector1">
            <a:avLst/>
          </a:prstGeom>
          <a:ln w="222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21662" y="4081980"/>
            <a:ext cx="2197172" cy="311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7030A0"/>
                </a:solidFill>
              </a:rPr>
              <a:t>UV 205nm </a:t>
            </a:r>
            <a:r>
              <a:rPr lang="it-IT" dirty="0" smtClean="0">
                <a:solidFill>
                  <a:srgbClr val="FF0000"/>
                </a:solidFill>
              </a:rPr>
              <a:t>+IR ~1700 nm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>
            <a:endCxn id="37" idx="0"/>
          </p:cNvCxnSpPr>
          <p:nvPr/>
        </p:nvCxnSpPr>
        <p:spPr>
          <a:xfrm>
            <a:off x="2317538" y="4919814"/>
            <a:ext cx="360473" cy="397758"/>
          </a:xfrm>
          <a:prstGeom prst="straightConnector1">
            <a:avLst/>
          </a:prstGeom>
          <a:ln w="730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920348" y="5025567"/>
            <a:ext cx="478620" cy="337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B0F0"/>
                </a:solidFill>
              </a:rPr>
              <a:t>Ps*</a:t>
            </a:r>
            <a:endParaRPr lang="it-IT" sz="2000" b="1" dirty="0">
              <a:solidFill>
                <a:srgbClr val="00B0F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037734" y="4498235"/>
            <a:ext cx="1644310" cy="62621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033700" y="4439749"/>
            <a:ext cx="1644310" cy="626214"/>
          </a:xfrm>
          <a:prstGeom prst="straightConnector1">
            <a:avLst/>
          </a:prstGeom>
          <a:ln w="412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855856" y="5660387"/>
            <a:ext cx="1672239" cy="184517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34720" y="581838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</a:t>
            </a:r>
            <a:endParaRPr lang="it-IT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56062" y="4727781"/>
            <a:ext cx="4420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ym typeface="Wingdings" panose="05000000000000000000" pitchFamily="2" charset="2"/>
              </a:rPr>
              <a:t>Increase of the cross section up to </a:t>
            </a:r>
            <a:r>
              <a:rPr lang="it-IT" b="1" dirty="0" smtClean="0">
                <a:sym typeface="Wingdings" panose="05000000000000000000" pitchFamily="2" charset="2"/>
              </a:rPr>
              <a:t>30 </a:t>
            </a:r>
            <a:r>
              <a:rPr lang="it-IT" b="1" dirty="0">
                <a:sym typeface="Wingdings" panose="05000000000000000000" pitchFamily="2" charset="2"/>
              </a:rPr>
              <a:t>times </a:t>
            </a:r>
            <a:endParaRPr lang="it-IT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40152" y="4439749"/>
            <a:ext cx="0" cy="28803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380757" y="5638078"/>
            <a:ext cx="4420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From 0.07 </a:t>
            </a:r>
            <a:r>
              <a:rPr lang="it-IT" b="1" dirty="0" smtClean="0"/>
              <a:t>antihydrogen </a:t>
            </a:r>
            <a:r>
              <a:rPr lang="it-IT" dirty="0" smtClean="0"/>
              <a:t>atoms per production </a:t>
            </a:r>
            <a:r>
              <a:rPr lang="it-IT" dirty="0" smtClean="0"/>
              <a:t>cycle up to </a:t>
            </a:r>
            <a:r>
              <a:rPr lang="it-IT" b="1" dirty="0" smtClean="0"/>
              <a:t>60 antihydrogen </a:t>
            </a:r>
            <a:r>
              <a:rPr lang="it-IT" dirty="0" smtClean="0"/>
              <a:t>per production cycle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96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0" y="116632"/>
            <a:ext cx="572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Perspectives about  2</a:t>
            </a:r>
            <a:r>
              <a:rPr lang="en-GB" sz="3200" b="1" baseline="30000" dirty="0" smtClean="0"/>
              <a:t>3</a:t>
            </a:r>
            <a:r>
              <a:rPr lang="en-GB" sz="3200" b="1" dirty="0" smtClean="0"/>
              <a:t>S Ps beam</a:t>
            </a:r>
            <a:endParaRPr lang="en-GB" sz="3200" b="1" dirty="0"/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" y="1675477"/>
            <a:ext cx="3662413" cy="477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539552" y="1340768"/>
            <a:ext cx="2611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chemeClr val="tx1"/>
                </a:solidFill>
              </a:rPr>
              <a:t>Under development in TN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24658" y="4772202"/>
            <a:ext cx="1525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800" baseline="30000" dirty="0" smtClean="0">
                <a:solidFill>
                  <a:schemeClr val="tx1"/>
                </a:solidFill>
              </a:rPr>
              <a:t>22</a:t>
            </a:r>
            <a:r>
              <a:rPr lang="it-IT" altLang="it-IT" sz="1800" dirty="0" smtClean="0">
                <a:solidFill>
                  <a:schemeClr val="tx1"/>
                </a:solidFill>
              </a:rPr>
              <a:t>Na</a:t>
            </a:r>
            <a:endParaRPr lang="it-IT" altLang="it-IT" sz="18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856143" y="4093032"/>
            <a:ext cx="279400" cy="669925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442690" y="4160834"/>
            <a:ext cx="1863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051002" y="4160834"/>
            <a:ext cx="1525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 algn="just"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3600">
                <a:solidFill>
                  <a:srgbClr val="FF0000"/>
                </a:solidFill>
              </a:rPr>
              <a:t>e+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694778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Production of spin polarized 2</a:t>
            </a:r>
            <a:r>
              <a:rPr lang="it-IT" b="1" baseline="30000" dirty="0" smtClean="0"/>
              <a:t>3</a:t>
            </a:r>
            <a:r>
              <a:rPr lang="it-IT" b="1" dirty="0" smtClean="0"/>
              <a:t>S Ps </a:t>
            </a:r>
            <a:endParaRPr lang="it-IT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879444"/>
            <a:ext cx="4738557" cy="2113564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046139" y="2331771"/>
            <a:ext cx="1589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en-US" altLang="it-IT" sz="1800" dirty="0" smtClean="0"/>
              <a:t>Parity violation</a:t>
            </a:r>
            <a:endParaRPr lang="it-IT" altLang="it-IT" sz="1800" dirty="0">
              <a:solidFill>
                <a:schemeClr val="tx1"/>
              </a:solidFill>
            </a:endParaRPr>
          </a:p>
        </p:txBody>
      </p:sp>
      <p:pic>
        <p:nvPicPr>
          <p:cNvPr id="1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79729"/>
            <a:ext cx="4450640" cy="291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39" y="6623069"/>
            <a:ext cx="5097862" cy="2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Freeform 130"/>
          <p:cNvSpPr/>
          <p:nvPr/>
        </p:nvSpPr>
        <p:spPr>
          <a:xfrm>
            <a:off x="4030629" y="4416545"/>
            <a:ext cx="807274" cy="104482"/>
          </a:xfrm>
          <a:custGeom>
            <a:avLst/>
            <a:gdLst>
              <a:gd name="connsiteX0" fmla="*/ 0 w 1532965"/>
              <a:gd name="connsiteY0" fmla="*/ 188258 h 309282"/>
              <a:gd name="connsiteX1" fmla="*/ 53788 w 1532965"/>
              <a:gd name="connsiteY1" fmla="*/ 80682 h 309282"/>
              <a:gd name="connsiteX2" fmla="*/ 94129 w 1532965"/>
              <a:gd name="connsiteY2" fmla="*/ 67235 h 309282"/>
              <a:gd name="connsiteX3" fmla="*/ 161365 w 1532965"/>
              <a:gd name="connsiteY3" fmla="*/ 80682 h 309282"/>
              <a:gd name="connsiteX4" fmla="*/ 242047 w 1532965"/>
              <a:gd name="connsiteY4" fmla="*/ 201706 h 309282"/>
              <a:gd name="connsiteX5" fmla="*/ 268941 w 1532965"/>
              <a:gd name="connsiteY5" fmla="*/ 242047 h 309282"/>
              <a:gd name="connsiteX6" fmla="*/ 295835 w 1532965"/>
              <a:gd name="connsiteY6" fmla="*/ 282388 h 309282"/>
              <a:gd name="connsiteX7" fmla="*/ 416859 w 1532965"/>
              <a:gd name="connsiteY7" fmla="*/ 268941 h 309282"/>
              <a:gd name="connsiteX8" fmla="*/ 430306 w 1532965"/>
              <a:gd name="connsiteY8" fmla="*/ 228600 h 309282"/>
              <a:gd name="connsiteX9" fmla="*/ 497541 w 1532965"/>
              <a:gd name="connsiteY9" fmla="*/ 147917 h 309282"/>
              <a:gd name="connsiteX10" fmla="*/ 551329 w 1532965"/>
              <a:gd name="connsiteY10" fmla="*/ 67235 h 309282"/>
              <a:gd name="connsiteX11" fmla="*/ 591671 w 1532965"/>
              <a:gd name="connsiteY11" fmla="*/ 53788 h 309282"/>
              <a:gd name="connsiteX12" fmla="*/ 685800 w 1532965"/>
              <a:gd name="connsiteY12" fmla="*/ 67235 h 309282"/>
              <a:gd name="connsiteX13" fmla="*/ 726141 w 1532965"/>
              <a:gd name="connsiteY13" fmla="*/ 147917 h 309282"/>
              <a:gd name="connsiteX14" fmla="*/ 766482 w 1532965"/>
              <a:gd name="connsiteY14" fmla="*/ 174811 h 309282"/>
              <a:gd name="connsiteX15" fmla="*/ 793377 w 1532965"/>
              <a:gd name="connsiteY15" fmla="*/ 201706 h 309282"/>
              <a:gd name="connsiteX16" fmla="*/ 820271 w 1532965"/>
              <a:gd name="connsiteY16" fmla="*/ 242047 h 309282"/>
              <a:gd name="connsiteX17" fmla="*/ 941294 w 1532965"/>
              <a:gd name="connsiteY17" fmla="*/ 309282 h 309282"/>
              <a:gd name="connsiteX18" fmla="*/ 981635 w 1532965"/>
              <a:gd name="connsiteY18" fmla="*/ 295835 h 309282"/>
              <a:gd name="connsiteX19" fmla="*/ 1035424 w 1532965"/>
              <a:gd name="connsiteY19" fmla="*/ 215153 h 309282"/>
              <a:gd name="connsiteX20" fmla="*/ 1116106 w 1532965"/>
              <a:gd name="connsiteY20" fmla="*/ 53788 h 309282"/>
              <a:gd name="connsiteX21" fmla="*/ 1143000 w 1532965"/>
              <a:gd name="connsiteY21" fmla="*/ 13447 h 309282"/>
              <a:gd name="connsiteX22" fmla="*/ 1183341 w 1532965"/>
              <a:gd name="connsiteY22" fmla="*/ 0 h 309282"/>
              <a:gd name="connsiteX23" fmla="*/ 1277471 w 1532965"/>
              <a:gd name="connsiteY23" fmla="*/ 13447 h 309282"/>
              <a:gd name="connsiteX24" fmla="*/ 1317812 w 1532965"/>
              <a:gd name="connsiteY24" fmla="*/ 94129 h 309282"/>
              <a:gd name="connsiteX25" fmla="*/ 1385047 w 1532965"/>
              <a:gd name="connsiteY25" fmla="*/ 161364 h 309282"/>
              <a:gd name="connsiteX26" fmla="*/ 1532965 w 1532965"/>
              <a:gd name="connsiteY26" fmla="*/ 174811 h 309282"/>
              <a:gd name="connsiteX0-1" fmla="*/ 0 w 1532965"/>
              <a:gd name="connsiteY0-2" fmla="*/ 201705 h 322729"/>
              <a:gd name="connsiteX1-3" fmla="*/ 53788 w 1532965"/>
              <a:gd name="connsiteY1-4" fmla="*/ 94129 h 322729"/>
              <a:gd name="connsiteX2-5" fmla="*/ 94129 w 1532965"/>
              <a:gd name="connsiteY2-6" fmla="*/ 80682 h 322729"/>
              <a:gd name="connsiteX3-7" fmla="*/ 161365 w 1532965"/>
              <a:gd name="connsiteY3-8" fmla="*/ 94129 h 322729"/>
              <a:gd name="connsiteX4-9" fmla="*/ 242047 w 1532965"/>
              <a:gd name="connsiteY4-10" fmla="*/ 215153 h 322729"/>
              <a:gd name="connsiteX5-11" fmla="*/ 268941 w 1532965"/>
              <a:gd name="connsiteY5-12" fmla="*/ 255494 h 322729"/>
              <a:gd name="connsiteX6-13" fmla="*/ 295835 w 1532965"/>
              <a:gd name="connsiteY6-14" fmla="*/ 295835 h 322729"/>
              <a:gd name="connsiteX7-15" fmla="*/ 416859 w 1532965"/>
              <a:gd name="connsiteY7-16" fmla="*/ 282388 h 322729"/>
              <a:gd name="connsiteX8-17" fmla="*/ 430306 w 1532965"/>
              <a:gd name="connsiteY8-18" fmla="*/ 242047 h 322729"/>
              <a:gd name="connsiteX9-19" fmla="*/ 497541 w 1532965"/>
              <a:gd name="connsiteY9-20" fmla="*/ 161364 h 322729"/>
              <a:gd name="connsiteX10-21" fmla="*/ 551329 w 1532965"/>
              <a:gd name="connsiteY10-22" fmla="*/ 80682 h 322729"/>
              <a:gd name="connsiteX11-23" fmla="*/ 591671 w 1532965"/>
              <a:gd name="connsiteY11-24" fmla="*/ 67235 h 322729"/>
              <a:gd name="connsiteX12-25" fmla="*/ 685800 w 1532965"/>
              <a:gd name="connsiteY12-26" fmla="*/ 80682 h 322729"/>
              <a:gd name="connsiteX13-27" fmla="*/ 726141 w 1532965"/>
              <a:gd name="connsiteY13-28" fmla="*/ 161364 h 322729"/>
              <a:gd name="connsiteX14-29" fmla="*/ 766482 w 1532965"/>
              <a:gd name="connsiteY14-30" fmla="*/ 188258 h 322729"/>
              <a:gd name="connsiteX15-31" fmla="*/ 793377 w 1532965"/>
              <a:gd name="connsiteY15-32" fmla="*/ 215153 h 322729"/>
              <a:gd name="connsiteX16-33" fmla="*/ 820271 w 1532965"/>
              <a:gd name="connsiteY16-34" fmla="*/ 255494 h 322729"/>
              <a:gd name="connsiteX17-35" fmla="*/ 941294 w 1532965"/>
              <a:gd name="connsiteY17-36" fmla="*/ 322729 h 322729"/>
              <a:gd name="connsiteX18-37" fmla="*/ 981635 w 1532965"/>
              <a:gd name="connsiteY18-38" fmla="*/ 309282 h 322729"/>
              <a:gd name="connsiteX19-39" fmla="*/ 1035424 w 1532965"/>
              <a:gd name="connsiteY19-40" fmla="*/ 228600 h 322729"/>
              <a:gd name="connsiteX20-41" fmla="*/ 1116106 w 1532965"/>
              <a:gd name="connsiteY20-42" fmla="*/ 67235 h 322729"/>
              <a:gd name="connsiteX21-43" fmla="*/ 1143000 w 1532965"/>
              <a:gd name="connsiteY21-44" fmla="*/ 26894 h 322729"/>
              <a:gd name="connsiteX22-45" fmla="*/ 1210235 w 1532965"/>
              <a:gd name="connsiteY22-46" fmla="*/ 0 h 322729"/>
              <a:gd name="connsiteX23-47" fmla="*/ 1277471 w 1532965"/>
              <a:gd name="connsiteY23-48" fmla="*/ 26894 h 322729"/>
              <a:gd name="connsiteX24-49" fmla="*/ 1317812 w 1532965"/>
              <a:gd name="connsiteY24-50" fmla="*/ 107576 h 322729"/>
              <a:gd name="connsiteX25-51" fmla="*/ 1385047 w 1532965"/>
              <a:gd name="connsiteY25-52" fmla="*/ 174811 h 322729"/>
              <a:gd name="connsiteX26-53" fmla="*/ 1532965 w 1532965"/>
              <a:gd name="connsiteY26-54" fmla="*/ 188258 h 3227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1532965" h="322729">
                <a:moveTo>
                  <a:pt x="0" y="201705"/>
                </a:moveTo>
                <a:cubicBezTo>
                  <a:pt x="8122" y="181401"/>
                  <a:pt x="30092" y="113086"/>
                  <a:pt x="53788" y="94129"/>
                </a:cubicBezTo>
                <a:cubicBezTo>
                  <a:pt x="64856" y="85274"/>
                  <a:pt x="80682" y="85164"/>
                  <a:pt x="94129" y="80682"/>
                </a:cubicBezTo>
                <a:cubicBezTo>
                  <a:pt x="116541" y="85164"/>
                  <a:pt x="143324" y="80097"/>
                  <a:pt x="161365" y="94129"/>
                </a:cubicBezTo>
                <a:cubicBezTo>
                  <a:pt x="161369" y="94132"/>
                  <a:pt x="228599" y="194981"/>
                  <a:pt x="242047" y="215153"/>
                </a:cubicBezTo>
                <a:lnTo>
                  <a:pt x="268941" y="255494"/>
                </a:lnTo>
                <a:lnTo>
                  <a:pt x="295835" y="295835"/>
                </a:lnTo>
                <a:cubicBezTo>
                  <a:pt x="336176" y="291353"/>
                  <a:pt x="379172" y="297462"/>
                  <a:pt x="416859" y="282388"/>
                </a:cubicBezTo>
                <a:cubicBezTo>
                  <a:pt x="430020" y="277124"/>
                  <a:pt x="423967" y="254725"/>
                  <a:pt x="430306" y="242047"/>
                </a:cubicBezTo>
                <a:cubicBezTo>
                  <a:pt x="449028" y="204602"/>
                  <a:pt x="467800" y="191105"/>
                  <a:pt x="497541" y="161364"/>
                </a:cubicBezTo>
                <a:cubicBezTo>
                  <a:pt x="511639" y="119070"/>
                  <a:pt x="508160" y="109461"/>
                  <a:pt x="551329" y="80682"/>
                </a:cubicBezTo>
                <a:cubicBezTo>
                  <a:pt x="563123" y="72819"/>
                  <a:pt x="578224" y="71717"/>
                  <a:pt x="591671" y="67235"/>
                </a:cubicBezTo>
                <a:cubicBezTo>
                  <a:pt x="623047" y="71717"/>
                  <a:pt x="656837" y="67809"/>
                  <a:pt x="685800" y="80682"/>
                </a:cubicBezTo>
                <a:cubicBezTo>
                  <a:pt x="720980" y="96317"/>
                  <a:pt x="707212" y="137703"/>
                  <a:pt x="726141" y="161364"/>
                </a:cubicBezTo>
                <a:cubicBezTo>
                  <a:pt x="736237" y="173984"/>
                  <a:pt x="753862" y="178162"/>
                  <a:pt x="766482" y="188258"/>
                </a:cubicBezTo>
                <a:cubicBezTo>
                  <a:pt x="776382" y="196178"/>
                  <a:pt x="785457" y="205253"/>
                  <a:pt x="793377" y="215153"/>
                </a:cubicBezTo>
                <a:cubicBezTo>
                  <a:pt x="803473" y="227773"/>
                  <a:pt x="808108" y="244852"/>
                  <a:pt x="820271" y="255494"/>
                </a:cubicBezTo>
                <a:cubicBezTo>
                  <a:pt x="877179" y="305289"/>
                  <a:pt x="885887" y="304260"/>
                  <a:pt x="941294" y="322729"/>
                </a:cubicBezTo>
                <a:cubicBezTo>
                  <a:pt x="954741" y="318247"/>
                  <a:pt x="971612" y="319305"/>
                  <a:pt x="981635" y="309282"/>
                </a:cubicBezTo>
                <a:cubicBezTo>
                  <a:pt x="1004491" y="286426"/>
                  <a:pt x="1035424" y="228600"/>
                  <a:pt x="1035424" y="228600"/>
                </a:cubicBezTo>
                <a:cubicBezTo>
                  <a:pt x="1072539" y="117253"/>
                  <a:pt x="1046593" y="171505"/>
                  <a:pt x="1116106" y="67235"/>
                </a:cubicBezTo>
                <a:cubicBezTo>
                  <a:pt x="1125071" y="53788"/>
                  <a:pt x="1127312" y="38100"/>
                  <a:pt x="1143000" y="26894"/>
                </a:cubicBezTo>
                <a:cubicBezTo>
                  <a:pt x="1158688" y="15688"/>
                  <a:pt x="1187823" y="8965"/>
                  <a:pt x="1210235" y="0"/>
                </a:cubicBezTo>
                <a:cubicBezTo>
                  <a:pt x="1241612" y="4482"/>
                  <a:pt x="1259542" y="8965"/>
                  <a:pt x="1277471" y="26894"/>
                </a:cubicBezTo>
                <a:cubicBezTo>
                  <a:pt x="1295400" y="44823"/>
                  <a:pt x="1308010" y="87971"/>
                  <a:pt x="1317812" y="107576"/>
                </a:cubicBezTo>
                <a:cubicBezTo>
                  <a:pt x="1335741" y="143435"/>
                  <a:pt x="1349188" y="156882"/>
                  <a:pt x="1385047" y="174811"/>
                </a:cubicBezTo>
                <a:cubicBezTo>
                  <a:pt x="1434620" y="199598"/>
                  <a:pt x="1473920" y="188258"/>
                  <a:pt x="1532965" y="188258"/>
                </a:cubicBezTo>
              </a:path>
            </a:pathLst>
          </a:custGeom>
          <a:noFill/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TextBox 131"/>
          <p:cNvSpPr txBox="1"/>
          <p:nvPr/>
        </p:nvSpPr>
        <p:spPr>
          <a:xfrm>
            <a:off x="3958621" y="4093032"/>
            <a:ext cx="138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4"/>
                </a:solidFill>
              </a:rPr>
              <a:t>205 nm</a:t>
            </a:r>
            <a:endParaRPr lang="it-IT" b="1" dirty="0">
              <a:solidFill>
                <a:schemeClr val="accent4"/>
              </a:solidFill>
            </a:endParaRPr>
          </a:p>
        </p:txBody>
      </p:sp>
      <p:sp>
        <p:nvSpPr>
          <p:cNvPr id="133" name="Freeform 132"/>
          <p:cNvSpPr/>
          <p:nvPr/>
        </p:nvSpPr>
        <p:spPr>
          <a:xfrm rot="10800000">
            <a:off x="8113788" y="4498902"/>
            <a:ext cx="861378" cy="130837"/>
          </a:xfrm>
          <a:custGeom>
            <a:avLst/>
            <a:gdLst>
              <a:gd name="connsiteX0" fmla="*/ 0 w 1532965"/>
              <a:gd name="connsiteY0" fmla="*/ 188258 h 309282"/>
              <a:gd name="connsiteX1" fmla="*/ 53788 w 1532965"/>
              <a:gd name="connsiteY1" fmla="*/ 80682 h 309282"/>
              <a:gd name="connsiteX2" fmla="*/ 94129 w 1532965"/>
              <a:gd name="connsiteY2" fmla="*/ 67235 h 309282"/>
              <a:gd name="connsiteX3" fmla="*/ 161365 w 1532965"/>
              <a:gd name="connsiteY3" fmla="*/ 80682 h 309282"/>
              <a:gd name="connsiteX4" fmla="*/ 242047 w 1532965"/>
              <a:gd name="connsiteY4" fmla="*/ 201706 h 309282"/>
              <a:gd name="connsiteX5" fmla="*/ 268941 w 1532965"/>
              <a:gd name="connsiteY5" fmla="*/ 242047 h 309282"/>
              <a:gd name="connsiteX6" fmla="*/ 295835 w 1532965"/>
              <a:gd name="connsiteY6" fmla="*/ 282388 h 309282"/>
              <a:gd name="connsiteX7" fmla="*/ 416859 w 1532965"/>
              <a:gd name="connsiteY7" fmla="*/ 268941 h 309282"/>
              <a:gd name="connsiteX8" fmla="*/ 430306 w 1532965"/>
              <a:gd name="connsiteY8" fmla="*/ 228600 h 309282"/>
              <a:gd name="connsiteX9" fmla="*/ 497541 w 1532965"/>
              <a:gd name="connsiteY9" fmla="*/ 147917 h 309282"/>
              <a:gd name="connsiteX10" fmla="*/ 551329 w 1532965"/>
              <a:gd name="connsiteY10" fmla="*/ 67235 h 309282"/>
              <a:gd name="connsiteX11" fmla="*/ 591671 w 1532965"/>
              <a:gd name="connsiteY11" fmla="*/ 53788 h 309282"/>
              <a:gd name="connsiteX12" fmla="*/ 685800 w 1532965"/>
              <a:gd name="connsiteY12" fmla="*/ 67235 h 309282"/>
              <a:gd name="connsiteX13" fmla="*/ 726141 w 1532965"/>
              <a:gd name="connsiteY13" fmla="*/ 147917 h 309282"/>
              <a:gd name="connsiteX14" fmla="*/ 766482 w 1532965"/>
              <a:gd name="connsiteY14" fmla="*/ 174811 h 309282"/>
              <a:gd name="connsiteX15" fmla="*/ 793377 w 1532965"/>
              <a:gd name="connsiteY15" fmla="*/ 201706 h 309282"/>
              <a:gd name="connsiteX16" fmla="*/ 820271 w 1532965"/>
              <a:gd name="connsiteY16" fmla="*/ 242047 h 309282"/>
              <a:gd name="connsiteX17" fmla="*/ 941294 w 1532965"/>
              <a:gd name="connsiteY17" fmla="*/ 309282 h 309282"/>
              <a:gd name="connsiteX18" fmla="*/ 981635 w 1532965"/>
              <a:gd name="connsiteY18" fmla="*/ 295835 h 309282"/>
              <a:gd name="connsiteX19" fmla="*/ 1035424 w 1532965"/>
              <a:gd name="connsiteY19" fmla="*/ 215153 h 309282"/>
              <a:gd name="connsiteX20" fmla="*/ 1116106 w 1532965"/>
              <a:gd name="connsiteY20" fmla="*/ 53788 h 309282"/>
              <a:gd name="connsiteX21" fmla="*/ 1143000 w 1532965"/>
              <a:gd name="connsiteY21" fmla="*/ 13447 h 309282"/>
              <a:gd name="connsiteX22" fmla="*/ 1183341 w 1532965"/>
              <a:gd name="connsiteY22" fmla="*/ 0 h 309282"/>
              <a:gd name="connsiteX23" fmla="*/ 1277471 w 1532965"/>
              <a:gd name="connsiteY23" fmla="*/ 13447 h 309282"/>
              <a:gd name="connsiteX24" fmla="*/ 1317812 w 1532965"/>
              <a:gd name="connsiteY24" fmla="*/ 94129 h 309282"/>
              <a:gd name="connsiteX25" fmla="*/ 1385047 w 1532965"/>
              <a:gd name="connsiteY25" fmla="*/ 161364 h 309282"/>
              <a:gd name="connsiteX26" fmla="*/ 1532965 w 1532965"/>
              <a:gd name="connsiteY26" fmla="*/ 174811 h 309282"/>
              <a:gd name="connsiteX0-1" fmla="*/ 0 w 1532965"/>
              <a:gd name="connsiteY0-2" fmla="*/ 201705 h 322729"/>
              <a:gd name="connsiteX1-3" fmla="*/ 53788 w 1532965"/>
              <a:gd name="connsiteY1-4" fmla="*/ 94129 h 322729"/>
              <a:gd name="connsiteX2-5" fmla="*/ 94129 w 1532965"/>
              <a:gd name="connsiteY2-6" fmla="*/ 80682 h 322729"/>
              <a:gd name="connsiteX3-7" fmla="*/ 161365 w 1532965"/>
              <a:gd name="connsiteY3-8" fmla="*/ 94129 h 322729"/>
              <a:gd name="connsiteX4-9" fmla="*/ 242047 w 1532965"/>
              <a:gd name="connsiteY4-10" fmla="*/ 215153 h 322729"/>
              <a:gd name="connsiteX5-11" fmla="*/ 268941 w 1532965"/>
              <a:gd name="connsiteY5-12" fmla="*/ 255494 h 322729"/>
              <a:gd name="connsiteX6-13" fmla="*/ 295835 w 1532965"/>
              <a:gd name="connsiteY6-14" fmla="*/ 295835 h 322729"/>
              <a:gd name="connsiteX7-15" fmla="*/ 416859 w 1532965"/>
              <a:gd name="connsiteY7-16" fmla="*/ 282388 h 322729"/>
              <a:gd name="connsiteX8-17" fmla="*/ 430306 w 1532965"/>
              <a:gd name="connsiteY8-18" fmla="*/ 242047 h 322729"/>
              <a:gd name="connsiteX9-19" fmla="*/ 497541 w 1532965"/>
              <a:gd name="connsiteY9-20" fmla="*/ 161364 h 322729"/>
              <a:gd name="connsiteX10-21" fmla="*/ 551329 w 1532965"/>
              <a:gd name="connsiteY10-22" fmla="*/ 80682 h 322729"/>
              <a:gd name="connsiteX11-23" fmla="*/ 591671 w 1532965"/>
              <a:gd name="connsiteY11-24" fmla="*/ 67235 h 322729"/>
              <a:gd name="connsiteX12-25" fmla="*/ 685800 w 1532965"/>
              <a:gd name="connsiteY12-26" fmla="*/ 80682 h 322729"/>
              <a:gd name="connsiteX13-27" fmla="*/ 726141 w 1532965"/>
              <a:gd name="connsiteY13-28" fmla="*/ 161364 h 322729"/>
              <a:gd name="connsiteX14-29" fmla="*/ 766482 w 1532965"/>
              <a:gd name="connsiteY14-30" fmla="*/ 188258 h 322729"/>
              <a:gd name="connsiteX15-31" fmla="*/ 793377 w 1532965"/>
              <a:gd name="connsiteY15-32" fmla="*/ 215153 h 322729"/>
              <a:gd name="connsiteX16-33" fmla="*/ 820271 w 1532965"/>
              <a:gd name="connsiteY16-34" fmla="*/ 255494 h 322729"/>
              <a:gd name="connsiteX17-35" fmla="*/ 941294 w 1532965"/>
              <a:gd name="connsiteY17-36" fmla="*/ 322729 h 322729"/>
              <a:gd name="connsiteX18-37" fmla="*/ 981635 w 1532965"/>
              <a:gd name="connsiteY18-38" fmla="*/ 309282 h 322729"/>
              <a:gd name="connsiteX19-39" fmla="*/ 1035424 w 1532965"/>
              <a:gd name="connsiteY19-40" fmla="*/ 228600 h 322729"/>
              <a:gd name="connsiteX20-41" fmla="*/ 1116106 w 1532965"/>
              <a:gd name="connsiteY20-42" fmla="*/ 67235 h 322729"/>
              <a:gd name="connsiteX21-43" fmla="*/ 1143000 w 1532965"/>
              <a:gd name="connsiteY21-44" fmla="*/ 26894 h 322729"/>
              <a:gd name="connsiteX22-45" fmla="*/ 1210235 w 1532965"/>
              <a:gd name="connsiteY22-46" fmla="*/ 0 h 322729"/>
              <a:gd name="connsiteX23-47" fmla="*/ 1277471 w 1532965"/>
              <a:gd name="connsiteY23-48" fmla="*/ 26894 h 322729"/>
              <a:gd name="connsiteX24-49" fmla="*/ 1317812 w 1532965"/>
              <a:gd name="connsiteY24-50" fmla="*/ 107576 h 322729"/>
              <a:gd name="connsiteX25-51" fmla="*/ 1385047 w 1532965"/>
              <a:gd name="connsiteY25-52" fmla="*/ 174811 h 322729"/>
              <a:gd name="connsiteX26-53" fmla="*/ 1532965 w 1532965"/>
              <a:gd name="connsiteY26-54" fmla="*/ 188258 h 3227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1532965" h="322729">
                <a:moveTo>
                  <a:pt x="0" y="201705"/>
                </a:moveTo>
                <a:cubicBezTo>
                  <a:pt x="8122" y="181401"/>
                  <a:pt x="30092" y="113086"/>
                  <a:pt x="53788" y="94129"/>
                </a:cubicBezTo>
                <a:cubicBezTo>
                  <a:pt x="64856" y="85274"/>
                  <a:pt x="80682" y="85164"/>
                  <a:pt x="94129" y="80682"/>
                </a:cubicBezTo>
                <a:cubicBezTo>
                  <a:pt x="116541" y="85164"/>
                  <a:pt x="143324" y="80097"/>
                  <a:pt x="161365" y="94129"/>
                </a:cubicBezTo>
                <a:cubicBezTo>
                  <a:pt x="161369" y="94132"/>
                  <a:pt x="228599" y="194981"/>
                  <a:pt x="242047" y="215153"/>
                </a:cubicBezTo>
                <a:lnTo>
                  <a:pt x="268941" y="255494"/>
                </a:lnTo>
                <a:lnTo>
                  <a:pt x="295835" y="295835"/>
                </a:lnTo>
                <a:cubicBezTo>
                  <a:pt x="336176" y="291353"/>
                  <a:pt x="379172" y="297462"/>
                  <a:pt x="416859" y="282388"/>
                </a:cubicBezTo>
                <a:cubicBezTo>
                  <a:pt x="430020" y="277124"/>
                  <a:pt x="423967" y="254725"/>
                  <a:pt x="430306" y="242047"/>
                </a:cubicBezTo>
                <a:cubicBezTo>
                  <a:pt x="449028" y="204602"/>
                  <a:pt x="467800" y="191105"/>
                  <a:pt x="497541" y="161364"/>
                </a:cubicBezTo>
                <a:cubicBezTo>
                  <a:pt x="511639" y="119070"/>
                  <a:pt x="508160" y="109461"/>
                  <a:pt x="551329" y="80682"/>
                </a:cubicBezTo>
                <a:cubicBezTo>
                  <a:pt x="563123" y="72819"/>
                  <a:pt x="578224" y="71717"/>
                  <a:pt x="591671" y="67235"/>
                </a:cubicBezTo>
                <a:cubicBezTo>
                  <a:pt x="623047" y="71717"/>
                  <a:pt x="656837" y="67809"/>
                  <a:pt x="685800" y="80682"/>
                </a:cubicBezTo>
                <a:cubicBezTo>
                  <a:pt x="720980" y="96317"/>
                  <a:pt x="707212" y="137703"/>
                  <a:pt x="726141" y="161364"/>
                </a:cubicBezTo>
                <a:cubicBezTo>
                  <a:pt x="736237" y="173984"/>
                  <a:pt x="753862" y="178162"/>
                  <a:pt x="766482" y="188258"/>
                </a:cubicBezTo>
                <a:cubicBezTo>
                  <a:pt x="776382" y="196178"/>
                  <a:pt x="785457" y="205253"/>
                  <a:pt x="793377" y="215153"/>
                </a:cubicBezTo>
                <a:cubicBezTo>
                  <a:pt x="803473" y="227773"/>
                  <a:pt x="808108" y="244852"/>
                  <a:pt x="820271" y="255494"/>
                </a:cubicBezTo>
                <a:cubicBezTo>
                  <a:pt x="877179" y="305289"/>
                  <a:pt x="885887" y="304260"/>
                  <a:pt x="941294" y="322729"/>
                </a:cubicBezTo>
                <a:cubicBezTo>
                  <a:pt x="954741" y="318247"/>
                  <a:pt x="971612" y="319305"/>
                  <a:pt x="981635" y="309282"/>
                </a:cubicBezTo>
                <a:cubicBezTo>
                  <a:pt x="1004491" y="286426"/>
                  <a:pt x="1035424" y="228600"/>
                  <a:pt x="1035424" y="228600"/>
                </a:cubicBezTo>
                <a:cubicBezTo>
                  <a:pt x="1072539" y="117253"/>
                  <a:pt x="1046593" y="171505"/>
                  <a:pt x="1116106" y="67235"/>
                </a:cubicBezTo>
                <a:cubicBezTo>
                  <a:pt x="1125071" y="53788"/>
                  <a:pt x="1127312" y="38100"/>
                  <a:pt x="1143000" y="26894"/>
                </a:cubicBezTo>
                <a:cubicBezTo>
                  <a:pt x="1158688" y="15688"/>
                  <a:pt x="1187823" y="8965"/>
                  <a:pt x="1210235" y="0"/>
                </a:cubicBezTo>
                <a:cubicBezTo>
                  <a:pt x="1241612" y="4482"/>
                  <a:pt x="1259542" y="8965"/>
                  <a:pt x="1277471" y="26894"/>
                </a:cubicBezTo>
                <a:cubicBezTo>
                  <a:pt x="1295400" y="44823"/>
                  <a:pt x="1308010" y="87971"/>
                  <a:pt x="1317812" y="107576"/>
                </a:cubicBezTo>
                <a:cubicBezTo>
                  <a:pt x="1335741" y="143435"/>
                  <a:pt x="1349188" y="156882"/>
                  <a:pt x="1385047" y="174811"/>
                </a:cubicBezTo>
                <a:cubicBezTo>
                  <a:pt x="1434620" y="199598"/>
                  <a:pt x="1473920" y="188258"/>
                  <a:pt x="1532965" y="188258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TextBox 133"/>
          <p:cNvSpPr txBox="1"/>
          <p:nvPr/>
        </p:nvSpPr>
        <p:spPr>
          <a:xfrm>
            <a:off x="8090169" y="4179711"/>
            <a:ext cx="138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1312 nm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4506066" y="1973987"/>
            <a:ext cx="4616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800" b="1" dirty="0">
                <a:solidFill>
                  <a:schemeClr val="tx1"/>
                </a:solidFill>
              </a:rPr>
              <a:t>GOAL</a:t>
            </a:r>
            <a:r>
              <a:rPr lang="it-IT" altLang="it-IT" sz="1800" dirty="0">
                <a:solidFill>
                  <a:schemeClr val="tx1"/>
                </a:solidFill>
              </a:rPr>
              <a:t>: </a:t>
            </a:r>
            <a:r>
              <a:rPr lang="it-IT" altLang="it-IT" sz="1800" dirty="0" smtClean="0">
                <a:solidFill>
                  <a:schemeClr val="tx1"/>
                </a:solidFill>
              </a:rPr>
              <a:t>determination </a:t>
            </a:r>
            <a:r>
              <a:rPr lang="it-IT" altLang="it-IT" sz="1800" dirty="0">
                <a:solidFill>
                  <a:schemeClr val="tx1"/>
                </a:solidFill>
              </a:rPr>
              <a:t>of the polarization of the 3 </a:t>
            </a:r>
            <a:r>
              <a:rPr lang="it-IT" altLang="it-IT" sz="1800" dirty="0" smtClean="0">
                <a:solidFill>
                  <a:schemeClr val="tx1"/>
                </a:solidFill>
              </a:rPr>
              <a:t>gamma rays </a:t>
            </a:r>
            <a:r>
              <a:rPr lang="it-IT" altLang="it-IT" sz="1800" dirty="0">
                <a:solidFill>
                  <a:schemeClr val="tx1"/>
                </a:solidFill>
              </a:rPr>
              <a:t>as a function of </a:t>
            </a:r>
            <a:r>
              <a:rPr lang="it-IT" altLang="it-IT" sz="1800" dirty="0" smtClean="0">
                <a:solidFill>
                  <a:schemeClr val="tx1"/>
                </a:solidFill>
              </a:rPr>
              <a:t>the </a:t>
            </a:r>
            <a:r>
              <a:rPr lang="it-IT" altLang="it-IT" sz="1800" dirty="0">
                <a:solidFill>
                  <a:schemeClr val="tx1"/>
                </a:solidFill>
              </a:rPr>
              <a:t>initial </a:t>
            </a:r>
            <a:r>
              <a:rPr lang="it-IT" altLang="it-IT" sz="1800" dirty="0" smtClean="0">
                <a:solidFill>
                  <a:schemeClr val="tx1"/>
                </a:solidFill>
              </a:rPr>
              <a:t>Ps </a:t>
            </a:r>
            <a:r>
              <a:rPr lang="it-IT" altLang="it-IT" sz="1800" dirty="0">
                <a:solidFill>
                  <a:schemeClr val="tx1"/>
                </a:solidFill>
              </a:rPr>
              <a:t>spin.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572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Perspectives about  2</a:t>
            </a:r>
            <a:r>
              <a:rPr lang="en-GB" sz="3200" b="1" baseline="30000" dirty="0" smtClean="0"/>
              <a:t>3</a:t>
            </a:r>
            <a:r>
              <a:rPr lang="en-GB" sz="3200" b="1" dirty="0" smtClean="0"/>
              <a:t>S Ps beam</a:t>
            </a:r>
            <a:endParaRPr lang="en-GB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0" y="729935"/>
            <a:ext cx="588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Study of the entaglement of 2</a:t>
            </a:r>
            <a:r>
              <a:rPr lang="it-IT" b="1" baseline="30000" dirty="0" smtClean="0"/>
              <a:t>3</a:t>
            </a:r>
            <a:r>
              <a:rPr lang="it-IT" b="1" dirty="0" smtClean="0"/>
              <a:t>S Ps annihilation gamma rays </a:t>
            </a:r>
            <a:endParaRPr lang="it-IT" b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66923" y="6192160"/>
            <a:ext cx="4654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 algn="just"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200" dirty="0" smtClean="0">
                <a:solidFill>
                  <a:schemeClr val="tx1"/>
                </a:solidFill>
              </a:rPr>
              <a:t>Hiesmayr </a:t>
            </a:r>
            <a:r>
              <a:rPr lang="it-IT" altLang="it-IT" sz="1200" dirty="0">
                <a:solidFill>
                  <a:schemeClr val="tx1"/>
                </a:solidFill>
              </a:rPr>
              <a:t>B.C. </a:t>
            </a:r>
            <a:r>
              <a:rPr lang="it-IT" altLang="it-IT" sz="1200" dirty="0" smtClean="0">
                <a:solidFill>
                  <a:schemeClr val="tx1"/>
                </a:solidFill>
              </a:rPr>
              <a:t>and Moskal P. </a:t>
            </a:r>
            <a:r>
              <a:rPr lang="it-IT" altLang="it-IT" sz="1200" i="1" dirty="0" smtClean="0">
                <a:solidFill>
                  <a:schemeClr val="tx1"/>
                </a:solidFill>
              </a:rPr>
              <a:t>Sci</a:t>
            </a:r>
            <a:r>
              <a:rPr lang="it-IT" altLang="it-IT" sz="1200" i="1" dirty="0">
                <a:solidFill>
                  <a:schemeClr val="tx1"/>
                </a:solidFill>
              </a:rPr>
              <a:t>. Rep.</a:t>
            </a:r>
            <a:r>
              <a:rPr lang="it-IT" altLang="it-IT" sz="1200" dirty="0">
                <a:solidFill>
                  <a:schemeClr val="tx1"/>
                </a:solidFill>
              </a:rPr>
              <a:t> 7, 15349 (2017)</a:t>
            </a:r>
          </a:p>
        </p:txBody>
      </p:sp>
      <p:pic>
        <p:nvPicPr>
          <p:cNvPr id="10" name="Picture 4" descr="C:\Users\Angela\AppData\Local\Temp\ksohtml\wps565B.t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23" y="3560242"/>
            <a:ext cx="3219547" cy="156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6565869" y="4368492"/>
            <a:ext cx="823912" cy="83661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7273123" y="5099405"/>
            <a:ext cx="1253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chemeClr val="tx1"/>
                </a:solidFill>
              </a:rPr>
              <a:t>Gamma ray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814316" y="4388647"/>
            <a:ext cx="517252" cy="254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7084249" y="4499604"/>
            <a:ext cx="369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chemeClr val="tx1"/>
                </a:solidFill>
              </a:rPr>
              <a:t>t</a:t>
            </a:r>
            <a:r>
              <a:rPr lang="it-IT" altLang="it-IT" sz="1800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6444208" y="4653136"/>
            <a:ext cx="342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chemeClr val="tx1"/>
                </a:solidFill>
              </a:rPr>
              <a:t>t</a:t>
            </a:r>
            <a:r>
              <a:rPr lang="it-IT" altLang="it-IT" sz="1800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916827" y="4630134"/>
            <a:ext cx="897489" cy="414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5636893" y="3018060"/>
            <a:ext cx="1957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chemeClr val="tx1"/>
                </a:solidFill>
              </a:rPr>
              <a:t>J-PET modules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666923" y="648202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1pPr>
            <a:lvl2pPr marL="742950" indent="-28575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2pPr>
            <a:lvl3pPr marL="11430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3pPr>
            <a:lvl4pPr marL="1600200" indent="-228600">
              <a:spcAft>
                <a:spcPts val="1413"/>
              </a:spcAft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4pPr>
            <a:lvl5pPr marL="2057400" indent="-228600"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413"/>
              </a:spcAft>
              <a:buSzPct val="75000"/>
              <a:buFont typeface="StarSymbol"/>
              <a:buChar char="–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SzTx/>
              <a:buFont typeface="Arial" panose="020B0604020202020204" pitchFamily="34" charset="0"/>
              <a:buNone/>
            </a:pPr>
            <a:r>
              <a:rPr lang="fr-FR" altLang="it-IT" sz="1200" dirty="0" err="1" smtClean="0">
                <a:solidFill>
                  <a:schemeClr val="tx1"/>
                </a:solidFill>
              </a:rPr>
              <a:t>Moskal</a:t>
            </a:r>
            <a:r>
              <a:rPr lang="fr-FR" altLang="it-IT" sz="1200" dirty="0" smtClean="0">
                <a:solidFill>
                  <a:schemeClr val="tx1"/>
                </a:solidFill>
              </a:rPr>
              <a:t> </a:t>
            </a:r>
            <a:r>
              <a:rPr lang="fr-FR" altLang="it-IT" sz="1200" dirty="0">
                <a:solidFill>
                  <a:schemeClr val="tx1"/>
                </a:solidFill>
              </a:rPr>
              <a:t>P.</a:t>
            </a:r>
            <a:r>
              <a:rPr lang="fr-FR" altLang="it-IT" sz="1200" dirty="0" smtClean="0">
                <a:solidFill>
                  <a:schemeClr val="tx1"/>
                </a:solidFill>
              </a:rPr>
              <a:t> </a:t>
            </a:r>
            <a:r>
              <a:rPr lang="fr-FR" altLang="it-IT" sz="1200" i="1" dirty="0">
                <a:solidFill>
                  <a:schemeClr val="tx1"/>
                </a:solidFill>
              </a:rPr>
              <a:t>et al., </a:t>
            </a:r>
            <a:r>
              <a:rPr lang="fr-FR" altLang="it-IT" sz="1200" i="1" dirty="0" err="1">
                <a:solidFill>
                  <a:schemeClr val="tx1"/>
                </a:solidFill>
              </a:rPr>
              <a:t>Eur</a:t>
            </a:r>
            <a:r>
              <a:rPr lang="fr-FR" altLang="it-IT" sz="1200" i="1" dirty="0">
                <a:solidFill>
                  <a:schemeClr val="tx1"/>
                </a:solidFill>
              </a:rPr>
              <a:t>. Phys. J. C </a:t>
            </a:r>
            <a:r>
              <a:rPr lang="fr-FR" altLang="it-IT" sz="1200" dirty="0" smtClean="0">
                <a:solidFill>
                  <a:schemeClr val="tx1"/>
                </a:solidFill>
              </a:rPr>
              <a:t>78, 970 (2018)</a:t>
            </a:r>
            <a:endParaRPr lang="fr-FR" altLang="it-IT" sz="1200" dirty="0">
              <a:solidFill>
                <a:schemeClr val="tx1"/>
              </a:solidFill>
            </a:endParaRPr>
          </a:p>
        </p:txBody>
      </p:sp>
      <p:pic>
        <p:nvPicPr>
          <p:cNvPr id="114690" name="Picture 2" descr="http://koza.if.uj.edu.pl/petwiki/images/thumb/c/c8/Bigbarrel11.jpg/549px-Bigbarrel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" y="1953675"/>
            <a:ext cx="4179906" cy="32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2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6632"/>
            <a:ext cx="572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Perspectives about  2</a:t>
            </a:r>
            <a:r>
              <a:rPr lang="en-GB" sz="3200" b="1" baseline="30000" dirty="0" smtClean="0"/>
              <a:t>3</a:t>
            </a:r>
            <a:r>
              <a:rPr lang="en-GB" sz="3200" b="1" dirty="0" smtClean="0"/>
              <a:t>S Ps beam</a:t>
            </a:r>
            <a:endParaRPr lang="en-GB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0" y="729935"/>
            <a:ext cx="274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Inertial sensing with 2</a:t>
            </a:r>
            <a:r>
              <a:rPr lang="it-IT" b="1" baseline="30000" dirty="0" smtClean="0"/>
              <a:t>3</a:t>
            </a:r>
            <a:r>
              <a:rPr lang="it-IT" b="1" dirty="0" smtClean="0"/>
              <a:t>S Ps</a:t>
            </a:r>
            <a:endParaRPr lang="it-IT" b="1" dirty="0"/>
          </a:p>
        </p:txBody>
      </p:sp>
      <p:sp>
        <p:nvSpPr>
          <p:cNvPr id="2" name="Rectangle 1"/>
          <p:cNvSpPr/>
          <p:nvPr/>
        </p:nvSpPr>
        <p:spPr>
          <a:xfrm>
            <a:off x="4874514" y="651806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Mariazzi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S., </a:t>
            </a:r>
            <a:r>
              <a:rPr lang="en-US" sz="1200" dirty="0" err="1" smtClean="0">
                <a:solidFill>
                  <a:srgbClr val="000000"/>
                </a:solidFill>
              </a:rPr>
              <a:t>Caravita</a:t>
            </a:r>
            <a:r>
              <a:rPr lang="en-US" sz="1200" dirty="0" smtClean="0">
                <a:solidFill>
                  <a:srgbClr val="000000"/>
                </a:solidFill>
              </a:rPr>
              <a:t> R., </a:t>
            </a:r>
            <a:r>
              <a:rPr lang="en-US" sz="1200" dirty="0" err="1" smtClean="0">
                <a:solidFill>
                  <a:srgbClr val="000000"/>
                </a:solidFill>
              </a:rPr>
              <a:t>Brusa</a:t>
            </a:r>
            <a:r>
              <a:rPr lang="en-US" sz="1200" dirty="0" smtClean="0">
                <a:solidFill>
                  <a:srgbClr val="000000"/>
                </a:solidFill>
              </a:rPr>
              <a:t> RS et al., </a:t>
            </a:r>
            <a:r>
              <a:rPr lang="en-US" sz="1200" dirty="0" err="1" smtClean="0">
                <a:solidFill>
                  <a:srgbClr val="000000"/>
                </a:solidFill>
              </a:rPr>
              <a:t>Eur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Phys</a:t>
            </a:r>
            <a:r>
              <a:rPr lang="en-US" sz="1200" dirty="0" smtClean="0">
                <a:solidFill>
                  <a:srgbClr val="000000"/>
                </a:solidFill>
              </a:rPr>
              <a:t> J. D 74, 79 (2020)</a:t>
            </a:r>
            <a:endParaRPr lang="en-US" sz="1200" b="0" i="0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86" name="Area di disegno 302"/>
          <p:cNvGrpSpPr/>
          <p:nvPr/>
        </p:nvGrpSpPr>
        <p:grpSpPr>
          <a:xfrm>
            <a:off x="1907704" y="2195350"/>
            <a:ext cx="5215274" cy="2404446"/>
            <a:chOff x="0" y="0"/>
            <a:chExt cx="5362575" cy="2218055"/>
          </a:xfrm>
        </p:grpSpPr>
        <p:sp>
          <p:nvSpPr>
            <p:cNvPr id="87" name="Rectangle 86"/>
            <p:cNvSpPr/>
            <p:nvPr/>
          </p:nvSpPr>
          <p:spPr>
            <a:xfrm>
              <a:off x="0" y="0"/>
              <a:ext cx="5362575" cy="2218055"/>
            </a:xfrm>
            <a:prstGeom prst="rect">
              <a:avLst/>
            </a:prstGeom>
            <a:solidFill>
              <a:schemeClr val="bg1"/>
            </a:solidFill>
          </p:spPr>
        </p:sp>
        <p:sp>
          <p:nvSpPr>
            <p:cNvPr id="88" name="Rettangolo 334"/>
            <p:cNvSpPr/>
            <p:nvPr/>
          </p:nvSpPr>
          <p:spPr>
            <a:xfrm>
              <a:off x="548507" y="943095"/>
              <a:ext cx="119091" cy="345985"/>
            </a:xfrm>
            <a:custGeom>
              <a:avLst/>
              <a:gdLst>
                <a:gd name="connsiteX0" fmla="*/ 0 w 280987"/>
                <a:gd name="connsiteY0" fmla="*/ 0 h 271463"/>
                <a:gd name="connsiteX1" fmla="*/ 280987 w 280987"/>
                <a:gd name="connsiteY1" fmla="*/ 0 h 271463"/>
                <a:gd name="connsiteX2" fmla="*/ 280987 w 280987"/>
                <a:gd name="connsiteY2" fmla="*/ 271463 h 271463"/>
                <a:gd name="connsiteX3" fmla="*/ 0 w 280987"/>
                <a:gd name="connsiteY3" fmla="*/ 271463 h 271463"/>
                <a:gd name="connsiteX4" fmla="*/ 0 w 280987"/>
                <a:gd name="connsiteY4" fmla="*/ 0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271463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195263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71463">
                  <a:moveTo>
                    <a:pt x="0" y="85725"/>
                  </a:moveTo>
                  <a:lnTo>
                    <a:pt x="280987" y="0"/>
                  </a:lnTo>
                  <a:lnTo>
                    <a:pt x="280987" y="195263"/>
                  </a:lnTo>
                  <a:lnTo>
                    <a:pt x="0" y="271463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89" name="Casella di testo 335"/>
            <p:cNvSpPr txBox="1"/>
            <p:nvPr/>
          </p:nvSpPr>
          <p:spPr>
            <a:xfrm>
              <a:off x="250057" y="720870"/>
              <a:ext cx="727075" cy="2222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it-IT" sz="10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it-IT" sz="1000" baseline="300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it-IT" sz="10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 source</a:t>
              </a:r>
              <a:endParaRPr lang="it-IT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0" name="Gruppo 341"/>
            <p:cNvGrpSpPr/>
            <p:nvPr/>
          </p:nvGrpSpPr>
          <p:grpSpPr>
            <a:xfrm>
              <a:off x="923772" y="447350"/>
              <a:ext cx="541680" cy="1146328"/>
              <a:chOff x="1356338" y="1161985"/>
              <a:chExt cx="541680" cy="1178493"/>
            </a:xfrm>
          </p:grpSpPr>
          <p:grpSp>
            <p:nvGrpSpPr>
              <p:cNvPr id="127" name="Gruppo 340"/>
              <p:cNvGrpSpPr/>
              <p:nvPr/>
            </p:nvGrpSpPr>
            <p:grpSpPr>
              <a:xfrm>
                <a:off x="1356338" y="1190560"/>
                <a:ext cx="541680" cy="1149918"/>
                <a:chOff x="1351575" y="1195323"/>
                <a:chExt cx="541680" cy="1149918"/>
              </a:xfrm>
            </p:grpSpPr>
            <p:sp>
              <p:nvSpPr>
                <p:cNvPr id="131" name="Rettangolo 334"/>
                <p:cNvSpPr/>
                <p:nvPr/>
              </p:nvSpPr>
              <p:spPr>
                <a:xfrm>
                  <a:off x="1423987" y="1195323"/>
                  <a:ext cx="361383" cy="1098845"/>
                </a:xfrm>
                <a:custGeom>
                  <a:avLst/>
                  <a:gdLst>
                    <a:gd name="connsiteX0" fmla="*/ 0 w 280987"/>
                    <a:gd name="connsiteY0" fmla="*/ 0 h 271463"/>
                    <a:gd name="connsiteX1" fmla="*/ 280987 w 280987"/>
                    <a:gd name="connsiteY1" fmla="*/ 0 h 271463"/>
                    <a:gd name="connsiteX2" fmla="*/ 280987 w 280987"/>
                    <a:gd name="connsiteY2" fmla="*/ 271463 h 271463"/>
                    <a:gd name="connsiteX3" fmla="*/ 0 w 280987"/>
                    <a:gd name="connsiteY3" fmla="*/ 271463 h 271463"/>
                    <a:gd name="connsiteX4" fmla="*/ 0 w 280987"/>
                    <a:gd name="connsiteY4" fmla="*/ 0 h 271463"/>
                    <a:gd name="connsiteX0" fmla="*/ 0 w 280987"/>
                    <a:gd name="connsiteY0" fmla="*/ 85725 h 271463"/>
                    <a:gd name="connsiteX1" fmla="*/ 280987 w 280987"/>
                    <a:gd name="connsiteY1" fmla="*/ 0 h 271463"/>
                    <a:gd name="connsiteX2" fmla="*/ 280987 w 280987"/>
                    <a:gd name="connsiteY2" fmla="*/ 271463 h 271463"/>
                    <a:gd name="connsiteX3" fmla="*/ 0 w 280987"/>
                    <a:gd name="connsiteY3" fmla="*/ 271463 h 271463"/>
                    <a:gd name="connsiteX4" fmla="*/ 0 w 280987"/>
                    <a:gd name="connsiteY4" fmla="*/ 85725 h 271463"/>
                    <a:gd name="connsiteX0" fmla="*/ 0 w 280987"/>
                    <a:gd name="connsiteY0" fmla="*/ 85725 h 271463"/>
                    <a:gd name="connsiteX1" fmla="*/ 280987 w 280987"/>
                    <a:gd name="connsiteY1" fmla="*/ 0 h 271463"/>
                    <a:gd name="connsiteX2" fmla="*/ 280987 w 280987"/>
                    <a:gd name="connsiteY2" fmla="*/ 195263 h 271463"/>
                    <a:gd name="connsiteX3" fmla="*/ 0 w 280987"/>
                    <a:gd name="connsiteY3" fmla="*/ 271463 h 271463"/>
                    <a:gd name="connsiteX4" fmla="*/ 0 w 280987"/>
                    <a:gd name="connsiteY4" fmla="*/ 85725 h 271463"/>
                    <a:gd name="connsiteX0" fmla="*/ 0 w 280987"/>
                    <a:gd name="connsiteY0" fmla="*/ 85725 h 271463"/>
                    <a:gd name="connsiteX1" fmla="*/ 280987 w 280987"/>
                    <a:gd name="connsiteY1" fmla="*/ 0 h 271463"/>
                    <a:gd name="connsiteX2" fmla="*/ 280987 w 280987"/>
                    <a:gd name="connsiteY2" fmla="*/ 188204 h 271463"/>
                    <a:gd name="connsiteX3" fmla="*/ 0 w 280987"/>
                    <a:gd name="connsiteY3" fmla="*/ 271463 h 271463"/>
                    <a:gd name="connsiteX4" fmla="*/ 0 w 280987"/>
                    <a:gd name="connsiteY4" fmla="*/ 85725 h 271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0987" h="271463">
                      <a:moveTo>
                        <a:pt x="0" y="85725"/>
                      </a:moveTo>
                      <a:lnTo>
                        <a:pt x="280987" y="0"/>
                      </a:lnTo>
                      <a:lnTo>
                        <a:pt x="280987" y="188204"/>
                      </a:lnTo>
                      <a:lnTo>
                        <a:pt x="0" y="271463"/>
                      </a:lnTo>
                      <a:lnTo>
                        <a:pt x="0" y="8572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cxnSp>
              <p:nvCxnSpPr>
                <p:cNvPr id="132" name="Connettore 1 107"/>
                <p:cNvCxnSpPr/>
                <p:nvPr/>
              </p:nvCxnSpPr>
              <p:spPr>
                <a:xfrm flipV="1">
                  <a:off x="1512890" y="1281057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ttore 1 109"/>
                <p:cNvCxnSpPr/>
                <p:nvPr/>
              </p:nvCxnSpPr>
              <p:spPr>
                <a:xfrm flipV="1">
                  <a:off x="1474130" y="1414462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4" name="Gruppo 127"/>
                <p:cNvGrpSpPr/>
                <p:nvPr/>
              </p:nvGrpSpPr>
              <p:grpSpPr>
                <a:xfrm>
                  <a:off x="1385572" y="1880420"/>
                  <a:ext cx="483235" cy="464821"/>
                  <a:chOff x="0" y="0"/>
                  <a:chExt cx="483557" cy="466075"/>
                </a:xfrm>
              </p:grpSpPr>
              <p:cxnSp>
                <p:nvCxnSpPr>
                  <p:cNvPr id="150" name="Connettore 1 128"/>
                  <p:cNvCxnSpPr/>
                  <p:nvPr/>
                </p:nvCxnSpPr>
                <p:spPr>
                  <a:xfrm flipV="1">
                    <a:off x="0" y="119072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Connettore 1 129"/>
                  <p:cNvCxnSpPr/>
                  <p:nvPr/>
                </p:nvCxnSpPr>
                <p:spPr>
                  <a:xfrm flipV="1">
                    <a:off x="122242" y="0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5" name="Connettore 1 339"/>
                <p:cNvCxnSpPr/>
                <p:nvPr/>
              </p:nvCxnSpPr>
              <p:spPr>
                <a:xfrm>
                  <a:off x="1423987" y="1533842"/>
                  <a:ext cx="0" cy="76032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ttore 1 106"/>
                <p:cNvCxnSpPr/>
                <p:nvPr/>
              </p:nvCxnSpPr>
              <p:spPr>
                <a:xfrm flipV="1">
                  <a:off x="1390335" y="1400437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ttore 1 108"/>
                <p:cNvCxnSpPr/>
                <p:nvPr/>
              </p:nvCxnSpPr>
              <p:spPr>
                <a:xfrm flipV="1">
                  <a:off x="1351575" y="1533842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8" name="Gruppo 115"/>
                <p:cNvGrpSpPr/>
                <p:nvPr/>
              </p:nvGrpSpPr>
              <p:grpSpPr>
                <a:xfrm>
                  <a:off x="1352210" y="1518221"/>
                  <a:ext cx="483235" cy="465454"/>
                  <a:chOff x="0" y="0"/>
                  <a:chExt cx="483557" cy="466075"/>
                </a:xfrm>
              </p:grpSpPr>
              <p:cxnSp>
                <p:nvCxnSpPr>
                  <p:cNvPr id="148" name="Connettore 1 116"/>
                  <p:cNvCxnSpPr/>
                  <p:nvPr/>
                </p:nvCxnSpPr>
                <p:spPr>
                  <a:xfrm flipV="1">
                    <a:off x="0" y="119072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Connettore 1 117"/>
                  <p:cNvCxnSpPr/>
                  <p:nvPr/>
                </p:nvCxnSpPr>
                <p:spPr>
                  <a:xfrm flipV="1">
                    <a:off x="122242" y="0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9" name="Gruppo 118"/>
                <p:cNvGrpSpPr/>
                <p:nvPr/>
              </p:nvGrpSpPr>
              <p:grpSpPr>
                <a:xfrm>
                  <a:off x="1385572" y="1591799"/>
                  <a:ext cx="483235" cy="464821"/>
                  <a:chOff x="0" y="0"/>
                  <a:chExt cx="483557" cy="466075"/>
                </a:xfrm>
              </p:grpSpPr>
              <p:cxnSp>
                <p:nvCxnSpPr>
                  <p:cNvPr id="146" name="Connettore 1 119"/>
                  <p:cNvCxnSpPr/>
                  <p:nvPr/>
                </p:nvCxnSpPr>
                <p:spPr>
                  <a:xfrm flipV="1">
                    <a:off x="0" y="119072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Connettore 1 120"/>
                  <p:cNvCxnSpPr/>
                  <p:nvPr/>
                </p:nvCxnSpPr>
                <p:spPr>
                  <a:xfrm flipV="1">
                    <a:off x="122242" y="0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0" name="Gruppo 121"/>
                <p:cNvGrpSpPr/>
                <p:nvPr/>
              </p:nvGrpSpPr>
              <p:grpSpPr>
                <a:xfrm>
                  <a:off x="1385572" y="1686736"/>
                  <a:ext cx="483235" cy="464821"/>
                  <a:chOff x="0" y="0"/>
                  <a:chExt cx="483557" cy="466075"/>
                </a:xfrm>
              </p:grpSpPr>
              <p:cxnSp>
                <p:nvCxnSpPr>
                  <p:cNvPr id="144" name="Connettore 1 122"/>
                  <p:cNvCxnSpPr/>
                  <p:nvPr/>
                </p:nvCxnSpPr>
                <p:spPr>
                  <a:xfrm flipV="1">
                    <a:off x="0" y="119072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ttore 1 123"/>
                  <p:cNvCxnSpPr/>
                  <p:nvPr/>
                </p:nvCxnSpPr>
                <p:spPr>
                  <a:xfrm flipV="1">
                    <a:off x="122242" y="0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1" name="Gruppo 124"/>
                <p:cNvGrpSpPr/>
                <p:nvPr/>
              </p:nvGrpSpPr>
              <p:grpSpPr>
                <a:xfrm>
                  <a:off x="1410020" y="1761172"/>
                  <a:ext cx="483235" cy="464821"/>
                  <a:chOff x="0" y="0"/>
                  <a:chExt cx="483557" cy="466075"/>
                </a:xfrm>
              </p:grpSpPr>
              <p:cxnSp>
                <p:nvCxnSpPr>
                  <p:cNvPr id="142" name="Connettore 1 125"/>
                  <p:cNvCxnSpPr/>
                  <p:nvPr/>
                </p:nvCxnSpPr>
                <p:spPr>
                  <a:xfrm flipV="1">
                    <a:off x="0" y="119072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ttore 1 126"/>
                  <p:cNvCxnSpPr/>
                  <p:nvPr/>
                </p:nvCxnSpPr>
                <p:spPr>
                  <a:xfrm flipV="1">
                    <a:off x="122242" y="0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8" name="Gruppo 338"/>
              <p:cNvGrpSpPr/>
              <p:nvPr/>
            </p:nvGrpSpPr>
            <p:grpSpPr>
              <a:xfrm>
                <a:off x="1409698" y="1161985"/>
                <a:ext cx="483557" cy="466075"/>
                <a:chOff x="1409698" y="1161985"/>
                <a:chExt cx="483557" cy="466075"/>
              </a:xfrm>
            </p:grpSpPr>
            <p:cxnSp>
              <p:nvCxnSpPr>
                <p:cNvPr id="129" name="Connettore 1 336"/>
                <p:cNvCxnSpPr/>
                <p:nvPr/>
              </p:nvCxnSpPr>
              <p:spPr>
                <a:xfrm flipV="1">
                  <a:off x="1409698" y="1281057"/>
                  <a:ext cx="361383" cy="34700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ttore 1 105"/>
                <p:cNvCxnSpPr/>
                <p:nvPr/>
              </p:nvCxnSpPr>
              <p:spPr>
                <a:xfrm flipV="1">
                  <a:off x="1531940" y="1161985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1" name="Casella di testo 335"/>
            <p:cNvSpPr txBox="1"/>
            <p:nvPr/>
          </p:nvSpPr>
          <p:spPr>
            <a:xfrm>
              <a:off x="3615101" y="847858"/>
              <a:ext cx="1459230" cy="2603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it-IT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Spatial sensitive detector</a:t>
              </a:r>
              <a:endParaRPr lang="it-IT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2" name="Connettore 1 197"/>
            <p:cNvCxnSpPr/>
            <p:nvPr/>
          </p:nvCxnSpPr>
          <p:spPr>
            <a:xfrm flipV="1">
              <a:off x="614999" y="1025660"/>
              <a:ext cx="309408" cy="82548"/>
            </a:xfrm>
            <a:prstGeom prst="line">
              <a:avLst/>
            </a:prstGeom>
            <a:ln w="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97"/>
            <p:cNvCxnSpPr/>
            <p:nvPr/>
          </p:nvCxnSpPr>
          <p:spPr>
            <a:xfrm>
              <a:off x="605684" y="1151307"/>
              <a:ext cx="318088" cy="115518"/>
            </a:xfrm>
            <a:prstGeom prst="line">
              <a:avLst/>
            </a:prstGeom>
            <a:ln w="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197"/>
            <p:cNvCxnSpPr/>
            <p:nvPr/>
          </p:nvCxnSpPr>
          <p:spPr>
            <a:xfrm>
              <a:off x="605684" y="1122460"/>
              <a:ext cx="328779" cy="32502"/>
            </a:xfrm>
            <a:prstGeom prst="line">
              <a:avLst/>
            </a:prstGeom>
            <a:ln w="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ttangolo 334"/>
            <p:cNvSpPr/>
            <p:nvPr/>
          </p:nvSpPr>
          <p:spPr>
            <a:xfrm>
              <a:off x="3124645" y="490059"/>
              <a:ext cx="360680" cy="1068070"/>
            </a:xfrm>
            <a:custGeom>
              <a:avLst/>
              <a:gdLst>
                <a:gd name="connsiteX0" fmla="*/ 0 w 280987"/>
                <a:gd name="connsiteY0" fmla="*/ 0 h 271463"/>
                <a:gd name="connsiteX1" fmla="*/ 280987 w 280987"/>
                <a:gd name="connsiteY1" fmla="*/ 0 h 271463"/>
                <a:gd name="connsiteX2" fmla="*/ 280987 w 280987"/>
                <a:gd name="connsiteY2" fmla="*/ 271463 h 271463"/>
                <a:gd name="connsiteX3" fmla="*/ 0 w 280987"/>
                <a:gd name="connsiteY3" fmla="*/ 271463 h 271463"/>
                <a:gd name="connsiteX4" fmla="*/ 0 w 280987"/>
                <a:gd name="connsiteY4" fmla="*/ 0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271463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195263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188204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71463">
                  <a:moveTo>
                    <a:pt x="0" y="85725"/>
                  </a:moveTo>
                  <a:lnTo>
                    <a:pt x="280987" y="0"/>
                  </a:lnTo>
                  <a:lnTo>
                    <a:pt x="280987" y="188204"/>
                  </a:lnTo>
                  <a:lnTo>
                    <a:pt x="0" y="271463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sp>
          <p:nvSpPr>
            <p:cNvPr id="96" name="Rettangolo 334"/>
            <p:cNvSpPr/>
            <p:nvPr/>
          </p:nvSpPr>
          <p:spPr>
            <a:xfrm>
              <a:off x="3253781" y="506355"/>
              <a:ext cx="361315" cy="1068567"/>
            </a:xfrm>
            <a:custGeom>
              <a:avLst/>
              <a:gdLst>
                <a:gd name="connsiteX0" fmla="*/ 0 w 280987"/>
                <a:gd name="connsiteY0" fmla="*/ 0 h 271463"/>
                <a:gd name="connsiteX1" fmla="*/ 280987 w 280987"/>
                <a:gd name="connsiteY1" fmla="*/ 0 h 271463"/>
                <a:gd name="connsiteX2" fmla="*/ 280987 w 280987"/>
                <a:gd name="connsiteY2" fmla="*/ 271463 h 271463"/>
                <a:gd name="connsiteX3" fmla="*/ 0 w 280987"/>
                <a:gd name="connsiteY3" fmla="*/ 271463 h 271463"/>
                <a:gd name="connsiteX4" fmla="*/ 0 w 280987"/>
                <a:gd name="connsiteY4" fmla="*/ 0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271463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195263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  <a:gd name="connsiteX0" fmla="*/ 0 w 280987"/>
                <a:gd name="connsiteY0" fmla="*/ 85725 h 271463"/>
                <a:gd name="connsiteX1" fmla="*/ 280987 w 280987"/>
                <a:gd name="connsiteY1" fmla="*/ 0 h 271463"/>
                <a:gd name="connsiteX2" fmla="*/ 280987 w 280987"/>
                <a:gd name="connsiteY2" fmla="*/ 188204 h 271463"/>
                <a:gd name="connsiteX3" fmla="*/ 0 w 280987"/>
                <a:gd name="connsiteY3" fmla="*/ 271463 h 271463"/>
                <a:gd name="connsiteX4" fmla="*/ 0 w 280987"/>
                <a:gd name="connsiteY4" fmla="*/ 85725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71463">
                  <a:moveTo>
                    <a:pt x="0" y="85725"/>
                  </a:moveTo>
                  <a:lnTo>
                    <a:pt x="280987" y="0"/>
                  </a:lnTo>
                  <a:lnTo>
                    <a:pt x="280987" y="188204"/>
                  </a:lnTo>
                  <a:lnTo>
                    <a:pt x="0" y="271463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/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1677330" y="163116"/>
              <a:ext cx="0" cy="57183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Casella di testo 335"/>
            <p:cNvSpPr txBox="1"/>
            <p:nvPr/>
          </p:nvSpPr>
          <p:spPr>
            <a:xfrm>
              <a:off x="1723050" y="127025"/>
              <a:ext cx="478790" cy="2603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Force</a:t>
              </a:r>
              <a:endParaRPr lang="it-IT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99" name="Gruppo 341"/>
            <p:cNvGrpSpPr/>
            <p:nvPr/>
          </p:nvGrpSpPr>
          <p:grpSpPr>
            <a:xfrm>
              <a:off x="2018327" y="475145"/>
              <a:ext cx="541655" cy="1146175"/>
              <a:chOff x="0" y="0"/>
              <a:chExt cx="541680" cy="1178493"/>
            </a:xfrm>
          </p:grpSpPr>
          <p:grpSp>
            <p:nvGrpSpPr>
              <p:cNvPr id="102" name="Gruppo 340"/>
              <p:cNvGrpSpPr/>
              <p:nvPr/>
            </p:nvGrpSpPr>
            <p:grpSpPr>
              <a:xfrm>
                <a:off x="0" y="28575"/>
                <a:ext cx="541680" cy="1149918"/>
                <a:chOff x="0" y="28575"/>
                <a:chExt cx="541680" cy="1149918"/>
              </a:xfrm>
            </p:grpSpPr>
            <p:sp>
              <p:nvSpPr>
                <p:cNvPr id="106" name="Rettangolo 334"/>
                <p:cNvSpPr/>
                <p:nvPr/>
              </p:nvSpPr>
              <p:spPr>
                <a:xfrm>
                  <a:off x="72412" y="28575"/>
                  <a:ext cx="361383" cy="1098845"/>
                </a:xfrm>
                <a:custGeom>
                  <a:avLst/>
                  <a:gdLst>
                    <a:gd name="connsiteX0" fmla="*/ 0 w 280987"/>
                    <a:gd name="connsiteY0" fmla="*/ 0 h 271463"/>
                    <a:gd name="connsiteX1" fmla="*/ 280987 w 280987"/>
                    <a:gd name="connsiteY1" fmla="*/ 0 h 271463"/>
                    <a:gd name="connsiteX2" fmla="*/ 280987 w 280987"/>
                    <a:gd name="connsiteY2" fmla="*/ 271463 h 271463"/>
                    <a:gd name="connsiteX3" fmla="*/ 0 w 280987"/>
                    <a:gd name="connsiteY3" fmla="*/ 271463 h 271463"/>
                    <a:gd name="connsiteX4" fmla="*/ 0 w 280987"/>
                    <a:gd name="connsiteY4" fmla="*/ 0 h 271463"/>
                    <a:gd name="connsiteX0" fmla="*/ 0 w 280987"/>
                    <a:gd name="connsiteY0" fmla="*/ 85725 h 271463"/>
                    <a:gd name="connsiteX1" fmla="*/ 280987 w 280987"/>
                    <a:gd name="connsiteY1" fmla="*/ 0 h 271463"/>
                    <a:gd name="connsiteX2" fmla="*/ 280987 w 280987"/>
                    <a:gd name="connsiteY2" fmla="*/ 271463 h 271463"/>
                    <a:gd name="connsiteX3" fmla="*/ 0 w 280987"/>
                    <a:gd name="connsiteY3" fmla="*/ 271463 h 271463"/>
                    <a:gd name="connsiteX4" fmla="*/ 0 w 280987"/>
                    <a:gd name="connsiteY4" fmla="*/ 85725 h 271463"/>
                    <a:gd name="connsiteX0" fmla="*/ 0 w 280987"/>
                    <a:gd name="connsiteY0" fmla="*/ 85725 h 271463"/>
                    <a:gd name="connsiteX1" fmla="*/ 280987 w 280987"/>
                    <a:gd name="connsiteY1" fmla="*/ 0 h 271463"/>
                    <a:gd name="connsiteX2" fmla="*/ 280987 w 280987"/>
                    <a:gd name="connsiteY2" fmla="*/ 195263 h 271463"/>
                    <a:gd name="connsiteX3" fmla="*/ 0 w 280987"/>
                    <a:gd name="connsiteY3" fmla="*/ 271463 h 271463"/>
                    <a:gd name="connsiteX4" fmla="*/ 0 w 280987"/>
                    <a:gd name="connsiteY4" fmla="*/ 85725 h 271463"/>
                    <a:gd name="connsiteX0" fmla="*/ 0 w 280987"/>
                    <a:gd name="connsiteY0" fmla="*/ 85725 h 271463"/>
                    <a:gd name="connsiteX1" fmla="*/ 280987 w 280987"/>
                    <a:gd name="connsiteY1" fmla="*/ 0 h 271463"/>
                    <a:gd name="connsiteX2" fmla="*/ 280987 w 280987"/>
                    <a:gd name="connsiteY2" fmla="*/ 188204 h 271463"/>
                    <a:gd name="connsiteX3" fmla="*/ 0 w 280987"/>
                    <a:gd name="connsiteY3" fmla="*/ 271463 h 271463"/>
                    <a:gd name="connsiteX4" fmla="*/ 0 w 280987"/>
                    <a:gd name="connsiteY4" fmla="*/ 85725 h 271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0987" h="271463">
                      <a:moveTo>
                        <a:pt x="0" y="85725"/>
                      </a:moveTo>
                      <a:lnTo>
                        <a:pt x="280987" y="0"/>
                      </a:lnTo>
                      <a:lnTo>
                        <a:pt x="280987" y="188204"/>
                      </a:lnTo>
                      <a:lnTo>
                        <a:pt x="0" y="271463"/>
                      </a:lnTo>
                      <a:lnTo>
                        <a:pt x="0" y="8572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cxnSp>
              <p:nvCxnSpPr>
                <p:cNvPr id="107" name="Connettore 1 107"/>
                <p:cNvCxnSpPr/>
                <p:nvPr/>
              </p:nvCxnSpPr>
              <p:spPr>
                <a:xfrm flipV="1">
                  <a:off x="161315" y="114309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ttore 1 109"/>
                <p:cNvCxnSpPr/>
                <p:nvPr/>
              </p:nvCxnSpPr>
              <p:spPr>
                <a:xfrm flipV="1">
                  <a:off x="122555" y="247714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Gruppo 127"/>
                <p:cNvGrpSpPr/>
                <p:nvPr/>
              </p:nvGrpSpPr>
              <p:grpSpPr>
                <a:xfrm>
                  <a:off x="33997" y="713672"/>
                  <a:ext cx="483235" cy="464821"/>
                  <a:chOff x="33997" y="713672"/>
                  <a:chExt cx="483557" cy="466075"/>
                </a:xfrm>
              </p:grpSpPr>
              <p:cxnSp>
                <p:nvCxnSpPr>
                  <p:cNvPr id="125" name="Connettore 1 128"/>
                  <p:cNvCxnSpPr/>
                  <p:nvPr/>
                </p:nvCxnSpPr>
                <p:spPr>
                  <a:xfrm flipV="1">
                    <a:off x="33997" y="832744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Connettore 1 129"/>
                  <p:cNvCxnSpPr/>
                  <p:nvPr/>
                </p:nvCxnSpPr>
                <p:spPr>
                  <a:xfrm flipV="1">
                    <a:off x="156239" y="713672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0" name="Connettore 1 339"/>
                <p:cNvCxnSpPr/>
                <p:nvPr/>
              </p:nvCxnSpPr>
              <p:spPr>
                <a:xfrm>
                  <a:off x="72412" y="367094"/>
                  <a:ext cx="0" cy="760326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ttore 1 106"/>
                <p:cNvCxnSpPr/>
                <p:nvPr/>
              </p:nvCxnSpPr>
              <p:spPr>
                <a:xfrm flipV="1">
                  <a:off x="38760" y="233689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ttore 1 108"/>
                <p:cNvCxnSpPr/>
                <p:nvPr/>
              </p:nvCxnSpPr>
              <p:spPr>
                <a:xfrm flipV="1">
                  <a:off x="0" y="367094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uppo 115"/>
                <p:cNvGrpSpPr/>
                <p:nvPr/>
              </p:nvGrpSpPr>
              <p:grpSpPr>
                <a:xfrm>
                  <a:off x="635" y="351473"/>
                  <a:ext cx="483235" cy="465454"/>
                  <a:chOff x="635" y="351473"/>
                  <a:chExt cx="483557" cy="466075"/>
                </a:xfrm>
              </p:grpSpPr>
              <p:cxnSp>
                <p:nvCxnSpPr>
                  <p:cNvPr id="123" name="Connettore 1 116"/>
                  <p:cNvCxnSpPr/>
                  <p:nvPr/>
                </p:nvCxnSpPr>
                <p:spPr>
                  <a:xfrm flipV="1">
                    <a:off x="635" y="470545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Connettore 1 117"/>
                  <p:cNvCxnSpPr/>
                  <p:nvPr/>
                </p:nvCxnSpPr>
                <p:spPr>
                  <a:xfrm flipV="1">
                    <a:off x="122877" y="351473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" name="Gruppo 118"/>
                <p:cNvGrpSpPr/>
                <p:nvPr/>
              </p:nvGrpSpPr>
              <p:grpSpPr>
                <a:xfrm>
                  <a:off x="33997" y="425052"/>
                  <a:ext cx="483235" cy="464821"/>
                  <a:chOff x="33997" y="425051"/>
                  <a:chExt cx="483557" cy="466075"/>
                </a:xfrm>
              </p:grpSpPr>
              <p:cxnSp>
                <p:nvCxnSpPr>
                  <p:cNvPr id="121" name="Connettore 1 119"/>
                  <p:cNvCxnSpPr/>
                  <p:nvPr/>
                </p:nvCxnSpPr>
                <p:spPr>
                  <a:xfrm flipV="1">
                    <a:off x="33997" y="544123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Connettore 1 120"/>
                  <p:cNvCxnSpPr/>
                  <p:nvPr/>
                </p:nvCxnSpPr>
                <p:spPr>
                  <a:xfrm flipV="1">
                    <a:off x="156239" y="425051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5" name="Gruppo 121"/>
                <p:cNvGrpSpPr/>
                <p:nvPr/>
              </p:nvGrpSpPr>
              <p:grpSpPr>
                <a:xfrm>
                  <a:off x="33997" y="519988"/>
                  <a:ext cx="483235" cy="464821"/>
                  <a:chOff x="33997" y="519988"/>
                  <a:chExt cx="483557" cy="466075"/>
                </a:xfrm>
              </p:grpSpPr>
              <p:cxnSp>
                <p:nvCxnSpPr>
                  <p:cNvPr id="119" name="Connettore 1 122"/>
                  <p:cNvCxnSpPr/>
                  <p:nvPr/>
                </p:nvCxnSpPr>
                <p:spPr>
                  <a:xfrm flipV="1">
                    <a:off x="33997" y="639060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Connettore 1 123"/>
                  <p:cNvCxnSpPr/>
                  <p:nvPr/>
                </p:nvCxnSpPr>
                <p:spPr>
                  <a:xfrm flipV="1">
                    <a:off x="156239" y="519988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6" name="Gruppo 124"/>
                <p:cNvGrpSpPr/>
                <p:nvPr/>
              </p:nvGrpSpPr>
              <p:grpSpPr>
                <a:xfrm>
                  <a:off x="58445" y="594424"/>
                  <a:ext cx="483235" cy="464821"/>
                  <a:chOff x="58445" y="594424"/>
                  <a:chExt cx="483557" cy="466075"/>
                </a:xfrm>
              </p:grpSpPr>
              <p:cxnSp>
                <p:nvCxnSpPr>
                  <p:cNvPr id="117" name="Connettore 1 125"/>
                  <p:cNvCxnSpPr/>
                  <p:nvPr/>
                </p:nvCxnSpPr>
                <p:spPr>
                  <a:xfrm flipV="1">
                    <a:off x="58445" y="713496"/>
                    <a:ext cx="361383" cy="34700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Connettore 1 126"/>
                  <p:cNvCxnSpPr/>
                  <p:nvPr/>
                </p:nvCxnSpPr>
                <p:spPr>
                  <a:xfrm flipV="1">
                    <a:off x="180687" y="594424"/>
                    <a:ext cx="361315" cy="34671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3" name="Gruppo 338"/>
              <p:cNvGrpSpPr/>
              <p:nvPr/>
            </p:nvGrpSpPr>
            <p:grpSpPr>
              <a:xfrm>
                <a:off x="53360" y="0"/>
                <a:ext cx="483557" cy="466075"/>
                <a:chOff x="53360" y="0"/>
                <a:chExt cx="483557" cy="466075"/>
              </a:xfrm>
            </p:grpSpPr>
            <p:cxnSp>
              <p:nvCxnSpPr>
                <p:cNvPr id="104" name="Connettore 1 336"/>
                <p:cNvCxnSpPr/>
                <p:nvPr/>
              </p:nvCxnSpPr>
              <p:spPr>
                <a:xfrm flipV="1">
                  <a:off x="53360" y="119072"/>
                  <a:ext cx="361383" cy="34700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ttore 1 105"/>
                <p:cNvCxnSpPr/>
                <p:nvPr/>
              </p:nvCxnSpPr>
              <p:spPr>
                <a:xfrm flipV="1">
                  <a:off x="175602" y="0"/>
                  <a:ext cx="361315" cy="34671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0" name="Straight Arrow Connector 99"/>
            <p:cNvCxnSpPr/>
            <p:nvPr/>
          </p:nvCxnSpPr>
          <p:spPr>
            <a:xfrm>
              <a:off x="2847635" y="180635"/>
              <a:ext cx="0" cy="5715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Casella di testo 335"/>
            <p:cNvSpPr txBox="1"/>
            <p:nvPr/>
          </p:nvSpPr>
          <p:spPr>
            <a:xfrm>
              <a:off x="2847635" y="127025"/>
              <a:ext cx="478790" cy="2603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Force</a:t>
              </a:r>
              <a:endParaRPr lang="it-IT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52" name="Picture 37" descr="hx3100mK1cmg6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72" y="3423326"/>
            <a:ext cx="229010" cy="117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Casella di testo 335"/>
          <p:cNvSpPr txBox="1"/>
          <p:nvPr/>
        </p:nvSpPr>
        <p:spPr>
          <a:xfrm>
            <a:off x="6269509" y="3826500"/>
            <a:ext cx="1182811" cy="42277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Fringe pattern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56964" y="3407131"/>
            <a:ext cx="2388939" cy="151385"/>
          </a:xfrm>
          <a:prstGeom prst="straightConnector1">
            <a:avLst/>
          </a:prstGeom>
          <a:ln>
            <a:solidFill>
              <a:srgbClr val="F80B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0" y="1357111"/>
            <a:ext cx="530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-availability of a 2</a:t>
            </a:r>
            <a:r>
              <a:rPr lang="it-IT" baseline="30000" dirty="0" smtClean="0"/>
              <a:t>3</a:t>
            </a:r>
            <a:r>
              <a:rPr lang="it-IT" dirty="0" smtClean="0"/>
              <a:t>S Ps beam with tunable velocity</a:t>
            </a:r>
          </a:p>
          <a:p>
            <a:r>
              <a:rPr lang="it-IT" dirty="0" smtClean="0"/>
              <a:t>-spatial sensitive detector with 88±5 </a:t>
            </a:r>
            <a:r>
              <a:rPr lang="el-GR" dirty="0" smtClean="0"/>
              <a:t>μ</a:t>
            </a:r>
            <a:r>
              <a:rPr lang="it-IT" dirty="0" smtClean="0"/>
              <a:t>m </a:t>
            </a:r>
            <a:endParaRPr lang="it-IT" dirty="0"/>
          </a:p>
        </p:txBody>
      </p:sp>
      <p:sp>
        <p:nvSpPr>
          <p:cNvPr id="169" name="Rectangle 168"/>
          <p:cNvSpPr/>
          <p:nvPr/>
        </p:nvSpPr>
        <p:spPr>
          <a:xfrm>
            <a:off x="119728" y="5372567"/>
            <a:ext cx="6766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For smaller forces:</a:t>
            </a:r>
          </a:p>
          <a:p>
            <a:r>
              <a:rPr lang="it-IT" dirty="0" smtClean="0"/>
              <a:t>-improve of the detector spatial resolution </a:t>
            </a:r>
            <a:r>
              <a:rPr lang="it-IT" dirty="0"/>
              <a:t>detector </a:t>
            </a:r>
            <a:r>
              <a:rPr lang="it-IT" dirty="0" smtClean="0"/>
              <a:t>(below a few </a:t>
            </a:r>
            <a:r>
              <a:rPr lang="el-GR" dirty="0"/>
              <a:t>μ</a:t>
            </a:r>
            <a:r>
              <a:rPr lang="it-IT" dirty="0" smtClean="0"/>
              <a:t>m) </a:t>
            </a:r>
            <a:endParaRPr lang="it-IT" dirty="0"/>
          </a:p>
        </p:txBody>
      </p:sp>
      <p:sp>
        <p:nvSpPr>
          <p:cNvPr id="170" name="Rectangle 169"/>
          <p:cNvSpPr/>
          <p:nvPr/>
        </p:nvSpPr>
        <p:spPr>
          <a:xfrm>
            <a:off x="119728" y="5939988"/>
            <a:ext cx="348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-increase of the 2</a:t>
            </a:r>
            <a:r>
              <a:rPr lang="it-IT" baseline="30000" dirty="0" smtClean="0"/>
              <a:t>3</a:t>
            </a:r>
            <a:r>
              <a:rPr lang="it-IT" dirty="0" smtClean="0"/>
              <a:t>S beam </a:t>
            </a:r>
            <a:r>
              <a:rPr lang="it-IT" dirty="0" smtClean="0"/>
              <a:t>intensity</a:t>
            </a:r>
            <a:endParaRPr lang="it-IT" dirty="0"/>
          </a:p>
        </p:txBody>
      </p:sp>
      <p:sp>
        <p:nvSpPr>
          <p:cNvPr id="171" name="Rectangle 170"/>
          <p:cNvSpPr/>
          <p:nvPr/>
        </p:nvSpPr>
        <p:spPr>
          <a:xfrm>
            <a:off x="0" y="4811327"/>
            <a:ext cx="956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he current beam intensity and detector resolution are enough to measure a force of ~4 10 </a:t>
            </a:r>
            <a:r>
              <a:rPr lang="it-IT" baseline="30000" dirty="0" smtClean="0"/>
              <a:t>-22</a:t>
            </a:r>
            <a:r>
              <a:rPr lang="it-IT" dirty="0" smtClean="0"/>
              <a:t> 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4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475656" y="1268760"/>
            <a:ext cx="5967730" cy="1744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5400" b="1" dirty="0">
                <a:solidFill>
                  <a:srgbClr val="000000"/>
                </a:solidFill>
                <a:latin typeface="Calibri" panose="020F0502020204030204" pitchFamily="18"/>
                <a:ea typeface="Arial Unicode MS"/>
                <a:cs typeface="Arial Unicode MS"/>
                <a:sym typeface="+mn-ea"/>
              </a:rPr>
              <a:t>Thank you for your attention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339752" y="422108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https://www.physics.unitn.it/en/481/antimatter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2483768" y="4725144"/>
            <a:ext cx="451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3"/>
              </a:rPr>
              <a:t>https://home.cern/science/experiments/aegis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3005833" y="5429071"/>
            <a:ext cx="347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4"/>
              </a:rPr>
              <a:t>http://aegis.web.cern.ch/doku.php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558732" y="188640"/>
            <a:ext cx="80648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Overview:</a:t>
            </a:r>
            <a:endParaRPr lang="it-IT" sz="3200" dirty="0"/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1115616" y="1916832"/>
            <a:ext cx="6951128" cy="3539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1. Introduction: motivation of antimatter studies and </a:t>
            </a:r>
            <a:r>
              <a:rPr lang="en-GB" sz="2800" b="1" dirty="0" err="1"/>
              <a:t>Positronium</a:t>
            </a:r>
            <a:r>
              <a:rPr lang="en-GB" sz="2800" b="1" dirty="0"/>
              <a:t> (Ps)</a:t>
            </a:r>
          </a:p>
          <a:p>
            <a:pPr algn="ctr"/>
            <a:endParaRPr lang="en-GB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. Ps for Antihydrogen production (</a:t>
            </a:r>
            <a:r>
              <a:rPr lang="en-GB" sz="2800" b="1" dirty="0" err="1" smtClean="0">
                <a:solidFill>
                  <a:schemeClr val="bg1">
                    <a:lumMod val="65000"/>
                  </a:schemeClr>
                </a:solidFill>
              </a:rPr>
              <a:t>AEgIS</a:t>
            </a:r>
            <a:r>
              <a:rPr lang="en-GB" sz="24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algn="ctr"/>
            <a:endParaRPr lang="en-GB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3. Production of a metastable Ps beam</a:t>
            </a:r>
          </a:p>
          <a:p>
            <a:pPr algn="ctr"/>
            <a:endParaRPr lang="en-GB" sz="28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. Perspectives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0" y="188913"/>
            <a:ext cx="9251950" cy="863600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lIns="90000" tIns="46800" rIns="90000" bIns="46800" anchor="ctr"/>
          <a:lstStyle/>
          <a:p>
            <a:pPr algn="ctr" defTabSz="448945" fontAlgn="auto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Tahoma" panose="020B0604030504040204" pitchFamily="34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Ps excitation -laser system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algn="ctr" defTabSz="448945" fontAlgn="auto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ct val="100000"/>
              <a:buFont typeface="Tahoma" panose="020B0604030504040204" pitchFamily="34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en-GB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822325"/>
            <a:ext cx="67881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1916113"/>
            <a:ext cx="111442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4114800"/>
            <a:ext cx="123825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5110163" y="4229100"/>
            <a:ext cx="360362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it-IT" sz="1800">
              <a:latin typeface="Arial" panose="020B0604020202020204" pitchFamily="34" charset="0"/>
            </a:endParaRPr>
          </a:p>
        </p:txBody>
      </p:sp>
      <p:sp>
        <p:nvSpPr>
          <p:cNvPr id="11" name="CasellaDiTesto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25594" y="5085184"/>
            <a:ext cx="5111784" cy="369332"/>
          </a:xfrm>
          <a:prstGeom prst="rect">
            <a:avLst/>
          </a:prstGeom>
          <a:blipFill rotWithShape="1">
            <a:blip r:embed="rId5"/>
            <a:stretch>
              <a:fillRect l="-1074" t="-8197" b="-2459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7656" name="CasellaDiTesto 11"/>
          <p:cNvSpPr txBox="1">
            <a:spLocks noChangeArrowheads="1"/>
          </p:cNvSpPr>
          <p:nvPr/>
        </p:nvSpPr>
        <p:spPr bwMode="auto">
          <a:xfrm>
            <a:off x="6018213" y="5084763"/>
            <a:ext cx="182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it-IT" sz="2000" b="1"/>
              <a:t>Signal and Idler</a:t>
            </a:r>
          </a:p>
        </p:txBody>
      </p:sp>
      <p:sp>
        <p:nvSpPr>
          <p:cNvPr id="27657" name="CasellaDiTesto 12"/>
          <p:cNvSpPr txBox="1">
            <a:spLocks noChangeArrowheads="1"/>
          </p:cNvSpPr>
          <p:nvPr/>
        </p:nvSpPr>
        <p:spPr bwMode="auto">
          <a:xfrm>
            <a:off x="1042988" y="5805488"/>
            <a:ext cx="5407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it-IT" b="1"/>
              <a:t>SUM in a BBO (Barium Borate)crystal</a:t>
            </a:r>
          </a:p>
          <a:p>
            <a:r>
              <a:rPr lang="en-US" altLang="it-IT" b="1"/>
              <a:t>Wavelength tuned by changing the OPG temperature </a:t>
            </a:r>
          </a:p>
        </p:txBody>
      </p:sp>
      <p:sp>
        <p:nvSpPr>
          <p:cNvPr id="27658" name="CasellaDiTesto 13"/>
          <p:cNvSpPr txBox="1">
            <a:spLocks noChangeArrowheads="1"/>
          </p:cNvSpPr>
          <p:nvPr/>
        </p:nvSpPr>
        <p:spPr bwMode="auto">
          <a:xfrm>
            <a:off x="1042988" y="5445125"/>
            <a:ext cx="656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it-IT" b="1"/>
              <a:t>OPA (Optical Parametric Amplifier) after the OPG to match in SUM </a:t>
            </a:r>
          </a:p>
        </p:txBody>
      </p:sp>
      <p:sp>
        <p:nvSpPr>
          <p:cNvPr id="27659" name="CasellaDiTesto 14"/>
          <p:cNvSpPr txBox="1">
            <a:spLocks noChangeArrowheads="1"/>
          </p:cNvSpPr>
          <p:nvPr/>
        </p:nvSpPr>
        <p:spPr bwMode="auto">
          <a:xfrm>
            <a:off x="2325688" y="6451600"/>
            <a:ext cx="6902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it-IT" i="1"/>
              <a:t>Cialdi et al. NIMB 269, 1527 (2011), Castelli et al. PRB 78, 052512 (2008</a:t>
            </a:r>
            <a:r>
              <a:rPr lang="en-US" altLang="it-IT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27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224"/>
            <a:ext cx="3750930" cy="579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28541" y="6080438"/>
            <a:ext cx="1772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AEgIS set-up</a:t>
            </a:r>
            <a:endParaRPr lang="it-IT" sz="24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54" y="79224"/>
            <a:ext cx="4707982" cy="31386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75" y="3598873"/>
            <a:ext cx="4411918" cy="294127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140870" y="3201925"/>
            <a:ext cx="32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Surko trap+accumulator</a:t>
            </a:r>
            <a:endParaRPr lang="it-IT" sz="24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139952" y="6457090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Chamber</a:t>
            </a:r>
            <a:r>
              <a:rPr lang="it-IT" sz="2400" b="1" dirty="0" smtClean="0"/>
              <a:t> for Ps </a:t>
            </a:r>
            <a:r>
              <a:rPr lang="it-IT" sz="2400" b="1" dirty="0" err="1" smtClean="0"/>
              <a:t>exp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75602" y="738644"/>
            <a:ext cx="3413125" cy="160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GB" altLang="it-IT" dirty="0"/>
          </a:p>
        </p:txBody>
      </p:sp>
      <p:sp>
        <p:nvSpPr>
          <p:cNvPr id="6" name="AutoShape 170"/>
          <p:cNvSpPr>
            <a:spLocks noChangeAspect="1" noChangeArrowheads="1" noTextEdit="1"/>
          </p:cNvSpPr>
          <p:nvPr/>
        </p:nvSpPr>
        <p:spPr bwMode="auto">
          <a:xfrm>
            <a:off x="253951" y="764704"/>
            <a:ext cx="3309937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1"/>
          <p:cNvGrpSpPr/>
          <p:nvPr/>
        </p:nvGrpSpPr>
        <p:grpSpPr bwMode="auto">
          <a:xfrm>
            <a:off x="4675602" y="841832"/>
            <a:ext cx="3311525" cy="1279525"/>
            <a:chOff x="102870" y="666884"/>
            <a:chExt cx="3310890" cy="1104138"/>
          </a:xfrm>
        </p:grpSpPr>
        <p:pic>
          <p:nvPicPr>
            <p:cNvPr id="8" name="Picture 16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050" y="793317"/>
              <a:ext cx="2203710" cy="97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27"/>
            <p:cNvGrpSpPr/>
            <p:nvPr/>
          </p:nvGrpSpPr>
          <p:grpSpPr bwMode="auto">
            <a:xfrm flipV="1">
              <a:off x="102870" y="666884"/>
              <a:ext cx="1182755" cy="379989"/>
              <a:chOff x="233" y="1076"/>
              <a:chExt cx="4189" cy="1422"/>
            </a:xfrm>
          </p:grpSpPr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" y="1166"/>
                <a:ext cx="403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1273" y="1303"/>
                <a:ext cx="637" cy="2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</a:ln>
            </p:spPr>
            <p:txBody>
              <a:bodyPr rot="10800000" lIns="61265" tIns="30632" rIns="61265" bIns="30632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" name="Rectangle 24"/>
              <p:cNvSpPr>
                <a:spLocks noChangeArrowheads="1"/>
              </p:cNvSpPr>
              <p:nvPr/>
            </p:nvSpPr>
            <p:spPr bwMode="auto">
              <a:xfrm>
                <a:off x="1106" y="1076"/>
                <a:ext cx="637" cy="2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</a:ln>
            </p:spPr>
            <p:txBody>
              <a:bodyPr rot="10800000" lIns="61265" tIns="30632" rIns="61265" bIns="30632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" name="Rectangle 25"/>
              <p:cNvSpPr>
                <a:spLocks noChangeArrowheads="1"/>
              </p:cNvSpPr>
              <p:nvPr/>
            </p:nvSpPr>
            <p:spPr bwMode="auto">
              <a:xfrm>
                <a:off x="3129" y="1151"/>
                <a:ext cx="652" cy="38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</a:ln>
            </p:spPr>
            <p:txBody>
              <a:bodyPr rot="10800000" lIns="61265" tIns="30632" rIns="61265" bIns="30632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" name="Rectangle 26"/>
              <p:cNvSpPr>
                <a:spLocks noChangeArrowheads="1"/>
              </p:cNvSpPr>
              <p:nvPr/>
            </p:nvSpPr>
            <p:spPr bwMode="auto">
              <a:xfrm>
                <a:off x="233" y="1120"/>
                <a:ext cx="652" cy="38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</a:ln>
            </p:spPr>
            <p:txBody>
              <a:bodyPr rot="10800000" lIns="61265" tIns="30632" rIns="61265" bIns="30632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" name="Group 158"/>
            <p:cNvGrpSpPr/>
            <p:nvPr/>
          </p:nvGrpSpPr>
          <p:grpSpPr bwMode="auto">
            <a:xfrm flipH="1">
              <a:off x="1460136" y="734062"/>
              <a:ext cx="492614" cy="268714"/>
              <a:chOff x="5306" y="1649"/>
              <a:chExt cx="1292" cy="670"/>
            </a:xfrm>
          </p:grpSpPr>
          <p:pic>
            <p:nvPicPr>
              <p:cNvPr id="11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" y="1660"/>
                <a:ext cx="200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8" y="1649"/>
                <a:ext cx="109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6" y="2060"/>
                <a:ext cx="1094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6440902" y="1219657"/>
            <a:ext cx="812800" cy="57785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25" name="CasellaDiTesto 24"/>
          <p:cNvSpPr txBox="1"/>
          <p:nvPr/>
        </p:nvSpPr>
        <p:spPr>
          <a:xfrm>
            <a:off x="105305" y="6488668"/>
            <a:ext cx="268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Caravita</a:t>
            </a:r>
            <a:r>
              <a:rPr lang="en-US" i="1" dirty="0" smtClean="0"/>
              <a:t> R et al. WAG 2015</a:t>
            </a:r>
            <a:endParaRPr lang="en-US" i="1" dirty="0"/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3979545"/>
            <a:ext cx="177736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6" y="2726903"/>
            <a:ext cx="41148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284831" y="5727278"/>
            <a:ext cx="862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Antiproton cold ejection /total p bar,  as a function of time spent cooling with electrons</a:t>
            </a:r>
            <a:r>
              <a:rPr lang="en-US" b="1" dirty="0" smtClean="0"/>
              <a:t>.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672684" y="3925076"/>
            <a:ext cx="25211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~ 4x10</a:t>
            </a:r>
            <a:r>
              <a:rPr lang="en-US" sz="2000" b="1" baseline="30000" dirty="0" smtClean="0"/>
              <a:t>5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pbar</a:t>
            </a:r>
            <a:r>
              <a:rPr lang="en-US" sz="2000" b="1" dirty="0" smtClean="0"/>
              <a:t> for shot </a:t>
            </a:r>
          </a:p>
          <a:p>
            <a:r>
              <a:rPr lang="en-US" sz="2000" b="1" dirty="0" smtClean="0"/>
              <a:t>are captured </a:t>
            </a:r>
          </a:p>
          <a:p>
            <a:r>
              <a:rPr lang="en-US" sz="2000" b="1" dirty="0" smtClean="0"/>
              <a:t>on  3x10</a:t>
            </a:r>
            <a:r>
              <a:rPr lang="en-US" sz="2000" b="1" baseline="30000" dirty="0" smtClean="0"/>
              <a:t>7</a:t>
            </a:r>
          </a:p>
          <a:p>
            <a:r>
              <a:rPr lang="en-US" sz="2000" b="1" dirty="0" smtClean="0"/>
              <a:t>(shot every 2 min)</a:t>
            </a:r>
            <a:endParaRPr lang="en-US" sz="20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546424" y="4263437"/>
            <a:ext cx="220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 of captured </a:t>
            </a:r>
            <a:r>
              <a:rPr lang="en-US" dirty="0" err="1" smtClean="0"/>
              <a:t>pbar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re cooled</a:t>
            </a:r>
            <a:endParaRPr lang="en-US" dirty="0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7534299" y="605773"/>
            <a:ext cx="1375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it-IT" dirty="0" smtClean="0"/>
              <a:t>scintillators</a:t>
            </a:r>
            <a:endParaRPr lang="en-GB" altLang="it-IT" dirty="0"/>
          </a:p>
        </p:txBody>
      </p:sp>
      <p:cxnSp>
        <p:nvCxnSpPr>
          <p:cNvPr id="29" name="Straight Arrow Connector 2"/>
          <p:cNvCxnSpPr>
            <a:cxnSpLocks noChangeShapeType="1"/>
          </p:cNvCxnSpPr>
          <p:nvPr/>
        </p:nvCxnSpPr>
        <p:spPr bwMode="auto">
          <a:xfrm flipH="1">
            <a:off x="7163264" y="949880"/>
            <a:ext cx="1117600" cy="153989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Arrow Connector 33"/>
          <p:cNvCxnSpPr>
            <a:cxnSpLocks noChangeShapeType="1"/>
          </p:cNvCxnSpPr>
          <p:nvPr/>
        </p:nvCxnSpPr>
        <p:spPr bwMode="auto">
          <a:xfrm flipH="1">
            <a:off x="7326777" y="997999"/>
            <a:ext cx="954087" cy="658319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6"/>
          <p:cNvCxnSpPr>
            <a:cxnSpLocks noChangeShapeType="1"/>
          </p:cNvCxnSpPr>
          <p:nvPr/>
        </p:nvCxnSpPr>
        <p:spPr bwMode="auto">
          <a:xfrm flipH="1">
            <a:off x="7280740" y="841832"/>
            <a:ext cx="303931" cy="208061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825960" y="21289"/>
                <a:ext cx="409278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3200" b="1" dirty="0" smtClean="0">
                    <a:latin typeface="+mj-lt"/>
                  </a:rPr>
                  <a:t>A</a:t>
                </a:r>
                <a14:m>
                  <m:oMath xmlns:m="http://schemas.openxmlformats.org/officeDocument/2006/math">
                    <m:r>
                      <a:rPr lang="it-IT" sz="3200" b="1" i="0" smtClean="0">
                        <a:latin typeface="Cambria Math" panose="02040503050406030204" pitchFamily="18" charset="0"/>
                      </a:rPr>
                      <m:t>𝐧𝐭𝐢𝐩𝐫𝐨𝐭𝐨𝐧</m:t>
                    </m:r>
                    <m:r>
                      <a:rPr lang="it-IT" sz="32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0" smtClean="0">
                        <a:latin typeface="Cambria Math" panose="02040503050406030204" pitchFamily="18" charset="0"/>
                      </a:rPr>
                      <m:t>𝐭𝐫𝐚𝐩𝐩𝐢𝐧𝐠</m:t>
                    </m:r>
                  </m:oMath>
                </a14:m>
                <a:endParaRPr lang="it-IT" sz="32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960" y="21289"/>
                <a:ext cx="4092787" cy="584775"/>
              </a:xfrm>
              <a:prstGeom prst="rect">
                <a:avLst/>
              </a:prstGeom>
              <a:blipFill rotWithShape="1">
                <a:blip r:embed="rId9"/>
                <a:stretch>
                  <a:fillRect l="-3875" t="-12500" b="-34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  <a:endParaRPr lang="it-IT">
                  <a:noFill/>
                </a:endParaRPr>
              </a:p>
            </p:txBody>
          </p:sp>
        </mc:Fallback>
      </mc:AlternateContent>
      <p:cxnSp>
        <p:nvCxnSpPr>
          <p:cNvPr id="37" name="Straight Arrow Connector 3"/>
          <p:cNvCxnSpPr>
            <a:cxnSpLocks noChangeShapeType="1"/>
          </p:cNvCxnSpPr>
          <p:nvPr/>
        </p:nvCxnSpPr>
        <p:spPr bwMode="auto">
          <a:xfrm>
            <a:off x="5690710" y="5199325"/>
            <a:ext cx="0" cy="27781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6"/>
          <p:cNvCxnSpPr>
            <a:cxnSpLocks noChangeShapeType="1"/>
          </p:cNvCxnSpPr>
          <p:nvPr/>
        </p:nvCxnSpPr>
        <p:spPr bwMode="auto">
          <a:xfrm>
            <a:off x="5690710" y="5500950"/>
            <a:ext cx="0" cy="72231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Box 34"/>
          <p:cNvSpPr txBox="1">
            <a:spLocks noChangeArrowheads="1"/>
          </p:cNvSpPr>
          <p:nvPr/>
        </p:nvSpPr>
        <p:spPr bwMode="auto">
          <a:xfrm>
            <a:off x="5690710" y="5383097"/>
            <a:ext cx="981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400" dirty="0">
                <a:solidFill>
                  <a:srgbClr val="00B0F0"/>
                </a:solidFill>
              </a:rPr>
              <a:t>cold dump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690870" y="5199380"/>
            <a:ext cx="1468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GB" sz="1400" dirty="0">
                <a:solidFill>
                  <a:srgbClr val="FF0000"/>
                </a:solidFill>
                <a:sym typeface="+mn-ea"/>
              </a:rPr>
              <a:t>hot dump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796869" y="1553820"/>
            <a:ext cx="737235" cy="1905"/>
          </a:xfrm>
          <a:prstGeom prst="straightConnector1">
            <a:avLst/>
          </a:prstGeom>
          <a:ln>
            <a:solidFill>
              <a:srgbClr val="FFFF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Picture 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6" y="836712"/>
            <a:ext cx="3810744" cy="8204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" y="0"/>
            <a:ext cx="2520280" cy="15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11960" y="6453336"/>
            <a:ext cx="4382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Aghion</a:t>
            </a:r>
            <a:r>
              <a:rPr lang="en-US" sz="1600" i="1" dirty="0" smtClean="0"/>
              <a:t> et al. (AEgIS) Nature Comm. 5, 4538 (2014)</a:t>
            </a:r>
            <a:endParaRPr lang="en-US" sz="1600" i="1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4921"/>
            <a:ext cx="7399163" cy="314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979712" y="5013176"/>
            <a:ext cx="5544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slit arrays </a:t>
            </a:r>
            <a:r>
              <a:rPr lang="en-US" sz="2000" b="1" dirty="0" smtClean="0"/>
              <a:t>in </a:t>
            </a:r>
            <a:r>
              <a:rPr lang="en-US" sz="2000" b="1" dirty="0"/>
              <a:t>100-</a:t>
            </a:r>
            <a:r>
              <a:rPr lang="el-GR" sz="2000" b="1" dirty="0"/>
              <a:t>μ</a:t>
            </a:r>
            <a:r>
              <a:rPr lang="en-US" sz="2000" b="1" dirty="0"/>
              <a:t>m thick </a:t>
            </a:r>
            <a:r>
              <a:rPr lang="en-US" sz="2000" b="1" dirty="0" smtClean="0"/>
              <a:t>silicon by ion etching </a:t>
            </a:r>
          </a:p>
          <a:p>
            <a:r>
              <a:rPr lang="en-US" sz="2000" b="1" dirty="0" smtClean="0"/>
              <a:t>slit </a:t>
            </a:r>
            <a:r>
              <a:rPr lang="en-US" sz="2000" b="1" dirty="0"/>
              <a:t>width of 12 </a:t>
            </a:r>
            <a:r>
              <a:rPr lang="el-GR" sz="2000" b="1" dirty="0" smtClean="0"/>
              <a:t>μ</a:t>
            </a:r>
            <a:r>
              <a:rPr lang="en-US" sz="2000" b="1" dirty="0" smtClean="0"/>
              <a:t>m </a:t>
            </a:r>
          </a:p>
          <a:p>
            <a:r>
              <a:rPr lang="en-US" sz="2000" b="1" dirty="0" smtClean="0"/>
              <a:t>periodicity </a:t>
            </a:r>
            <a:r>
              <a:rPr lang="en-US" sz="2000" b="1" dirty="0"/>
              <a:t>of </a:t>
            </a:r>
            <a:r>
              <a:rPr lang="en-US" sz="2000" b="1" dirty="0" smtClean="0"/>
              <a:t>d=40 </a:t>
            </a:r>
            <a:r>
              <a:rPr lang="el-GR" sz="2000" b="1" dirty="0"/>
              <a:t>μ </a:t>
            </a:r>
            <a:r>
              <a:rPr lang="en-US" sz="2000" b="1" dirty="0" smtClean="0"/>
              <a:t>m</a:t>
            </a:r>
            <a:endParaRPr lang="en-US" sz="2000" b="1" dirty="0"/>
          </a:p>
          <a:p>
            <a:r>
              <a:rPr lang="en-US" sz="2000" b="1" smtClean="0"/>
              <a:t>Reference measurement </a:t>
            </a:r>
            <a:r>
              <a:rPr lang="en-US" sz="2000" b="1" dirty="0" smtClean="0"/>
              <a:t>with light (Talbot –Lau)</a:t>
            </a:r>
            <a:endParaRPr lang="en-US" sz="2000" b="1" dirty="0"/>
          </a:p>
        </p:txBody>
      </p:sp>
      <p:sp>
        <p:nvSpPr>
          <p:cNvPr id="9" name="Rettangolo 8"/>
          <p:cNvSpPr/>
          <p:nvPr/>
        </p:nvSpPr>
        <p:spPr>
          <a:xfrm>
            <a:off x="1475656" y="4349135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chemeClr val="tx1"/>
                </a:solidFill>
              </a:rPr>
              <a:t>Antiproton E=100 </a:t>
            </a:r>
            <a:r>
              <a:rPr lang="en-US" sz="2000" b="1" dirty="0" err="1" smtClean="0">
                <a:solidFill>
                  <a:schemeClr val="tx1"/>
                </a:solidFill>
              </a:rPr>
              <a:t>keV</a:t>
            </a:r>
            <a:endParaRPr lang="en-US" sz="2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635896" y="134332"/>
                <a:ext cx="46983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𝐓𝐞𝐬𝐭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𝐰𝐢𝐭𝐡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𝐦𝐢𝐧𝐢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𝐦𝐨𝐢𝐫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é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34332"/>
                <a:ext cx="4698337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  <a:endParaRPr lang="it-IT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29"/>
            <a:ext cx="6250086" cy="307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46555"/>
            <a:ext cx="3420426" cy="301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298761" y="6485829"/>
            <a:ext cx="491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Aghion</a:t>
            </a:r>
            <a:r>
              <a:rPr lang="en-US" i="1" dirty="0" smtClean="0"/>
              <a:t> et al. (AEgIS) Nature Comm. 5, 4538 (2014)</a:t>
            </a:r>
            <a:endParaRPr lang="en-US" i="1" dirty="0"/>
          </a:p>
        </p:txBody>
      </p:sp>
      <p:sp>
        <p:nvSpPr>
          <p:cNvPr id="3" name="Rettangolo 2"/>
          <p:cNvSpPr/>
          <p:nvPr/>
        </p:nvSpPr>
        <p:spPr>
          <a:xfrm>
            <a:off x="6660232" y="2060848"/>
            <a:ext cx="2782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Δy</a:t>
            </a:r>
            <a:r>
              <a:rPr lang="en-US" sz="2000" b="1" dirty="0" smtClean="0"/>
              <a:t>=9.8±0.9 </a:t>
            </a:r>
            <a:r>
              <a:rPr lang="el-GR" sz="2000" b="1" dirty="0" smtClean="0"/>
              <a:t>μ</a:t>
            </a:r>
            <a:r>
              <a:rPr lang="en-US" sz="2000" b="1" dirty="0" smtClean="0"/>
              <a:t>m  (stat.)</a:t>
            </a:r>
          </a:p>
          <a:p>
            <a:r>
              <a:rPr lang="en-US" sz="2000" b="1" dirty="0" smtClean="0"/>
              <a:t>±</a:t>
            </a:r>
            <a:r>
              <a:rPr lang="en-US" sz="2000" b="1" dirty="0"/>
              <a:t>6.4 </a:t>
            </a:r>
            <a:r>
              <a:rPr lang="el-GR" sz="2000" b="1" dirty="0"/>
              <a:t>μ </a:t>
            </a:r>
            <a:r>
              <a:rPr lang="en-US" sz="2000" b="1" dirty="0" smtClean="0"/>
              <a:t>m </a:t>
            </a:r>
            <a:r>
              <a:rPr lang="en-US" sz="2000" b="1" dirty="0"/>
              <a:t>(syst.)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203778" y="346500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/>
              <a:t>Compatible with a force </a:t>
            </a:r>
          </a:p>
          <a:p>
            <a:r>
              <a:rPr lang="en-US" sz="2000" b="1" dirty="0" smtClean="0"/>
              <a:t>530 ±50 (stat.) ± 350 (</a:t>
            </a:r>
            <a:r>
              <a:rPr lang="en-US" sz="2000" b="1" dirty="0"/>
              <a:t>syst</a:t>
            </a:r>
            <a:r>
              <a:rPr lang="en-US" sz="2000" b="1" dirty="0" smtClean="0"/>
              <a:t>.) </a:t>
            </a:r>
            <a:r>
              <a:rPr lang="en-US" sz="2000" b="1" dirty="0" err="1" smtClean="0"/>
              <a:t>aN</a:t>
            </a:r>
            <a:endParaRPr lang="en-US" sz="2000" b="1" dirty="0"/>
          </a:p>
          <a:p>
            <a:r>
              <a:rPr lang="en-US" sz="2000" dirty="0" smtClean="0"/>
              <a:t>Corresponding to an E=33 V/cm </a:t>
            </a:r>
            <a:r>
              <a:rPr lang="en-US" sz="2000" dirty="0"/>
              <a:t>direction of </a:t>
            </a:r>
            <a:r>
              <a:rPr lang="en-US" sz="2000" dirty="0" smtClean="0"/>
              <a:t>the grating </a:t>
            </a:r>
            <a:r>
              <a:rPr lang="en-US" sz="2000" dirty="0"/>
              <a:t>period </a:t>
            </a:r>
            <a:endParaRPr lang="en-US" sz="2000" dirty="0" smtClean="0"/>
          </a:p>
          <a:p>
            <a:r>
              <a:rPr lang="en-US" sz="2000" dirty="0" smtClean="0"/>
              <a:t>or </a:t>
            </a:r>
            <a:r>
              <a:rPr lang="en-US" sz="2000" dirty="0"/>
              <a:t>a </a:t>
            </a:r>
            <a:r>
              <a:rPr lang="en-US" sz="2000" dirty="0" smtClean="0"/>
              <a:t>B= 7.4G perpendicular </a:t>
            </a:r>
            <a:r>
              <a:rPr lang="en-US" sz="2000" dirty="0"/>
              <a:t>to the grating period and antiproton direction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4248472" y="5601434"/>
                <a:ext cx="4572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1"/>
                    </a:solidFill>
                  </a:rPr>
                  <a:t>With lower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𝑯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</a:rPr>
                  <a:t>), L ~ 1m , sensitivity 11 order mag better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472" y="5601434"/>
                <a:ext cx="4572000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1467" t="-5172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  <a:endParaRPr lang="it-IT">
                  <a:noFill/>
                </a:endParaRPr>
              </a:p>
            </p:txBody>
          </p:sp>
        </mc:Fallback>
      </mc:AlternateContent>
      <p:sp>
        <p:nvSpPr>
          <p:cNvPr id="2" name="CasellaDiTesto 1"/>
          <p:cNvSpPr txBox="1"/>
          <p:nvPr/>
        </p:nvSpPr>
        <p:spPr>
          <a:xfrm>
            <a:off x="2505585" y="442782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Emulsion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827584" y="3925505"/>
            <a:ext cx="5544616" cy="2227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 smtClean="0"/>
              <a:t>Antiprotons</a:t>
            </a:r>
            <a:r>
              <a:rPr lang="it-IT" sz="2000" b="1" dirty="0" smtClean="0"/>
              <a:t> 100 keV</a:t>
            </a:r>
          </a:p>
          <a:p>
            <a:r>
              <a:rPr lang="it-IT" sz="2000" b="1" dirty="0" err="1" smtClean="0"/>
              <a:t>Annihilation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vertex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tracks</a:t>
            </a:r>
            <a:r>
              <a:rPr lang="it-IT" sz="2000" b="1" dirty="0" smtClean="0"/>
              <a:t>.  </a:t>
            </a:r>
          </a:p>
          <a:p>
            <a:r>
              <a:rPr lang="it-IT" sz="2000" b="1" dirty="0" smtClean="0"/>
              <a:t>Positions are </a:t>
            </a:r>
            <a:r>
              <a:rPr lang="it-IT" sz="2000" b="1" dirty="0" err="1" smtClean="0"/>
              <a:t>found</a:t>
            </a:r>
            <a:r>
              <a:rPr lang="it-IT" sz="2000" b="1" dirty="0" smtClean="0"/>
              <a:t> with 1-2 </a:t>
            </a:r>
            <a:r>
              <a:rPr lang="el-GR" sz="2000" b="1" dirty="0" smtClean="0"/>
              <a:t>μ</a:t>
            </a:r>
            <a:r>
              <a:rPr lang="it-IT" sz="2000" b="1" dirty="0" smtClean="0"/>
              <a:t>m </a:t>
            </a:r>
          </a:p>
          <a:p>
            <a:r>
              <a:rPr lang="it-IT" sz="2000" b="1" dirty="0" err="1" smtClean="0"/>
              <a:t>resolution</a:t>
            </a:r>
            <a:endParaRPr lang="it-IT" sz="2000" b="1" dirty="0" smtClean="0"/>
          </a:p>
          <a:p>
            <a:endParaRPr lang="it-IT" sz="2000" b="1" dirty="0"/>
          </a:p>
          <a:p>
            <a:r>
              <a:rPr lang="it-IT" sz="2000" b="1" dirty="0" err="1" smtClean="0"/>
              <a:t>Tracks: pions</a:t>
            </a:r>
            <a:r>
              <a:rPr lang="it-IT" sz="2000" b="1" dirty="0" smtClean="0"/>
              <a:t>, </a:t>
            </a:r>
            <a:r>
              <a:rPr lang="it-IT" sz="2000" b="1" dirty="0" err="1" smtClean="0"/>
              <a:t>vertex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proton</a:t>
            </a:r>
            <a:r>
              <a:rPr lang="it-IT" sz="2000" b="1" dirty="0" smtClean="0"/>
              <a:t> and </a:t>
            </a:r>
          </a:p>
          <a:p>
            <a:r>
              <a:rPr lang="it-IT" sz="2000" b="1" dirty="0" err="1" smtClean="0"/>
              <a:t>Heavy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nuclear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fragments</a:t>
            </a:r>
            <a:r>
              <a:rPr lang="it-IT" sz="2000" b="1" dirty="0"/>
              <a:t>.</a:t>
            </a:r>
            <a:endParaRPr lang="it-IT" sz="2000" b="1" dirty="0" smtClean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6" y="692696"/>
            <a:ext cx="7493515" cy="29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43" y="4005064"/>
            <a:ext cx="3413931" cy="256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20842" y="6545131"/>
            <a:ext cx="647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Storey</a:t>
            </a:r>
            <a:r>
              <a:rPr lang="en-US" i="1" dirty="0" smtClean="0"/>
              <a:t> et al. </a:t>
            </a:r>
            <a:r>
              <a:rPr lang="en-US" i="1" dirty="0" err="1" smtClean="0"/>
              <a:t>Hyp</a:t>
            </a:r>
            <a:r>
              <a:rPr lang="en-US" i="1" dirty="0" smtClean="0"/>
              <a:t>. Inter . 228, 151 (2014), S. </a:t>
            </a:r>
            <a:r>
              <a:rPr lang="en-US" i="1" dirty="0" err="1" smtClean="0"/>
              <a:t>Aghion</a:t>
            </a:r>
            <a:r>
              <a:rPr lang="en-US" i="1" dirty="0" smtClean="0"/>
              <a:t> et al. JINST 2013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798197" y="141461"/>
            <a:ext cx="37633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/>
              <a:t>Detectors: emulsions</a:t>
            </a:r>
            <a:endParaRPr lang="it-IT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/>
          <p:nvPr/>
        </p:nvSpPr>
        <p:spPr>
          <a:xfrm>
            <a:off x="179512" y="0"/>
            <a:ext cx="868985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eaLnBrk="1" hangingPunct="1"/>
            <a:r>
              <a:rPr lang="it-IT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Positron/positronium converters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9459" name="Group 130"/>
          <p:cNvGrpSpPr/>
          <p:nvPr/>
        </p:nvGrpSpPr>
        <p:grpSpPr>
          <a:xfrm>
            <a:off x="547688" y="2892425"/>
            <a:ext cx="2312987" cy="3382963"/>
            <a:chOff x="428" y="1761"/>
            <a:chExt cx="1374" cy="2048"/>
          </a:xfrm>
        </p:grpSpPr>
        <p:pic>
          <p:nvPicPr>
            <p:cNvPr id="19466" name="Picture 17"/>
            <p:cNvPicPr>
              <a:picLocks noChangeAspect="1"/>
            </p:cNvPicPr>
            <p:nvPr/>
          </p:nvPicPr>
          <p:blipFill>
            <a:blip r:embed="rId2">
              <a:grayscl/>
              <a:lum contrast="-32001"/>
            </a:blip>
            <a:stretch>
              <a:fillRect/>
            </a:stretch>
          </p:blipFill>
          <p:spPr>
            <a:xfrm>
              <a:off x="886" y="2106"/>
              <a:ext cx="338" cy="10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7" name="Picture 18"/>
            <p:cNvPicPr>
              <a:picLocks noChangeAspect="1"/>
            </p:cNvPicPr>
            <p:nvPr/>
          </p:nvPicPr>
          <p:blipFill>
            <a:blip r:embed="rId2">
              <a:grayscl/>
              <a:lum contrast="-32001"/>
            </a:blip>
            <a:stretch>
              <a:fillRect/>
            </a:stretch>
          </p:blipFill>
          <p:spPr>
            <a:xfrm>
              <a:off x="1220" y="2106"/>
              <a:ext cx="340" cy="10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8" name="Picture 19"/>
            <p:cNvPicPr>
              <a:picLocks noChangeAspect="1"/>
            </p:cNvPicPr>
            <p:nvPr/>
          </p:nvPicPr>
          <p:blipFill>
            <a:blip r:embed="rId2">
              <a:grayscl/>
              <a:lum contrast="-32001"/>
            </a:blip>
            <a:srcRect b="35745"/>
            <a:stretch>
              <a:fillRect/>
            </a:stretch>
          </p:blipFill>
          <p:spPr>
            <a:xfrm>
              <a:off x="889" y="3163"/>
              <a:ext cx="680" cy="6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9" name="Rectangle 20"/>
            <p:cNvSpPr/>
            <p:nvPr/>
          </p:nvSpPr>
          <p:spPr>
            <a:xfrm>
              <a:off x="886" y="2115"/>
              <a:ext cx="681" cy="1694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lvl="0" algn="ctr" eaLnBrk="1" hangingPunct="1"/>
              <a:endParaRPr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470" name="Rectangle 22"/>
            <p:cNvSpPr/>
            <p:nvPr/>
          </p:nvSpPr>
          <p:spPr>
            <a:xfrm>
              <a:off x="428" y="1908"/>
              <a:ext cx="439" cy="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lvl="0" eaLnBrk="0" hangingPunct="0"/>
              <a:r>
                <a:rPr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Positron beam</a:t>
              </a:r>
              <a:endParaRPr sz="1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9471" name="Group 23"/>
            <p:cNvGrpSpPr/>
            <p:nvPr/>
          </p:nvGrpSpPr>
          <p:grpSpPr>
            <a:xfrm>
              <a:off x="507" y="1983"/>
              <a:ext cx="955" cy="414"/>
              <a:chOff x="217" y="957"/>
              <a:chExt cx="1433" cy="618"/>
            </a:xfrm>
          </p:grpSpPr>
          <p:grpSp>
            <p:nvGrpSpPr>
              <p:cNvPr id="19560" name="Group 24"/>
              <p:cNvGrpSpPr/>
              <p:nvPr/>
            </p:nvGrpSpPr>
            <p:grpSpPr>
              <a:xfrm>
                <a:off x="442" y="1385"/>
                <a:ext cx="222" cy="190"/>
                <a:chOff x="2317" y="7521"/>
                <a:chExt cx="339" cy="340"/>
              </a:xfrm>
            </p:grpSpPr>
            <p:sp>
              <p:nvSpPr>
                <p:cNvPr id="19577" name="Oval 25"/>
                <p:cNvSpPr/>
                <p:nvPr/>
              </p:nvSpPr>
              <p:spPr>
                <a:xfrm>
                  <a:off x="2317" y="7521"/>
                  <a:ext cx="339" cy="34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78" name="Rectangle 26"/>
                <p:cNvSpPr/>
                <p:nvPr/>
              </p:nvSpPr>
              <p:spPr>
                <a:xfrm>
                  <a:off x="2367" y="7569"/>
                  <a:ext cx="241" cy="21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79" name="Rectangle 27"/>
                <p:cNvSpPr/>
                <p:nvPr/>
              </p:nvSpPr>
              <p:spPr>
                <a:xfrm>
                  <a:off x="2378" y="7587"/>
                  <a:ext cx="208" cy="1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lvl="0" eaLnBrk="0" hangingPunct="0"/>
                  <a:r>
                    <a:rPr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Ps</a:t>
                  </a:r>
                  <a:endParaRPr sz="1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61" name="Freeform 28"/>
              <p:cNvSpPr/>
              <p:nvPr/>
            </p:nvSpPr>
            <p:spPr>
              <a:xfrm rot="-70356">
                <a:off x="791" y="1377"/>
                <a:ext cx="859" cy="115"/>
              </a:xfrm>
              <a:custGeom>
                <a:avLst/>
                <a:gdLst>
                  <a:gd name="txL" fmla="*/ 0 w 851"/>
                  <a:gd name="txT" fmla="*/ 0 h 83"/>
                  <a:gd name="txR" fmla="*/ 851 w 851"/>
                  <a:gd name="txB" fmla="*/ 83 h 83"/>
                </a:gdLst>
                <a:ahLst/>
                <a:cxnLst>
                  <a:cxn ang="0">
                    <a:pos x="0" y="385"/>
                  </a:cxn>
                  <a:cxn ang="0">
                    <a:pos x="244" y="0"/>
                  </a:cxn>
                  <a:cxn ang="0">
                    <a:pos x="327" y="870"/>
                  </a:cxn>
                  <a:cxn ang="0">
                    <a:pos x="455" y="0"/>
                  </a:cxn>
                  <a:cxn ang="0">
                    <a:pos x="606" y="870"/>
                  </a:cxn>
                  <a:cxn ang="0">
                    <a:pos x="737" y="870"/>
                  </a:cxn>
                  <a:cxn ang="0">
                    <a:pos x="904" y="1301"/>
                  </a:cxn>
                  <a:cxn ang="0">
                    <a:pos x="961" y="2215"/>
                  </a:cxn>
                  <a:cxn ang="0">
                    <a:pos x="954" y="5222"/>
                  </a:cxn>
                  <a:cxn ang="0">
                    <a:pos x="590" y="5746"/>
                  </a:cxn>
                  <a:cxn ang="0">
                    <a:pos x="290" y="4849"/>
                  </a:cxn>
                  <a:cxn ang="0">
                    <a:pos x="0" y="5222"/>
                  </a:cxn>
                </a:cxnLst>
                <a:rect l="txL" t="txT" r="txR" b="txB"/>
                <a:pathLst>
                  <a:path w="851" h="83">
                    <a:moveTo>
                      <a:pt x="0" y="6"/>
                    </a:moveTo>
                    <a:lnTo>
                      <a:pt x="218" y="0"/>
                    </a:lnTo>
                    <a:lnTo>
                      <a:pt x="288" y="12"/>
                    </a:lnTo>
                    <a:lnTo>
                      <a:pt x="403" y="0"/>
                    </a:lnTo>
                    <a:lnTo>
                      <a:pt x="538" y="12"/>
                    </a:lnTo>
                    <a:lnTo>
                      <a:pt x="653" y="12"/>
                    </a:lnTo>
                    <a:lnTo>
                      <a:pt x="800" y="19"/>
                    </a:lnTo>
                    <a:lnTo>
                      <a:pt x="851" y="32"/>
                    </a:lnTo>
                    <a:lnTo>
                      <a:pt x="845" y="76"/>
                    </a:lnTo>
                    <a:lnTo>
                      <a:pt x="525" y="83"/>
                    </a:lnTo>
                    <a:lnTo>
                      <a:pt x="256" y="70"/>
                    </a:lnTo>
                    <a:lnTo>
                      <a:pt x="0" y="76"/>
                    </a:lnTo>
                  </a:path>
                </a:pathLst>
              </a:custGeom>
              <a:solidFill>
                <a:schemeClr val="bg1"/>
              </a:solidFill>
              <a:ln w="76200" cap="flat" cmpd="sng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562" name="Line 29"/>
              <p:cNvSpPr/>
              <p:nvPr/>
            </p:nvSpPr>
            <p:spPr>
              <a:xfrm rot="53773" flipV="1">
                <a:off x="1345" y="1276"/>
                <a:ext cx="39" cy="5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63" name="Line 30"/>
              <p:cNvSpPr/>
              <p:nvPr/>
            </p:nvSpPr>
            <p:spPr>
              <a:xfrm rot="53773">
                <a:off x="1389" y="1277"/>
                <a:ext cx="101" cy="28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64" name="Line 31"/>
              <p:cNvSpPr/>
              <p:nvPr/>
            </p:nvSpPr>
            <p:spPr>
              <a:xfrm rot="53773" flipH="1" flipV="1">
                <a:off x="1497" y="1309"/>
                <a:ext cx="76" cy="9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9565" name="Group 32"/>
              <p:cNvGrpSpPr/>
              <p:nvPr/>
            </p:nvGrpSpPr>
            <p:grpSpPr>
              <a:xfrm rot="53773">
                <a:off x="673" y="1389"/>
                <a:ext cx="914" cy="92"/>
                <a:chOff x="2074" y="1725"/>
                <a:chExt cx="1071" cy="153"/>
              </a:xfrm>
            </p:grpSpPr>
            <p:sp>
              <p:nvSpPr>
                <p:cNvPr id="19568" name="Line 33"/>
                <p:cNvSpPr/>
                <p:nvPr/>
              </p:nvSpPr>
              <p:spPr>
                <a:xfrm flipV="1">
                  <a:off x="2382" y="1761"/>
                  <a:ext cx="232" cy="97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69" name="Line 34"/>
                <p:cNvSpPr/>
                <p:nvPr/>
              </p:nvSpPr>
              <p:spPr>
                <a:xfrm flipH="1">
                  <a:off x="2850" y="1734"/>
                  <a:ext cx="212" cy="130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70" name="Line 35"/>
                <p:cNvSpPr/>
                <p:nvPr/>
              </p:nvSpPr>
              <p:spPr>
                <a:xfrm flipV="1">
                  <a:off x="2824" y="1725"/>
                  <a:ext cx="58" cy="15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71" name="Line 36"/>
                <p:cNvSpPr/>
                <p:nvPr/>
              </p:nvSpPr>
              <p:spPr>
                <a:xfrm flipV="1">
                  <a:off x="2392" y="1729"/>
                  <a:ext cx="482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72" name="Line 37"/>
                <p:cNvSpPr/>
                <p:nvPr/>
              </p:nvSpPr>
              <p:spPr>
                <a:xfrm flipH="1">
                  <a:off x="3062" y="1739"/>
                  <a:ext cx="83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73" name="Line 38"/>
                <p:cNvSpPr/>
                <p:nvPr/>
              </p:nvSpPr>
              <p:spPr>
                <a:xfrm flipV="1">
                  <a:off x="3055" y="1734"/>
                  <a:ext cx="8" cy="13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74" name="Line 39"/>
                <p:cNvSpPr/>
                <p:nvPr/>
              </p:nvSpPr>
              <p:spPr>
                <a:xfrm flipH="1" flipV="1">
                  <a:off x="2437" y="1760"/>
                  <a:ext cx="265" cy="111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75" name="Line 40"/>
                <p:cNvSpPr/>
                <p:nvPr/>
              </p:nvSpPr>
              <p:spPr>
                <a:xfrm flipH="1">
                  <a:off x="2074" y="1763"/>
                  <a:ext cx="374" cy="31"/>
                </a:xfrm>
                <a:prstGeom prst="line">
                  <a:avLst/>
                </a:prstGeom>
                <a:ln w="9525" cap="flat" cmpd="sng">
                  <a:solidFill>
                    <a:srgbClr val="3366FF"/>
                  </a:solidFill>
                  <a:prstDash val="dash"/>
                  <a:headEnd type="none" w="med" len="med"/>
                  <a:tailEnd type="triangle" w="med" len="med"/>
                </a:ln>
              </p:spPr>
            </p:sp>
            <p:sp>
              <p:nvSpPr>
                <p:cNvPr id="19576" name="Line 41"/>
                <p:cNvSpPr/>
                <p:nvPr/>
              </p:nvSpPr>
              <p:spPr>
                <a:xfrm flipH="1" flipV="1">
                  <a:off x="2618" y="1742"/>
                  <a:ext cx="66" cy="105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9566" name="Line 42"/>
              <p:cNvSpPr/>
              <p:nvPr/>
            </p:nvSpPr>
            <p:spPr>
              <a:xfrm>
                <a:off x="217" y="957"/>
                <a:ext cx="757" cy="349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9567" name="Freeform 43"/>
              <p:cNvSpPr/>
              <p:nvPr/>
            </p:nvSpPr>
            <p:spPr>
              <a:xfrm>
                <a:off x="929" y="1180"/>
                <a:ext cx="420" cy="132"/>
              </a:xfrm>
              <a:custGeom>
                <a:avLst/>
                <a:gdLst>
                  <a:gd name="txL" fmla="*/ 0 w 384"/>
                  <a:gd name="txT" fmla="*/ 0 h 128"/>
                  <a:gd name="txR" fmla="*/ 384 w 384"/>
                  <a:gd name="txB" fmla="*/ 128 h 128"/>
                </a:gdLst>
                <a:ahLst/>
                <a:cxnLst>
                  <a:cxn ang="0">
                    <a:pos x="103" y="162"/>
                  </a:cxn>
                  <a:cxn ang="0">
                    <a:pos x="0" y="0"/>
                  </a:cxn>
                  <a:cxn ang="0">
                    <a:pos x="474" y="162"/>
                  </a:cxn>
                  <a:cxn ang="0">
                    <a:pos x="943" y="0"/>
                  </a:cxn>
                  <a:cxn ang="0">
                    <a:pos x="1229" y="190"/>
                  </a:cxn>
                </a:cxnLst>
                <a:rect l="txL" t="txT" r="txR" b="txB"/>
                <a:pathLst>
                  <a:path w="384" h="128">
                    <a:moveTo>
                      <a:pt x="32" y="109"/>
                    </a:moveTo>
                    <a:lnTo>
                      <a:pt x="0" y="0"/>
                    </a:lnTo>
                    <a:lnTo>
                      <a:pt x="147" y="109"/>
                    </a:lnTo>
                    <a:lnTo>
                      <a:pt x="294" y="0"/>
                    </a:lnTo>
                    <a:lnTo>
                      <a:pt x="384" y="128"/>
                    </a:lnTo>
                  </a:path>
                </a:pathLst>
              </a:custGeom>
              <a:noFill/>
              <a:ln w="158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9472" name="Group 44"/>
            <p:cNvGrpSpPr/>
            <p:nvPr/>
          </p:nvGrpSpPr>
          <p:grpSpPr>
            <a:xfrm>
              <a:off x="501" y="2311"/>
              <a:ext cx="956" cy="414"/>
              <a:chOff x="217" y="957"/>
              <a:chExt cx="1433" cy="618"/>
            </a:xfrm>
          </p:grpSpPr>
          <p:grpSp>
            <p:nvGrpSpPr>
              <p:cNvPr id="19540" name="Group 45"/>
              <p:cNvGrpSpPr/>
              <p:nvPr/>
            </p:nvGrpSpPr>
            <p:grpSpPr>
              <a:xfrm>
                <a:off x="442" y="1385"/>
                <a:ext cx="222" cy="190"/>
                <a:chOff x="2317" y="7521"/>
                <a:chExt cx="339" cy="340"/>
              </a:xfrm>
            </p:grpSpPr>
            <p:sp>
              <p:nvSpPr>
                <p:cNvPr id="19557" name="Oval 46"/>
                <p:cNvSpPr/>
                <p:nvPr/>
              </p:nvSpPr>
              <p:spPr>
                <a:xfrm>
                  <a:off x="2317" y="7521"/>
                  <a:ext cx="339" cy="34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58" name="Rectangle 47"/>
                <p:cNvSpPr/>
                <p:nvPr/>
              </p:nvSpPr>
              <p:spPr>
                <a:xfrm>
                  <a:off x="2367" y="7569"/>
                  <a:ext cx="241" cy="21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59" name="Rectangle 48"/>
                <p:cNvSpPr/>
                <p:nvPr/>
              </p:nvSpPr>
              <p:spPr>
                <a:xfrm>
                  <a:off x="2378" y="7587"/>
                  <a:ext cx="208" cy="1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lvl="0" eaLnBrk="0" hangingPunct="0"/>
                  <a:r>
                    <a:rPr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Ps</a:t>
                  </a:r>
                  <a:endParaRPr sz="1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41" name="Freeform 49"/>
              <p:cNvSpPr/>
              <p:nvPr/>
            </p:nvSpPr>
            <p:spPr>
              <a:xfrm rot="-70356">
                <a:off x="791" y="1377"/>
                <a:ext cx="859" cy="115"/>
              </a:xfrm>
              <a:custGeom>
                <a:avLst/>
                <a:gdLst>
                  <a:gd name="txL" fmla="*/ 0 w 851"/>
                  <a:gd name="txT" fmla="*/ 0 h 83"/>
                  <a:gd name="txR" fmla="*/ 851 w 851"/>
                  <a:gd name="txB" fmla="*/ 83 h 83"/>
                </a:gdLst>
                <a:ahLst/>
                <a:cxnLst>
                  <a:cxn ang="0">
                    <a:pos x="0" y="385"/>
                  </a:cxn>
                  <a:cxn ang="0">
                    <a:pos x="244" y="0"/>
                  </a:cxn>
                  <a:cxn ang="0">
                    <a:pos x="327" y="870"/>
                  </a:cxn>
                  <a:cxn ang="0">
                    <a:pos x="455" y="0"/>
                  </a:cxn>
                  <a:cxn ang="0">
                    <a:pos x="606" y="870"/>
                  </a:cxn>
                  <a:cxn ang="0">
                    <a:pos x="737" y="870"/>
                  </a:cxn>
                  <a:cxn ang="0">
                    <a:pos x="904" y="1301"/>
                  </a:cxn>
                  <a:cxn ang="0">
                    <a:pos x="961" y="2215"/>
                  </a:cxn>
                  <a:cxn ang="0">
                    <a:pos x="954" y="5222"/>
                  </a:cxn>
                  <a:cxn ang="0">
                    <a:pos x="590" y="5746"/>
                  </a:cxn>
                  <a:cxn ang="0">
                    <a:pos x="290" y="4849"/>
                  </a:cxn>
                  <a:cxn ang="0">
                    <a:pos x="0" y="5222"/>
                  </a:cxn>
                </a:cxnLst>
                <a:rect l="txL" t="txT" r="txR" b="txB"/>
                <a:pathLst>
                  <a:path w="851" h="83">
                    <a:moveTo>
                      <a:pt x="0" y="6"/>
                    </a:moveTo>
                    <a:lnTo>
                      <a:pt x="218" y="0"/>
                    </a:lnTo>
                    <a:lnTo>
                      <a:pt x="288" y="12"/>
                    </a:lnTo>
                    <a:lnTo>
                      <a:pt x="403" y="0"/>
                    </a:lnTo>
                    <a:lnTo>
                      <a:pt x="538" y="12"/>
                    </a:lnTo>
                    <a:lnTo>
                      <a:pt x="653" y="12"/>
                    </a:lnTo>
                    <a:lnTo>
                      <a:pt x="800" y="19"/>
                    </a:lnTo>
                    <a:lnTo>
                      <a:pt x="851" y="32"/>
                    </a:lnTo>
                    <a:lnTo>
                      <a:pt x="845" y="76"/>
                    </a:lnTo>
                    <a:lnTo>
                      <a:pt x="525" y="83"/>
                    </a:lnTo>
                    <a:lnTo>
                      <a:pt x="256" y="70"/>
                    </a:lnTo>
                    <a:lnTo>
                      <a:pt x="0" y="76"/>
                    </a:lnTo>
                  </a:path>
                </a:pathLst>
              </a:custGeom>
              <a:solidFill>
                <a:schemeClr val="bg1"/>
              </a:solidFill>
              <a:ln w="76200" cap="flat" cmpd="sng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542" name="Line 50"/>
              <p:cNvSpPr/>
              <p:nvPr/>
            </p:nvSpPr>
            <p:spPr>
              <a:xfrm rot="53773" flipV="1">
                <a:off x="1345" y="1276"/>
                <a:ext cx="39" cy="5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43" name="Line 51"/>
              <p:cNvSpPr/>
              <p:nvPr/>
            </p:nvSpPr>
            <p:spPr>
              <a:xfrm rot="53773">
                <a:off x="1389" y="1277"/>
                <a:ext cx="101" cy="28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44" name="Line 52"/>
              <p:cNvSpPr/>
              <p:nvPr/>
            </p:nvSpPr>
            <p:spPr>
              <a:xfrm rot="53773" flipH="1" flipV="1">
                <a:off x="1497" y="1309"/>
                <a:ext cx="76" cy="9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9545" name="Group 53"/>
              <p:cNvGrpSpPr/>
              <p:nvPr/>
            </p:nvGrpSpPr>
            <p:grpSpPr>
              <a:xfrm rot="53773">
                <a:off x="673" y="1389"/>
                <a:ext cx="914" cy="92"/>
                <a:chOff x="2074" y="1725"/>
                <a:chExt cx="1071" cy="153"/>
              </a:xfrm>
            </p:grpSpPr>
            <p:sp>
              <p:nvSpPr>
                <p:cNvPr id="19548" name="Line 54"/>
                <p:cNvSpPr/>
                <p:nvPr/>
              </p:nvSpPr>
              <p:spPr>
                <a:xfrm flipV="1">
                  <a:off x="2382" y="1761"/>
                  <a:ext cx="232" cy="97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49" name="Line 55"/>
                <p:cNvSpPr/>
                <p:nvPr/>
              </p:nvSpPr>
              <p:spPr>
                <a:xfrm flipH="1">
                  <a:off x="2850" y="1734"/>
                  <a:ext cx="212" cy="130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50" name="Line 56"/>
                <p:cNvSpPr/>
                <p:nvPr/>
              </p:nvSpPr>
              <p:spPr>
                <a:xfrm flipV="1">
                  <a:off x="2824" y="1725"/>
                  <a:ext cx="58" cy="15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51" name="Line 57"/>
                <p:cNvSpPr/>
                <p:nvPr/>
              </p:nvSpPr>
              <p:spPr>
                <a:xfrm flipV="1">
                  <a:off x="2392" y="1729"/>
                  <a:ext cx="482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52" name="Line 58"/>
                <p:cNvSpPr/>
                <p:nvPr/>
              </p:nvSpPr>
              <p:spPr>
                <a:xfrm flipH="1">
                  <a:off x="3062" y="1739"/>
                  <a:ext cx="83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53" name="Line 59"/>
                <p:cNvSpPr/>
                <p:nvPr/>
              </p:nvSpPr>
              <p:spPr>
                <a:xfrm flipV="1">
                  <a:off x="3055" y="1734"/>
                  <a:ext cx="8" cy="13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54" name="Line 60"/>
                <p:cNvSpPr/>
                <p:nvPr/>
              </p:nvSpPr>
              <p:spPr>
                <a:xfrm flipH="1" flipV="1">
                  <a:off x="2437" y="1760"/>
                  <a:ext cx="265" cy="111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55" name="Line 61"/>
                <p:cNvSpPr/>
                <p:nvPr/>
              </p:nvSpPr>
              <p:spPr>
                <a:xfrm flipH="1">
                  <a:off x="2074" y="1763"/>
                  <a:ext cx="374" cy="31"/>
                </a:xfrm>
                <a:prstGeom prst="line">
                  <a:avLst/>
                </a:prstGeom>
                <a:ln w="9525" cap="flat" cmpd="sng">
                  <a:solidFill>
                    <a:srgbClr val="3366FF"/>
                  </a:solidFill>
                  <a:prstDash val="dash"/>
                  <a:headEnd type="none" w="med" len="med"/>
                  <a:tailEnd type="triangle" w="med" len="med"/>
                </a:ln>
              </p:spPr>
            </p:sp>
            <p:sp>
              <p:nvSpPr>
                <p:cNvPr id="19556" name="Line 62"/>
                <p:cNvSpPr/>
                <p:nvPr/>
              </p:nvSpPr>
              <p:spPr>
                <a:xfrm flipH="1" flipV="1">
                  <a:off x="2618" y="1742"/>
                  <a:ext cx="66" cy="105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9546" name="Line 63"/>
              <p:cNvSpPr/>
              <p:nvPr/>
            </p:nvSpPr>
            <p:spPr>
              <a:xfrm>
                <a:off x="217" y="957"/>
                <a:ext cx="757" cy="349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9547" name="Freeform 64"/>
              <p:cNvSpPr/>
              <p:nvPr/>
            </p:nvSpPr>
            <p:spPr>
              <a:xfrm>
                <a:off x="929" y="1180"/>
                <a:ext cx="420" cy="132"/>
              </a:xfrm>
              <a:custGeom>
                <a:avLst/>
                <a:gdLst>
                  <a:gd name="txL" fmla="*/ 0 w 384"/>
                  <a:gd name="txT" fmla="*/ 0 h 128"/>
                  <a:gd name="txR" fmla="*/ 384 w 384"/>
                  <a:gd name="txB" fmla="*/ 128 h 128"/>
                </a:gdLst>
                <a:ahLst/>
                <a:cxnLst>
                  <a:cxn ang="0">
                    <a:pos x="103" y="162"/>
                  </a:cxn>
                  <a:cxn ang="0">
                    <a:pos x="0" y="0"/>
                  </a:cxn>
                  <a:cxn ang="0">
                    <a:pos x="474" y="162"/>
                  </a:cxn>
                  <a:cxn ang="0">
                    <a:pos x="943" y="0"/>
                  </a:cxn>
                  <a:cxn ang="0">
                    <a:pos x="1229" y="190"/>
                  </a:cxn>
                </a:cxnLst>
                <a:rect l="txL" t="txT" r="txR" b="txB"/>
                <a:pathLst>
                  <a:path w="384" h="128">
                    <a:moveTo>
                      <a:pt x="32" y="109"/>
                    </a:moveTo>
                    <a:lnTo>
                      <a:pt x="0" y="0"/>
                    </a:lnTo>
                    <a:lnTo>
                      <a:pt x="147" y="109"/>
                    </a:lnTo>
                    <a:lnTo>
                      <a:pt x="294" y="0"/>
                    </a:lnTo>
                    <a:lnTo>
                      <a:pt x="384" y="128"/>
                    </a:lnTo>
                  </a:path>
                </a:pathLst>
              </a:custGeom>
              <a:noFill/>
              <a:ln w="158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9473" name="Group 65"/>
            <p:cNvGrpSpPr/>
            <p:nvPr/>
          </p:nvGrpSpPr>
          <p:grpSpPr>
            <a:xfrm>
              <a:off x="501" y="2649"/>
              <a:ext cx="956" cy="414"/>
              <a:chOff x="217" y="957"/>
              <a:chExt cx="1433" cy="618"/>
            </a:xfrm>
          </p:grpSpPr>
          <p:grpSp>
            <p:nvGrpSpPr>
              <p:cNvPr id="19520" name="Group 66"/>
              <p:cNvGrpSpPr/>
              <p:nvPr/>
            </p:nvGrpSpPr>
            <p:grpSpPr>
              <a:xfrm>
                <a:off x="442" y="1385"/>
                <a:ext cx="222" cy="190"/>
                <a:chOff x="2317" y="7521"/>
                <a:chExt cx="339" cy="340"/>
              </a:xfrm>
            </p:grpSpPr>
            <p:sp>
              <p:nvSpPr>
                <p:cNvPr id="19537" name="Oval 67"/>
                <p:cNvSpPr/>
                <p:nvPr/>
              </p:nvSpPr>
              <p:spPr>
                <a:xfrm>
                  <a:off x="2317" y="7521"/>
                  <a:ext cx="339" cy="34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38" name="Rectangle 68"/>
                <p:cNvSpPr/>
                <p:nvPr/>
              </p:nvSpPr>
              <p:spPr>
                <a:xfrm>
                  <a:off x="2367" y="7569"/>
                  <a:ext cx="241" cy="21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39" name="Rectangle 69"/>
                <p:cNvSpPr/>
                <p:nvPr/>
              </p:nvSpPr>
              <p:spPr>
                <a:xfrm>
                  <a:off x="2378" y="7587"/>
                  <a:ext cx="208" cy="1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lvl="0" eaLnBrk="0" hangingPunct="0"/>
                  <a:r>
                    <a:rPr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Ps</a:t>
                  </a:r>
                  <a:endParaRPr sz="1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21" name="Freeform 70"/>
              <p:cNvSpPr/>
              <p:nvPr/>
            </p:nvSpPr>
            <p:spPr>
              <a:xfrm rot="-70356">
                <a:off x="791" y="1377"/>
                <a:ext cx="859" cy="115"/>
              </a:xfrm>
              <a:custGeom>
                <a:avLst/>
                <a:gdLst>
                  <a:gd name="txL" fmla="*/ 0 w 851"/>
                  <a:gd name="txT" fmla="*/ 0 h 83"/>
                  <a:gd name="txR" fmla="*/ 851 w 851"/>
                  <a:gd name="txB" fmla="*/ 83 h 83"/>
                </a:gdLst>
                <a:ahLst/>
                <a:cxnLst>
                  <a:cxn ang="0">
                    <a:pos x="0" y="385"/>
                  </a:cxn>
                  <a:cxn ang="0">
                    <a:pos x="244" y="0"/>
                  </a:cxn>
                  <a:cxn ang="0">
                    <a:pos x="327" y="870"/>
                  </a:cxn>
                  <a:cxn ang="0">
                    <a:pos x="455" y="0"/>
                  </a:cxn>
                  <a:cxn ang="0">
                    <a:pos x="606" y="870"/>
                  </a:cxn>
                  <a:cxn ang="0">
                    <a:pos x="737" y="870"/>
                  </a:cxn>
                  <a:cxn ang="0">
                    <a:pos x="904" y="1301"/>
                  </a:cxn>
                  <a:cxn ang="0">
                    <a:pos x="961" y="2215"/>
                  </a:cxn>
                  <a:cxn ang="0">
                    <a:pos x="954" y="5222"/>
                  </a:cxn>
                  <a:cxn ang="0">
                    <a:pos x="590" y="5746"/>
                  </a:cxn>
                  <a:cxn ang="0">
                    <a:pos x="290" y="4849"/>
                  </a:cxn>
                  <a:cxn ang="0">
                    <a:pos x="0" y="5222"/>
                  </a:cxn>
                </a:cxnLst>
                <a:rect l="txL" t="txT" r="txR" b="txB"/>
                <a:pathLst>
                  <a:path w="851" h="83">
                    <a:moveTo>
                      <a:pt x="0" y="6"/>
                    </a:moveTo>
                    <a:lnTo>
                      <a:pt x="218" y="0"/>
                    </a:lnTo>
                    <a:lnTo>
                      <a:pt x="288" y="12"/>
                    </a:lnTo>
                    <a:lnTo>
                      <a:pt x="403" y="0"/>
                    </a:lnTo>
                    <a:lnTo>
                      <a:pt x="538" y="12"/>
                    </a:lnTo>
                    <a:lnTo>
                      <a:pt x="653" y="12"/>
                    </a:lnTo>
                    <a:lnTo>
                      <a:pt x="800" y="19"/>
                    </a:lnTo>
                    <a:lnTo>
                      <a:pt x="851" y="32"/>
                    </a:lnTo>
                    <a:lnTo>
                      <a:pt x="845" y="76"/>
                    </a:lnTo>
                    <a:lnTo>
                      <a:pt x="525" y="83"/>
                    </a:lnTo>
                    <a:lnTo>
                      <a:pt x="256" y="70"/>
                    </a:lnTo>
                    <a:lnTo>
                      <a:pt x="0" y="76"/>
                    </a:lnTo>
                  </a:path>
                </a:pathLst>
              </a:custGeom>
              <a:solidFill>
                <a:schemeClr val="bg1"/>
              </a:solidFill>
              <a:ln w="76200" cap="flat" cmpd="sng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522" name="Line 71"/>
              <p:cNvSpPr/>
              <p:nvPr/>
            </p:nvSpPr>
            <p:spPr>
              <a:xfrm rot="53773" flipV="1">
                <a:off x="1345" y="1276"/>
                <a:ext cx="39" cy="5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23" name="Line 72"/>
              <p:cNvSpPr/>
              <p:nvPr/>
            </p:nvSpPr>
            <p:spPr>
              <a:xfrm rot="53773">
                <a:off x="1389" y="1277"/>
                <a:ext cx="101" cy="28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24" name="Line 73"/>
              <p:cNvSpPr/>
              <p:nvPr/>
            </p:nvSpPr>
            <p:spPr>
              <a:xfrm rot="53773" flipH="1" flipV="1">
                <a:off x="1497" y="1309"/>
                <a:ext cx="76" cy="9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9525" name="Group 74"/>
              <p:cNvGrpSpPr/>
              <p:nvPr/>
            </p:nvGrpSpPr>
            <p:grpSpPr>
              <a:xfrm rot="53773">
                <a:off x="673" y="1389"/>
                <a:ext cx="914" cy="92"/>
                <a:chOff x="2074" y="1725"/>
                <a:chExt cx="1071" cy="153"/>
              </a:xfrm>
            </p:grpSpPr>
            <p:sp>
              <p:nvSpPr>
                <p:cNvPr id="19528" name="Line 75"/>
                <p:cNvSpPr/>
                <p:nvPr/>
              </p:nvSpPr>
              <p:spPr>
                <a:xfrm flipV="1">
                  <a:off x="2382" y="1761"/>
                  <a:ext cx="232" cy="97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29" name="Line 76"/>
                <p:cNvSpPr/>
                <p:nvPr/>
              </p:nvSpPr>
              <p:spPr>
                <a:xfrm flipH="1">
                  <a:off x="2850" y="1734"/>
                  <a:ext cx="212" cy="130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30" name="Line 77"/>
                <p:cNvSpPr/>
                <p:nvPr/>
              </p:nvSpPr>
              <p:spPr>
                <a:xfrm flipV="1">
                  <a:off x="2824" y="1725"/>
                  <a:ext cx="58" cy="15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31" name="Line 78"/>
                <p:cNvSpPr/>
                <p:nvPr/>
              </p:nvSpPr>
              <p:spPr>
                <a:xfrm flipV="1">
                  <a:off x="2392" y="1729"/>
                  <a:ext cx="482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32" name="Line 79"/>
                <p:cNvSpPr/>
                <p:nvPr/>
              </p:nvSpPr>
              <p:spPr>
                <a:xfrm flipH="1">
                  <a:off x="3062" y="1739"/>
                  <a:ext cx="83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33" name="Line 80"/>
                <p:cNvSpPr/>
                <p:nvPr/>
              </p:nvSpPr>
              <p:spPr>
                <a:xfrm flipV="1">
                  <a:off x="3055" y="1734"/>
                  <a:ext cx="8" cy="13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34" name="Line 81"/>
                <p:cNvSpPr/>
                <p:nvPr/>
              </p:nvSpPr>
              <p:spPr>
                <a:xfrm flipH="1" flipV="1">
                  <a:off x="2437" y="1760"/>
                  <a:ext cx="265" cy="111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35" name="Line 82"/>
                <p:cNvSpPr/>
                <p:nvPr/>
              </p:nvSpPr>
              <p:spPr>
                <a:xfrm flipH="1">
                  <a:off x="2074" y="1763"/>
                  <a:ext cx="374" cy="31"/>
                </a:xfrm>
                <a:prstGeom prst="line">
                  <a:avLst/>
                </a:prstGeom>
                <a:ln w="9525" cap="flat" cmpd="sng">
                  <a:solidFill>
                    <a:srgbClr val="3366FF"/>
                  </a:solidFill>
                  <a:prstDash val="dash"/>
                  <a:headEnd type="none" w="med" len="med"/>
                  <a:tailEnd type="triangle" w="med" len="med"/>
                </a:ln>
              </p:spPr>
            </p:sp>
            <p:sp>
              <p:nvSpPr>
                <p:cNvPr id="19536" name="Line 83"/>
                <p:cNvSpPr/>
                <p:nvPr/>
              </p:nvSpPr>
              <p:spPr>
                <a:xfrm flipH="1" flipV="1">
                  <a:off x="2618" y="1742"/>
                  <a:ext cx="66" cy="105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9526" name="Line 84"/>
              <p:cNvSpPr/>
              <p:nvPr/>
            </p:nvSpPr>
            <p:spPr>
              <a:xfrm>
                <a:off x="217" y="957"/>
                <a:ext cx="757" cy="349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9527" name="Freeform 85"/>
              <p:cNvSpPr/>
              <p:nvPr/>
            </p:nvSpPr>
            <p:spPr>
              <a:xfrm>
                <a:off x="929" y="1180"/>
                <a:ext cx="420" cy="132"/>
              </a:xfrm>
              <a:custGeom>
                <a:avLst/>
                <a:gdLst>
                  <a:gd name="txL" fmla="*/ 0 w 384"/>
                  <a:gd name="txT" fmla="*/ 0 h 128"/>
                  <a:gd name="txR" fmla="*/ 384 w 384"/>
                  <a:gd name="txB" fmla="*/ 128 h 128"/>
                </a:gdLst>
                <a:ahLst/>
                <a:cxnLst>
                  <a:cxn ang="0">
                    <a:pos x="103" y="162"/>
                  </a:cxn>
                  <a:cxn ang="0">
                    <a:pos x="0" y="0"/>
                  </a:cxn>
                  <a:cxn ang="0">
                    <a:pos x="474" y="162"/>
                  </a:cxn>
                  <a:cxn ang="0">
                    <a:pos x="943" y="0"/>
                  </a:cxn>
                  <a:cxn ang="0">
                    <a:pos x="1229" y="190"/>
                  </a:cxn>
                </a:cxnLst>
                <a:rect l="txL" t="txT" r="txR" b="txB"/>
                <a:pathLst>
                  <a:path w="384" h="128">
                    <a:moveTo>
                      <a:pt x="32" y="109"/>
                    </a:moveTo>
                    <a:lnTo>
                      <a:pt x="0" y="0"/>
                    </a:lnTo>
                    <a:lnTo>
                      <a:pt x="147" y="109"/>
                    </a:lnTo>
                    <a:lnTo>
                      <a:pt x="294" y="0"/>
                    </a:lnTo>
                    <a:lnTo>
                      <a:pt x="384" y="128"/>
                    </a:lnTo>
                  </a:path>
                </a:pathLst>
              </a:custGeom>
              <a:noFill/>
              <a:ln w="158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9474" name="Group 86"/>
            <p:cNvGrpSpPr/>
            <p:nvPr/>
          </p:nvGrpSpPr>
          <p:grpSpPr>
            <a:xfrm>
              <a:off x="504" y="2989"/>
              <a:ext cx="955" cy="414"/>
              <a:chOff x="217" y="957"/>
              <a:chExt cx="1433" cy="618"/>
            </a:xfrm>
          </p:grpSpPr>
          <p:grpSp>
            <p:nvGrpSpPr>
              <p:cNvPr id="19500" name="Group 87"/>
              <p:cNvGrpSpPr/>
              <p:nvPr/>
            </p:nvGrpSpPr>
            <p:grpSpPr>
              <a:xfrm>
                <a:off x="442" y="1385"/>
                <a:ext cx="222" cy="190"/>
                <a:chOff x="2317" y="7521"/>
                <a:chExt cx="339" cy="340"/>
              </a:xfrm>
            </p:grpSpPr>
            <p:sp>
              <p:nvSpPr>
                <p:cNvPr id="19517" name="Oval 88"/>
                <p:cNvSpPr/>
                <p:nvPr/>
              </p:nvSpPr>
              <p:spPr>
                <a:xfrm>
                  <a:off x="2317" y="7521"/>
                  <a:ext cx="339" cy="34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18" name="Rectangle 89"/>
                <p:cNvSpPr/>
                <p:nvPr/>
              </p:nvSpPr>
              <p:spPr>
                <a:xfrm>
                  <a:off x="2367" y="7569"/>
                  <a:ext cx="241" cy="21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519" name="Rectangle 90"/>
                <p:cNvSpPr/>
                <p:nvPr/>
              </p:nvSpPr>
              <p:spPr>
                <a:xfrm>
                  <a:off x="2378" y="7587"/>
                  <a:ext cx="208" cy="1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lvl="0" eaLnBrk="0" hangingPunct="0"/>
                  <a:r>
                    <a:rPr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Ps</a:t>
                  </a:r>
                  <a:endParaRPr sz="1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501" name="Freeform 91"/>
              <p:cNvSpPr/>
              <p:nvPr/>
            </p:nvSpPr>
            <p:spPr>
              <a:xfrm rot="-70356">
                <a:off x="791" y="1377"/>
                <a:ext cx="859" cy="115"/>
              </a:xfrm>
              <a:custGeom>
                <a:avLst/>
                <a:gdLst>
                  <a:gd name="txL" fmla="*/ 0 w 851"/>
                  <a:gd name="txT" fmla="*/ 0 h 83"/>
                  <a:gd name="txR" fmla="*/ 851 w 851"/>
                  <a:gd name="txB" fmla="*/ 83 h 83"/>
                </a:gdLst>
                <a:ahLst/>
                <a:cxnLst>
                  <a:cxn ang="0">
                    <a:pos x="0" y="385"/>
                  </a:cxn>
                  <a:cxn ang="0">
                    <a:pos x="244" y="0"/>
                  </a:cxn>
                  <a:cxn ang="0">
                    <a:pos x="327" y="870"/>
                  </a:cxn>
                  <a:cxn ang="0">
                    <a:pos x="455" y="0"/>
                  </a:cxn>
                  <a:cxn ang="0">
                    <a:pos x="606" y="870"/>
                  </a:cxn>
                  <a:cxn ang="0">
                    <a:pos x="737" y="870"/>
                  </a:cxn>
                  <a:cxn ang="0">
                    <a:pos x="904" y="1301"/>
                  </a:cxn>
                  <a:cxn ang="0">
                    <a:pos x="961" y="2215"/>
                  </a:cxn>
                  <a:cxn ang="0">
                    <a:pos x="954" y="5222"/>
                  </a:cxn>
                  <a:cxn ang="0">
                    <a:pos x="590" y="5746"/>
                  </a:cxn>
                  <a:cxn ang="0">
                    <a:pos x="290" y="4849"/>
                  </a:cxn>
                  <a:cxn ang="0">
                    <a:pos x="0" y="5222"/>
                  </a:cxn>
                </a:cxnLst>
                <a:rect l="txL" t="txT" r="txR" b="txB"/>
                <a:pathLst>
                  <a:path w="851" h="83">
                    <a:moveTo>
                      <a:pt x="0" y="6"/>
                    </a:moveTo>
                    <a:lnTo>
                      <a:pt x="218" y="0"/>
                    </a:lnTo>
                    <a:lnTo>
                      <a:pt x="288" y="12"/>
                    </a:lnTo>
                    <a:lnTo>
                      <a:pt x="403" y="0"/>
                    </a:lnTo>
                    <a:lnTo>
                      <a:pt x="538" y="12"/>
                    </a:lnTo>
                    <a:lnTo>
                      <a:pt x="653" y="12"/>
                    </a:lnTo>
                    <a:lnTo>
                      <a:pt x="800" y="19"/>
                    </a:lnTo>
                    <a:lnTo>
                      <a:pt x="851" y="32"/>
                    </a:lnTo>
                    <a:lnTo>
                      <a:pt x="845" y="76"/>
                    </a:lnTo>
                    <a:lnTo>
                      <a:pt x="525" y="83"/>
                    </a:lnTo>
                    <a:lnTo>
                      <a:pt x="256" y="70"/>
                    </a:lnTo>
                    <a:lnTo>
                      <a:pt x="0" y="76"/>
                    </a:lnTo>
                  </a:path>
                </a:pathLst>
              </a:custGeom>
              <a:solidFill>
                <a:schemeClr val="bg1"/>
              </a:solidFill>
              <a:ln w="76200" cap="flat" cmpd="sng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502" name="Line 92"/>
              <p:cNvSpPr/>
              <p:nvPr/>
            </p:nvSpPr>
            <p:spPr>
              <a:xfrm rot="53773" flipV="1">
                <a:off x="1345" y="1276"/>
                <a:ext cx="39" cy="5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03" name="Line 93"/>
              <p:cNvSpPr/>
              <p:nvPr/>
            </p:nvSpPr>
            <p:spPr>
              <a:xfrm rot="53773">
                <a:off x="1389" y="1277"/>
                <a:ext cx="101" cy="28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504" name="Line 94"/>
              <p:cNvSpPr/>
              <p:nvPr/>
            </p:nvSpPr>
            <p:spPr>
              <a:xfrm rot="53773" flipH="1" flipV="1">
                <a:off x="1497" y="1309"/>
                <a:ext cx="76" cy="9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9505" name="Group 95"/>
              <p:cNvGrpSpPr/>
              <p:nvPr/>
            </p:nvGrpSpPr>
            <p:grpSpPr>
              <a:xfrm rot="53773">
                <a:off x="673" y="1389"/>
                <a:ext cx="914" cy="92"/>
                <a:chOff x="2074" y="1725"/>
                <a:chExt cx="1071" cy="153"/>
              </a:xfrm>
            </p:grpSpPr>
            <p:sp>
              <p:nvSpPr>
                <p:cNvPr id="19508" name="Line 96"/>
                <p:cNvSpPr/>
                <p:nvPr/>
              </p:nvSpPr>
              <p:spPr>
                <a:xfrm flipV="1">
                  <a:off x="2382" y="1761"/>
                  <a:ext cx="232" cy="97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09" name="Line 97"/>
                <p:cNvSpPr/>
                <p:nvPr/>
              </p:nvSpPr>
              <p:spPr>
                <a:xfrm flipH="1">
                  <a:off x="2850" y="1734"/>
                  <a:ext cx="212" cy="130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10" name="Line 98"/>
                <p:cNvSpPr/>
                <p:nvPr/>
              </p:nvSpPr>
              <p:spPr>
                <a:xfrm flipV="1">
                  <a:off x="2824" y="1725"/>
                  <a:ext cx="58" cy="15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11" name="Line 99"/>
                <p:cNvSpPr/>
                <p:nvPr/>
              </p:nvSpPr>
              <p:spPr>
                <a:xfrm flipV="1">
                  <a:off x="2392" y="1729"/>
                  <a:ext cx="482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12" name="Line 100"/>
                <p:cNvSpPr/>
                <p:nvPr/>
              </p:nvSpPr>
              <p:spPr>
                <a:xfrm flipH="1">
                  <a:off x="3062" y="1739"/>
                  <a:ext cx="83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13" name="Line 101"/>
                <p:cNvSpPr/>
                <p:nvPr/>
              </p:nvSpPr>
              <p:spPr>
                <a:xfrm flipV="1">
                  <a:off x="3055" y="1734"/>
                  <a:ext cx="8" cy="13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14" name="Line 102"/>
                <p:cNvSpPr/>
                <p:nvPr/>
              </p:nvSpPr>
              <p:spPr>
                <a:xfrm flipH="1" flipV="1">
                  <a:off x="2437" y="1760"/>
                  <a:ext cx="265" cy="111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515" name="Line 103"/>
                <p:cNvSpPr/>
                <p:nvPr/>
              </p:nvSpPr>
              <p:spPr>
                <a:xfrm flipH="1">
                  <a:off x="2074" y="1763"/>
                  <a:ext cx="374" cy="31"/>
                </a:xfrm>
                <a:prstGeom prst="line">
                  <a:avLst/>
                </a:prstGeom>
                <a:ln w="9525" cap="flat" cmpd="sng">
                  <a:solidFill>
                    <a:srgbClr val="3366FF"/>
                  </a:solidFill>
                  <a:prstDash val="dash"/>
                  <a:headEnd type="none" w="med" len="med"/>
                  <a:tailEnd type="triangle" w="med" len="med"/>
                </a:ln>
              </p:spPr>
            </p:sp>
            <p:sp>
              <p:nvSpPr>
                <p:cNvPr id="19516" name="Line 104"/>
                <p:cNvSpPr/>
                <p:nvPr/>
              </p:nvSpPr>
              <p:spPr>
                <a:xfrm flipH="1" flipV="1">
                  <a:off x="2618" y="1742"/>
                  <a:ext cx="66" cy="105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9506" name="Line 105"/>
              <p:cNvSpPr/>
              <p:nvPr/>
            </p:nvSpPr>
            <p:spPr>
              <a:xfrm>
                <a:off x="217" y="957"/>
                <a:ext cx="757" cy="349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9507" name="Freeform 106"/>
              <p:cNvSpPr/>
              <p:nvPr/>
            </p:nvSpPr>
            <p:spPr>
              <a:xfrm>
                <a:off x="929" y="1180"/>
                <a:ext cx="420" cy="132"/>
              </a:xfrm>
              <a:custGeom>
                <a:avLst/>
                <a:gdLst>
                  <a:gd name="txL" fmla="*/ 0 w 384"/>
                  <a:gd name="txT" fmla="*/ 0 h 128"/>
                  <a:gd name="txR" fmla="*/ 384 w 384"/>
                  <a:gd name="txB" fmla="*/ 128 h 128"/>
                </a:gdLst>
                <a:ahLst/>
                <a:cxnLst>
                  <a:cxn ang="0">
                    <a:pos x="103" y="162"/>
                  </a:cxn>
                  <a:cxn ang="0">
                    <a:pos x="0" y="0"/>
                  </a:cxn>
                  <a:cxn ang="0">
                    <a:pos x="474" y="162"/>
                  </a:cxn>
                  <a:cxn ang="0">
                    <a:pos x="943" y="0"/>
                  </a:cxn>
                  <a:cxn ang="0">
                    <a:pos x="1229" y="190"/>
                  </a:cxn>
                </a:cxnLst>
                <a:rect l="txL" t="txT" r="txR" b="txB"/>
                <a:pathLst>
                  <a:path w="384" h="128">
                    <a:moveTo>
                      <a:pt x="32" y="109"/>
                    </a:moveTo>
                    <a:lnTo>
                      <a:pt x="0" y="0"/>
                    </a:lnTo>
                    <a:lnTo>
                      <a:pt x="147" y="109"/>
                    </a:lnTo>
                    <a:lnTo>
                      <a:pt x="294" y="0"/>
                    </a:lnTo>
                    <a:lnTo>
                      <a:pt x="384" y="128"/>
                    </a:lnTo>
                  </a:path>
                </a:pathLst>
              </a:custGeom>
              <a:noFill/>
              <a:ln w="158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19475" name="Group 107"/>
            <p:cNvGrpSpPr/>
            <p:nvPr/>
          </p:nvGrpSpPr>
          <p:grpSpPr>
            <a:xfrm>
              <a:off x="500" y="3318"/>
              <a:ext cx="955" cy="414"/>
              <a:chOff x="217" y="957"/>
              <a:chExt cx="1433" cy="618"/>
            </a:xfrm>
          </p:grpSpPr>
          <p:grpSp>
            <p:nvGrpSpPr>
              <p:cNvPr id="19480" name="Group 108"/>
              <p:cNvGrpSpPr/>
              <p:nvPr/>
            </p:nvGrpSpPr>
            <p:grpSpPr>
              <a:xfrm>
                <a:off x="442" y="1385"/>
                <a:ext cx="222" cy="190"/>
                <a:chOff x="2317" y="7521"/>
                <a:chExt cx="339" cy="340"/>
              </a:xfrm>
            </p:grpSpPr>
            <p:sp>
              <p:nvSpPr>
                <p:cNvPr id="19497" name="Oval 109"/>
                <p:cNvSpPr/>
                <p:nvPr/>
              </p:nvSpPr>
              <p:spPr>
                <a:xfrm>
                  <a:off x="2317" y="7521"/>
                  <a:ext cx="339" cy="34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498" name="Rectangle 110"/>
                <p:cNvSpPr/>
                <p:nvPr/>
              </p:nvSpPr>
              <p:spPr>
                <a:xfrm>
                  <a:off x="2367" y="7569"/>
                  <a:ext cx="241" cy="21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lstStyle/>
                <a:p>
                  <a:pPr lvl="0" algn="ctr" eaLnBrk="1" hangingPunct="1"/>
                  <a:endParaRPr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19499" name="Rectangle 111"/>
                <p:cNvSpPr/>
                <p:nvPr/>
              </p:nvSpPr>
              <p:spPr>
                <a:xfrm>
                  <a:off x="2378" y="7587"/>
                  <a:ext cx="208" cy="1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0" tIns="0" rIns="0" bIns="0"/>
                <a:lstStyle/>
                <a:p>
                  <a:pPr lvl="0" eaLnBrk="0" hangingPunct="0"/>
                  <a:r>
                    <a:rPr sz="1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Ps</a:t>
                  </a:r>
                  <a:endParaRPr sz="10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481" name="Freeform 112"/>
              <p:cNvSpPr/>
              <p:nvPr/>
            </p:nvSpPr>
            <p:spPr>
              <a:xfrm rot="-70356">
                <a:off x="791" y="1377"/>
                <a:ext cx="859" cy="115"/>
              </a:xfrm>
              <a:custGeom>
                <a:avLst/>
                <a:gdLst>
                  <a:gd name="txL" fmla="*/ 0 w 851"/>
                  <a:gd name="txT" fmla="*/ 0 h 83"/>
                  <a:gd name="txR" fmla="*/ 851 w 851"/>
                  <a:gd name="txB" fmla="*/ 83 h 83"/>
                </a:gdLst>
                <a:ahLst/>
                <a:cxnLst>
                  <a:cxn ang="0">
                    <a:pos x="0" y="385"/>
                  </a:cxn>
                  <a:cxn ang="0">
                    <a:pos x="244" y="0"/>
                  </a:cxn>
                  <a:cxn ang="0">
                    <a:pos x="327" y="870"/>
                  </a:cxn>
                  <a:cxn ang="0">
                    <a:pos x="455" y="0"/>
                  </a:cxn>
                  <a:cxn ang="0">
                    <a:pos x="606" y="870"/>
                  </a:cxn>
                  <a:cxn ang="0">
                    <a:pos x="737" y="870"/>
                  </a:cxn>
                  <a:cxn ang="0">
                    <a:pos x="904" y="1301"/>
                  </a:cxn>
                  <a:cxn ang="0">
                    <a:pos x="961" y="2215"/>
                  </a:cxn>
                  <a:cxn ang="0">
                    <a:pos x="954" y="5222"/>
                  </a:cxn>
                  <a:cxn ang="0">
                    <a:pos x="590" y="5746"/>
                  </a:cxn>
                  <a:cxn ang="0">
                    <a:pos x="290" y="4849"/>
                  </a:cxn>
                  <a:cxn ang="0">
                    <a:pos x="0" y="5222"/>
                  </a:cxn>
                </a:cxnLst>
                <a:rect l="txL" t="txT" r="txR" b="txB"/>
                <a:pathLst>
                  <a:path w="851" h="83">
                    <a:moveTo>
                      <a:pt x="0" y="6"/>
                    </a:moveTo>
                    <a:lnTo>
                      <a:pt x="218" y="0"/>
                    </a:lnTo>
                    <a:lnTo>
                      <a:pt x="288" y="12"/>
                    </a:lnTo>
                    <a:lnTo>
                      <a:pt x="403" y="0"/>
                    </a:lnTo>
                    <a:lnTo>
                      <a:pt x="538" y="12"/>
                    </a:lnTo>
                    <a:lnTo>
                      <a:pt x="653" y="12"/>
                    </a:lnTo>
                    <a:lnTo>
                      <a:pt x="800" y="19"/>
                    </a:lnTo>
                    <a:lnTo>
                      <a:pt x="851" y="32"/>
                    </a:lnTo>
                    <a:lnTo>
                      <a:pt x="845" y="76"/>
                    </a:lnTo>
                    <a:lnTo>
                      <a:pt x="525" y="83"/>
                    </a:lnTo>
                    <a:lnTo>
                      <a:pt x="256" y="70"/>
                    </a:lnTo>
                    <a:lnTo>
                      <a:pt x="0" y="76"/>
                    </a:lnTo>
                  </a:path>
                </a:pathLst>
              </a:custGeom>
              <a:solidFill>
                <a:schemeClr val="bg1"/>
              </a:solidFill>
              <a:ln w="76200" cap="flat" cmpd="sng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482" name="Line 113"/>
              <p:cNvSpPr/>
              <p:nvPr/>
            </p:nvSpPr>
            <p:spPr>
              <a:xfrm rot="53773" flipV="1">
                <a:off x="1345" y="1276"/>
                <a:ext cx="39" cy="5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83" name="Line 114"/>
              <p:cNvSpPr/>
              <p:nvPr/>
            </p:nvSpPr>
            <p:spPr>
              <a:xfrm rot="53773">
                <a:off x="1389" y="1277"/>
                <a:ext cx="101" cy="28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484" name="Line 115"/>
              <p:cNvSpPr/>
              <p:nvPr/>
            </p:nvSpPr>
            <p:spPr>
              <a:xfrm rot="53773" flipH="1" flipV="1">
                <a:off x="1497" y="1309"/>
                <a:ext cx="76" cy="93"/>
              </a:xfrm>
              <a:prstGeom prst="line">
                <a:avLst/>
              </a:prstGeom>
              <a:ln w="158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9485" name="Group 116"/>
              <p:cNvGrpSpPr/>
              <p:nvPr/>
            </p:nvGrpSpPr>
            <p:grpSpPr>
              <a:xfrm rot="53773">
                <a:off x="673" y="1389"/>
                <a:ext cx="914" cy="92"/>
                <a:chOff x="2074" y="1725"/>
                <a:chExt cx="1071" cy="153"/>
              </a:xfrm>
            </p:grpSpPr>
            <p:sp>
              <p:nvSpPr>
                <p:cNvPr id="19488" name="Line 117"/>
                <p:cNvSpPr/>
                <p:nvPr/>
              </p:nvSpPr>
              <p:spPr>
                <a:xfrm flipV="1">
                  <a:off x="2382" y="1761"/>
                  <a:ext cx="232" cy="97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489" name="Line 118"/>
                <p:cNvSpPr/>
                <p:nvPr/>
              </p:nvSpPr>
              <p:spPr>
                <a:xfrm flipH="1">
                  <a:off x="2850" y="1734"/>
                  <a:ext cx="212" cy="130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490" name="Line 119"/>
                <p:cNvSpPr/>
                <p:nvPr/>
              </p:nvSpPr>
              <p:spPr>
                <a:xfrm flipV="1">
                  <a:off x="2824" y="1725"/>
                  <a:ext cx="58" cy="15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491" name="Line 120"/>
                <p:cNvSpPr/>
                <p:nvPr/>
              </p:nvSpPr>
              <p:spPr>
                <a:xfrm flipV="1">
                  <a:off x="2392" y="1729"/>
                  <a:ext cx="482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492" name="Line 121"/>
                <p:cNvSpPr/>
                <p:nvPr/>
              </p:nvSpPr>
              <p:spPr>
                <a:xfrm flipH="1">
                  <a:off x="3062" y="1739"/>
                  <a:ext cx="83" cy="132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493" name="Line 122"/>
                <p:cNvSpPr/>
                <p:nvPr/>
              </p:nvSpPr>
              <p:spPr>
                <a:xfrm flipV="1">
                  <a:off x="3055" y="1734"/>
                  <a:ext cx="8" cy="133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494" name="Line 123"/>
                <p:cNvSpPr/>
                <p:nvPr/>
              </p:nvSpPr>
              <p:spPr>
                <a:xfrm flipH="1" flipV="1">
                  <a:off x="2437" y="1760"/>
                  <a:ext cx="265" cy="111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19495" name="Line 124"/>
                <p:cNvSpPr/>
                <p:nvPr/>
              </p:nvSpPr>
              <p:spPr>
                <a:xfrm flipH="1">
                  <a:off x="2074" y="1763"/>
                  <a:ext cx="374" cy="31"/>
                </a:xfrm>
                <a:prstGeom prst="line">
                  <a:avLst/>
                </a:prstGeom>
                <a:ln w="9525" cap="flat" cmpd="sng">
                  <a:solidFill>
                    <a:srgbClr val="3366FF"/>
                  </a:solidFill>
                  <a:prstDash val="dash"/>
                  <a:headEnd type="none" w="med" len="med"/>
                  <a:tailEnd type="triangle" w="med" len="med"/>
                </a:ln>
              </p:spPr>
            </p:sp>
            <p:sp>
              <p:nvSpPr>
                <p:cNvPr id="19496" name="Line 125"/>
                <p:cNvSpPr/>
                <p:nvPr/>
              </p:nvSpPr>
              <p:spPr>
                <a:xfrm flipH="1" flipV="1">
                  <a:off x="2618" y="1742"/>
                  <a:ext cx="66" cy="105"/>
                </a:xfrm>
                <a:prstGeom prst="line">
                  <a:avLst/>
                </a:prstGeom>
                <a:ln w="9525" cap="flat" cmpd="sng">
                  <a:solidFill>
                    <a:srgbClr val="0000FF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9486" name="Line 126"/>
              <p:cNvSpPr/>
              <p:nvPr/>
            </p:nvSpPr>
            <p:spPr>
              <a:xfrm>
                <a:off x="217" y="957"/>
                <a:ext cx="757" cy="349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19487" name="Freeform 127"/>
              <p:cNvSpPr/>
              <p:nvPr/>
            </p:nvSpPr>
            <p:spPr>
              <a:xfrm>
                <a:off x="929" y="1180"/>
                <a:ext cx="420" cy="132"/>
              </a:xfrm>
              <a:custGeom>
                <a:avLst/>
                <a:gdLst>
                  <a:gd name="txL" fmla="*/ 0 w 384"/>
                  <a:gd name="txT" fmla="*/ 0 h 128"/>
                  <a:gd name="txR" fmla="*/ 384 w 384"/>
                  <a:gd name="txB" fmla="*/ 128 h 128"/>
                </a:gdLst>
                <a:ahLst/>
                <a:cxnLst>
                  <a:cxn ang="0">
                    <a:pos x="103" y="162"/>
                  </a:cxn>
                  <a:cxn ang="0">
                    <a:pos x="0" y="0"/>
                  </a:cxn>
                  <a:cxn ang="0">
                    <a:pos x="474" y="162"/>
                  </a:cxn>
                  <a:cxn ang="0">
                    <a:pos x="943" y="0"/>
                  </a:cxn>
                  <a:cxn ang="0">
                    <a:pos x="1229" y="190"/>
                  </a:cxn>
                </a:cxnLst>
                <a:rect l="txL" t="txT" r="txR" b="txB"/>
                <a:pathLst>
                  <a:path w="384" h="128">
                    <a:moveTo>
                      <a:pt x="32" y="109"/>
                    </a:moveTo>
                    <a:lnTo>
                      <a:pt x="0" y="0"/>
                    </a:lnTo>
                    <a:lnTo>
                      <a:pt x="147" y="109"/>
                    </a:lnTo>
                    <a:lnTo>
                      <a:pt x="294" y="0"/>
                    </a:lnTo>
                    <a:lnTo>
                      <a:pt x="384" y="128"/>
                    </a:lnTo>
                  </a:path>
                </a:pathLst>
              </a:custGeom>
              <a:noFill/>
              <a:ln w="158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lvl="0" eaLnBrk="1" hangingPunct="1"/>
                <a:endParaRPr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9476" name="Line 128"/>
            <p:cNvSpPr/>
            <p:nvPr/>
          </p:nvSpPr>
          <p:spPr>
            <a:xfrm flipV="1">
              <a:off x="1514" y="2130"/>
              <a:ext cx="164" cy="37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9477" name="Text Box 129"/>
            <p:cNvSpPr txBox="1"/>
            <p:nvPr/>
          </p:nvSpPr>
          <p:spPr>
            <a:xfrm>
              <a:off x="1617" y="2035"/>
              <a:ext cx="185" cy="1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sz="1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Si</a:t>
              </a:r>
            </a:p>
          </p:txBody>
        </p:sp>
        <p:sp>
          <p:nvSpPr>
            <p:cNvPr id="19478" name="Line 130"/>
            <p:cNvSpPr/>
            <p:nvPr/>
          </p:nvSpPr>
          <p:spPr>
            <a:xfrm flipV="1">
              <a:off x="1458" y="1925"/>
              <a:ext cx="36" cy="38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19479" name="Text Box 131"/>
            <p:cNvSpPr txBox="1"/>
            <p:nvPr/>
          </p:nvSpPr>
          <p:spPr>
            <a:xfrm>
              <a:off x="1391" y="1761"/>
              <a:ext cx="277" cy="1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sz="1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SiO</a:t>
              </a:r>
              <a:r>
                <a:rPr sz="1000" baseline="-25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sz="1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9460" name="Rectangle 5"/>
          <p:cNvSpPr/>
          <p:nvPr/>
        </p:nvSpPr>
        <p:spPr>
          <a:xfrm>
            <a:off x="-61644" y="552777"/>
            <a:ext cx="7388225" cy="16160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Electrochemical etching of Si p-type  </a:t>
            </a:r>
          </a:p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resistivity 0.15-0.21 Ohm/cm</a:t>
            </a:r>
          </a:p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etching current 4-18 mA/cm</a:t>
            </a:r>
            <a:r>
              <a:rPr lang="en-US" altLang="x-none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 , </a:t>
            </a:r>
          </a:p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etching time 10’-17’</a:t>
            </a:r>
          </a:p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subsequent nanochannel surface oxidation</a:t>
            </a:r>
          </a:p>
        </p:txBody>
      </p:sp>
      <p:pic>
        <p:nvPicPr>
          <p:cNvPr id="19461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607941"/>
            <a:ext cx="1544638" cy="2894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Rectangle 5"/>
          <p:cNvSpPr/>
          <p:nvPr/>
        </p:nvSpPr>
        <p:spPr>
          <a:xfrm>
            <a:off x="3119438" y="3646488"/>
            <a:ext cx="5054600" cy="25304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Advantages:</a:t>
            </a:r>
          </a:p>
          <a:p>
            <a:pPr lvl="0" algn="just" eaLnBrk="1" hangingPunct="1"/>
            <a:endParaRPr lang="en-US" altLang="x-none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-high Ps formation and emission into the vacuum</a:t>
            </a:r>
          </a:p>
          <a:p>
            <a:pPr lvl="0" algn="just" eaLnBrk="1" hangingPunct="1"/>
            <a:endParaRPr lang="en-US" altLang="x-none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 eaLnBrk="1" hangingPunct="1"/>
            <a:r>
              <a:rPr lang="en-US" altLang="x-none" dirty="0">
                <a:latin typeface="Calibri" panose="020F0502020204030204" pitchFamily="34" charset="0"/>
                <a:ea typeface="Times New Roman" panose="02020603050405020304" pitchFamily="18" charset="0"/>
              </a:rPr>
              <a:t>-possibility to tune the nanochannel dimension (important for Ps cooling at low temperature)</a:t>
            </a:r>
          </a:p>
        </p:txBody>
      </p:sp>
      <p:pic>
        <p:nvPicPr>
          <p:cNvPr id="124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477" y="860316"/>
            <a:ext cx="3370523" cy="2303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" name="Rectangle 11"/>
          <p:cNvSpPr/>
          <p:nvPr/>
        </p:nvSpPr>
        <p:spPr>
          <a:xfrm>
            <a:off x="5480017" y="6352348"/>
            <a:ext cx="3693127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r>
              <a:rPr lang="en-US" altLang="x-none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Mariazzi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x-none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altLang="x-none" sz="1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et </a:t>
            </a:r>
            <a:r>
              <a:rPr lang="en-US" altLang="x-none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2010 </a:t>
            </a:r>
            <a:r>
              <a:rPr lang="en-US" altLang="x-none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Phys. Rev. B 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81, 235418</a:t>
            </a:r>
            <a:r>
              <a:rPr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4"/>
          <p:cNvSpPr/>
          <p:nvPr/>
        </p:nvSpPr>
        <p:spPr>
          <a:xfrm>
            <a:off x="-190500" y="0"/>
            <a:ext cx="91440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Ps production and cooling in </a:t>
            </a:r>
          </a:p>
          <a:p>
            <a:pPr lvl="0" algn="ctr" eaLnBrk="1" hangingPunct="1"/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nano-channeled Si: quantum confinement</a:t>
            </a:r>
          </a:p>
        </p:txBody>
      </p:sp>
      <p:graphicFrame>
        <p:nvGraphicFramePr>
          <p:cNvPr id="6146" name="Object 5"/>
          <p:cNvGraphicFramePr/>
          <p:nvPr/>
        </p:nvGraphicFramePr>
        <p:xfrm>
          <a:off x="173038" y="2933700"/>
          <a:ext cx="3582987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09" r:id="rId3" imgW="1294130" imgH="254000" progId="Equation.3">
                  <p:embed/>
                </p:oleObj>
              </mc:Choice>
              <mc:Fallback>
                <p:oleObj r:id="rId3" imgW="1294130" imgH="254000" progId="Equation.3">
                  <p:embed/>
                  <p:pic>
                    <p:nvPicPr>
                      <p:cNvPr id="0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038" y="2933700"/>
                        <a:ext cx="3582987" cy="7096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Rectangle 8"/>
          <p:cNvSpPr/>
          <p:nvPr/>
        </p:nvSpPr>
        <p:spPr>
          <a:xfrm>
            <a:off x="0" y="1106488"/>
            <a:ext cx="4608513" cy="16160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just" eaLnBrk="1" hangingPunct="1"/>
            <a:r>
              <a:rPr lang="en-US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nanochannels modeled as infinitive potential wells with a quadratic base of side </a:t>
            </a:r>
            <a:r>
              <a:rPr lang="en-US" altLang="x-none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n-US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infinite length along the direction perpendicular to the surface of the sample the Ps ground state is: </a:t>
            </a:r>
          </a:p>
        </p:txBody>
      </p:sp>
      <p:graphicFrame>
        <p:nvGraphicFramePr>
          <p:cNvPr id="6147" name="Object 9"/>
          <p:cNvGraphicFramePr/>
          <p:nvPr/>
        </p:nvGraphicFramePr>
        <p:xfrm>
          <a:off x="541338" y="4432300"/>
          <a:ext cx="2262187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10" r:id="rId5" imgW="774065" imgH="228600" progId="Equation.3">
                  <p:embed/>
                </p:oleObj>
              </mc:Choice>
              <mc:Fallback>
                <p:oleObj r:id="rId5" imgW="774065" imgH="228600" progId="Equation.3">
                  <p:embed/>
                  <p:pic>
                    <p:nvPicPr>
                      <p:cNvPr id="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338" y="4432300"/>
                        <a:ext cx="2262187" cy="661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13"/>
          <p:cNvSpPr/>
          <p:nvPr/>
        </p:nvSpPr>
        <p:spPr>
          <a:xfrm>
            <a:off x="0" y="3817938"/>
            <a:ext cx="3179763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minimum temperature is: 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52" name="Rectangle 20"/>
          <p:cNvSpPr/>
          <p:nvPr/>
        </p:nvSpPr>
        <p:spPr>
          <a:xfrm>
            <a:off x="0" y="5413375"/>
            <a:ext cx="4325938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lvl="0" eaLnBrk="1" hangingPunct="1"/>
            <a:r>
              <a:rPr lang="en-US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#0 (4-7 nm) minimum T is 60-180 K, </a:t>
            </a:r>
          </a:p>
          <a:p>
            <a:pPr lvl="0" eaLnBrk="1" hangingPunct="1"/>
            <a:r>
              <a:rPr lang="en-US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#1 (8-12 nm) minimum T is 20-45 K.</a:t>
            </a:r>
          </a:p>
        </p:txBody>
      </p:sp>
      <p:graphicFrame>
        <p:nvGraphicFramePr>
          <p:cNvPr id="6148" name="Object 15"/>
          <p:cNvGraphicFramePr>
            <a:graphicFrameLocks noChangeAspect="1"/>
          </p:cNvGraphicFramePr>
          <p:nvPr/>
        </p:nvGraphicFramePr>
        <p:xfrm>
          <a:off x="4805363" y="938213"/>
          <a:ext cx="3873500" cy="565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11" r:id="rId7" imgW="2019300" imgH="2948940" progId="Origin50.Graph">
                  <p:embed/>
                </p:oleObj>
              </mc:Choice>
              <mc:Fallback>
                <p:oleObj r:id="rId7" imgW="2019300" imgH="2948940" progId="Origin50.Graph">
                  <p:embed/>
                  <p:pic>
                    <p:nvPicPr>
                      <p:cNvPr id="0" name="Object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5363" y="938213"/>
                        <a:ext cx="3873500" cy="5659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Line 17"/>
          <p:cNvSpPr/>
          <p:nvPr/>
        </p:nvSpPr>
        <p:spPr>
          <a:xfrm>
            <a:off x="5476875" y="4054475"/>
            <a:ext cx="758825" cy="0"/>
          </a:xfrm>
          <a:prstGeom prst="line">
            <a:avLst/>
          </a:prstGeom>
          <a:ln w="1016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4" name="Line 18"/>
          <p:cNvSpPr/>
          <p:nvPr/>
        </p:nvSpPr>
        <p:spPr>
          <a:xfrm>
            <a:off x="6297613" y="4124325"/>
            <a:ext cx="0" cy="1552575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5" name="Oval 19"/>
          <p:cNvSpPr/>
          <p:nvPr/>
        </p:nvSpPr>
        <p:spPr>
          <a:xfrm>
            <a:off x="6181725" y="3970338"/>
            <a:ext cx="227013" cy="203200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56" name="Text Box 21"/>
          <p:cNvSpPr txBox="1"/>
          <p:nvPr/>
        </p:nvSpPr>
        <p:spPr>
          <a:xfrm>
            <a:off x="4672013" y="3833813"/>
            <a:ext cx="812800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/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</a:rPr>
              <a:t>160 K</a:t>
            </a:r>
          </a:p>
        </p:txBody>
      </p:sp>
      <p:sp>
        <p:nvSpPr>
          <p:cNvPr id="6157" name="Line 14"/>
          <p:cNvSpPr/>
          <p:nvPr/>
        </p:nvSpPr>
        <p:spPr>
          <a:xfrm>
            <a:off x="2779713" y="4498975"/>
            <a:ext cx="4186237" cy="625475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8" name="Rectangle 19"/>
          <p:cNvSpPr/>
          <p:nvPr/>
        </p:nvSpPr>
        <p:spPr>
          <a:xfrm>
            <a:off x="657094" y="6442175"/>
            <a:ext cx="3657861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r>
              <a:rPr lang="en-US" altLang="x-none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Mariazzi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x-none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altLang="x-none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x-none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al.,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2008 </a:t>
            </a:r>
            <a:r>
              <a:rPr lang="en-US" altLang="x-none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Phys. Rev. B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78 085428</a:t>
            </a:r>
            <a:r>
              <a:rPr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159" name="Rettangolo 13"/>
          <p:cNvSpPr/>
          <p:nvPr/>
        </p:nvSpPr>
        <p:spPr>
          <a:xfrm>
            <a:off x="5176838" y="6423025"/>
            <a:ext cx="3592512" cy="304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just" eaLnBrk="1" hangingPunct="1"/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Crivelli </a:t>
            </a:r>
            <a:r>
              <a:rPr lang="en-US" altLang="x-none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al.,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2010 </a:t>
            </a:r>
            <a:r>
              <a:rPr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Phys. Rev. A</a:t>
            </a:r>
            <a:r>
              <a:rPr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81 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052703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4"/>
          <p:cNvSpPr/>
          <p:nvPr/>
        </p:nvSpPr>
        <p:spPr>
          <a:xfrm>
            <a:off x="-190500" y="0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it-IT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Positron/positronium converters</a:t>
            </a:r>
            <a:r>
              <a:rPr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TOF measurements</a:t>
            </a:r>
          </a:p>
        </p:txBody>
      </p:sp>
      <p:sp>
        <p:nvSpPr>
          <p:cNvPr id="7175" name="Rectangle 11"/>
          <p:cNvSpPr/>
          <p:nvPr/>
        </p:nvSpPr>
        <p:spPr>
          <a:xfrm>
            <a:off x="342714" y="6413600"/>
            <a:ext cx="3997696" cy="307777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r>
              <a:rPr lang="en-US" altLang="x-none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Mariazzi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x-none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 et 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al., 2010 </a:t>
            </a:r>
            <a:r>
              <a:rPr lang="en-US" altLang="x-none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Phys. Rev. Lett. </a:t>
            </a:r>
            <a:r>
              <a:rPr lang="en-US" altLang="x-non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104, 243401</a:t>
            </a:r>
            <a:r>
              <a:rPr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7176" name="Rettangolo 4"/>
          <p:cNvSpPr/>
          <p:nvPr/>
        </p:nvSpPr>
        <p:spPr>
          <a:xfrm>
            <a:off x="3967163" y="5484813"/>
            <a:ext cx="4795837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en-US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Presence of a thermal fraction in the sample temperature range </a:t>
            </a:r>
            <a:r>
              <a:rPr dirty="0">
                <a:latin typeface="Times New Roman" panose="02020603050405020304" pitchFamily="18" charset="0"/>
                <a:ea typeface="Times New Roman" panose="02020603050405020304" pitchFamily="18" charset="0"/>
              </a:rPr>
              <a:t>150-300 K</a:t>
            </a:r>
            <a:endParaRPr lang="en-US" alt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170" name="Object 7"/>
          <p:cNvGraphicFramePr/>
          <p:nvPr/>
        </p:nvGraphicFramePr>
        <p:xfrm>
          <a:off x="5559425" y="919163"/>
          <a:ext cx="3584575" cy="466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2" r:id="rId3" imgW="2461260" imgH="3192780" progId="Origin50.Graph">
                  <p:embed/>
                </p:oleObj>
              </mc:Choice>
              <mc:Fallback>
                <p:oleObj r:id="rId3" imgW="2461260" imgH="3192780" progId="Origin50.Graph">
                  <p:embed/>
                  <p:pic>
                    <p:nvPicPr>
                      <p:cNvPr id="0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9425" y="919163"/>
                        <a:ext cx="3584575" cy="4660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8"/>
          <p:cNvGraphicFramePr/>
          <p:nvPr/>
        </p:nvGraphicFramePr>
        <p:xfrm>
          <a:off x="0" y="700088"/>
          <a:ext cx="3314700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3" r:id="rId5" imgW="1819910" imgH="2990215" progId="Origin50.Graph">
                  <p:embed/>
                </p:oleObj>
              </mc:Choice>
              <mc:Fallback>
                <p:oleObj r:id="rId5" imgW="1819910" imgH="2990215" progId="Origin50.Graph">
                  <p:embed/>
                  <p:pic>
                    <p:nvPicPr>
                      <p:cNvPr id="0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700088"/>
                        <a:ext cx="3314700" cy="5457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6"/>
          <p:cNvGraphicFramePr/>
          <p:nvPr/>
        </p:nvGraphicFramePr>
        <p:xfrm>
          <a:off x="3113088" y="1985963"/>
          <a:ext cx="254952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4" r:id="rId7" imgW="1308100" imgH="279400" progId="Equation.3">
                  <p:embed/>
                </p:oleObj>
              </mc:Choice>
              <mc:Fallback>
                <p:oleObj r:id="rId7" imgW="1308100" imgH="279400" progId="Equation.3">
                  <p:embed/>
                  <p:pic>
                    <p:nvPicPr>
                      <p:cNvPr id="0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13088" y="1985963"/>
                        <a:ext cx="2549525" cy="5445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/>
          <p:nvPr/>
        </p:nvGraphicFramePr>
        <p:xfrm>
          <a:off x="3530600" y="2684463"/>
          <a:ext cx="1604963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5" r:id="rId9" imgW="965200" imgH="228600" progId="Equation.3">
                  <p:embed/>
                </p:oleObj>
              </mc:Choice>
              <mc:Fallback>
                <p:oleObj r:id="rId9" imgW="965200" imgH="228600" progId="Equation.3">
                  <p:embed/>
                  <p:pic>
                    <p:nvPicPr>
                      <p:cNvPr id="0" name="Object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0600" y="2684463"/>
                        <a:ext cx="1604963" cy="3794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Freccia a destra 10"/>
          <p:cNvSpPr/>
          <p:nvPr/>
        </p:nvSpPr>
        <p:spPr>
          <a:xfrm>
            <a:off x="4065588" y="3509963"/>
            <a:ext cx="747712" cy="96837"/>
          </a:xfrm>
          <a:prstGeom prst="rightArrow">
            <a:avLst>
              <a:gd name="adj1" fmla="val 50000"/>
              <a:gd name="adj2" fmla="val 49366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lvl="0" algn="ctr" eaLnBrk="1" hangingPunct="1"/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8" name="Rectangle 20"/>
          <p:cNvSpPr/>
          <p:nvPr/>
        </p:nvSpPr>
        <p:spPr>
          <a:xfrm>
            <a:off x="2960688" y="3722688"/>
            <a:ext cx="2792412" cy="13112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 eaLnBrk="1" hangingPunct="1"/>
            <a:r>
              <a:rPr lang="en-GB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Two lines corresponding to two Maxwellian beams at two different temperatures. </a:t>
            </a:r>
          </a:p>
        </p:txBody>
      </p:sp>
      <p:sp>
        <p:nvSpPr>
          <p:cNvPr id="7179" name="Rectangle 14"/>
          <p:cNvSpPr/>
          <p:nvPr/>
        </p:nvSpPr>
        <p:spPr>
          <a:xfrm>
            <a:off x="3060700" y="1065213"/>
            <a:ext cx="2770188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x-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Nanochannel size 5-8 nm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18"/>
          <p:cNvSpPr txBox="1"/>
          <p:nvPr/>
        </p:nvSpPr>
        <p:spPr>
          <a:xfrm>
            <a:off x="392113" y="565666"/>
            <a:ext cx="404495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it-IT" b="1" dirty="0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Ps Time of Flight (Ps-TOF)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1" y="836712"/>
            <a:ext cx="3691006" cy="2745540"/>
          </a:xfrm>
          <a:prstGeom prst="rect">
            <a:avLst/>
          </a:prstGeom>
        </p:spPr>
      </p:pic>
      <p:sp>
        <p:nvSpPr>
          <p:cNvPr id="15" name="Freccia in giù 14"/>
          <p:cNvSpPr/>
          <p:nvPr/>
        </p:nvSpPr>
        <p:spPr>
          <a:xfrm rot="1255222">
            <a:off x="2439779" y="2976672"/>
            <a:ext cx="473533" cy="143740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57" y="1042909"/>
            <a:ext cx="3522861" cy="557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ccia in giù 16"/>
          <p:cNvSpPr/>
          <p:nvPr/>
        </p:nvSpPr>
        <p:spPr>
          <a:xfrm rot="6731477" flipV="1">
            <a:off x="5100394" y="1997008"/>
            <a:ext cx="473533" cy="31704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00228"/>
            <a:ext cx="4860493" cy="2150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8264" y="202748"/>
                <a:ext cx="721543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𝐏𝐨𝐬𝐢𝐭𝐫𝐨𝐧𝐢𝐮𝐦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𝐞𝐱𝐩𝐞𝐫𝐢𝐦𝐞𝐧𝐭𝐚𝐥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𝐜𝐡𝐚𝐦𝐛𝐞𝐫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64" y="202748"/>
                <a:ext cx="721543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  <a:endParaRPr lang="it-IT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9108002"/>
          <p:cNvPicPr>
            <a:picLocks noChangeAspect="1" noChangeArrowheads="1"/>
          </p:cNvPicPr>
          <p:nvPr/>
        </p:nvPicPr>
        <p:blipFill>
          <a:blip r:embed="rId2" cstate="print"/>
          <a:srcRect t="33380" r="279"/>
          <a:stretch>
            <a:fillRect/>
          </a:stretch>
        </p:blipFill>
        <p:spPr bwMode="auto">
          <a:xfrm>
            <a:off x="1" y="667205"/>
            <a:ext cx="5724128" cy="619079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4" name="Freccia a destra 4"/>
          <p:cNvSpPr/>
          <p:nvPr/>
        </p:nvSpPr>
        <p:spPr>
          <a:xfrm rot="10800000">
            <a:off x="4917191" y="2671613"/>
            <a:ext cx="1260345" cy="2022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6"/>
          <p:cNvSpPr txBox="1"/>
          <p:nvPr/>
        </p:nvSpPr>
        <p:spPr>
          <a:xfrm>
            <a:off x="6160334" y="2401925"/>
            <a:ext cx="2983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The disappearance of anti matter is not understood neither from theory  or experiment</a:t>
            </a:r>
            <a:endParaRPr lang="en-US" sz="2000" b="1" dirty="0"/>
          </a:p>
        </p:txBody>
      </p:sp>
      <p:sp>
        <p:nvSpPr>
          <p:cNvPr id="16" name="Freccia a destra 7"/>
          <p:cNvSpPr/>
          <p:nvPr/>
        </p:nvSpPr>
        <p:spPr>
          <a:xfrm rot="10800000">
            <a:off x="4899989" y="3458115"/>
            <a:ext cx="1260345" cy="20228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8"/>
          <p:cNvSpPr txBox="1"/>
          <p:nvPr/>
        </p:nvSpPr>
        <p:spPr>
          <a:xfrm>
            <a:off x="5944209" y="4244617"/>
            <a:ext cx="319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Violation of </a:t>
            </a:r>
          </a:p>
          <a:p>
            <a:r>
              <a:rPr lang="en-US" sz="2400" b="1" dirty="0" smtClean="0"/>
              <a:t>CPT?</a:t>
            </a:r>
          </a:p>
          <a:p>
            <a:r>
              <a:rPr lang="en-US" altLang="it-IT" sz="2400" b="1" dirty="0" smtClean="0"/>
              <a:t>Weak </a:t>
            </a:r>
            <a:r>
              <a:rPr lang="en-US" altLang="it-IT" sz="2400" b="1" dirty="0"/>
              <a:t>equivalence principle </a:t>
            </a:r>
            <a:r>
              <a:rPr lang="en-US" altLang="it-IT" sz="2400" b="1" dirty="0" smtClean="0"/>
              <a:t>(</a:t>
            </a:r>
            <a:r>
              <a:rPr lang="en-US" sz="2400" b="1" dirty="0" smtClean="0"/>
              <a:t>WEP)?</a:t>
            </a:r>
            <a:endParaRPr lang="en-US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5836705" y="743587"/>
            <a:ext cx="3307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</a:t>
            </a:r>
            <a:r>
              <a:rPr lang="en-US" sz="2000" b="1" dirty="0" smtClean="0"/>
              <a:t>mbalance in matter and antimatter </a:t>
            </a:r>
            <a:r>
              <a:rPr lang="en-US" sz="2000" b="1" dirty="0"/>
              <a:t>in </a:t>
            </a:r>
            <a:r>
              <a:rPr lang="en-US" sz="2000" b="1" dirty="0" smtClean="0"/>
              <a:t>the observable universe</a:t>
            </a:r>
            <a:endParaRPr lang="it-IT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899592" y="-52203"/>
            <a:ext cx="7741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cs typeface="Times New Roman" panose="02020603050405020304" pitchFamily="18" charset="0"/>
              </a:rPr>
              <a:t>Introduction: </a:t>
            </a:r>
            <a:r>
              <a:rPr lang="en-GB" sz="3200" b="1" dirty="0" smtClean="0">
                <a:cs typeface="Times New Roman" panose="02020603050405020304" pitchFamily="18" charset="0"/>
              </a:rPr>
              <a:t>matter/antimatter asymmetry</a:t>
            </a:r>
            <a:endParaRPr lang="en-GB" sz="3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8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05" y="692696"/>
            <a:ext cx="4860493" cy="2150873"/>
          </a:xfrm>
          <a:prstGeom prst="rect">
            <a:avLst/>
          </a:prstGeom>
        </p:spPr>
      </p:pic>
      <p:pic>
        <p:nvPicPr>
          <p:cNvPr id="20" name="Immagine 19"/>
          <p:cNvPicPr/>
          <p:nvPr/>
        </p:nvPicPr>
        <p:blipFill>
          <a:blip r:embed="rId3"/>
          <a:stretch>
            <a:fillRect/>
          </a:stretch>
        </p:blipFill>
        <p:spPr>
          <a:xfrm>
            <a:off x="298213" y="755670"/>
            <a:ext cx="3859637" cy="1752600"/>
          </a:xfrm>
          <a:prstGeom prst="rect">
            <a:avLst/>
          </a:prstGeom>
        </p:spPr>
      </p:pic>
      <p:pic>
        <p:nvPicPr>
          <p:cNvPr id="22" name="Immagine 21"/>
          <p:cNvPicPr/>
          <p:nvPr/>
        </p:nvPicPr>
        <p:blipFill>
          <a:blip r:embed="rId4"/>
          <a:stretch>
            <a:fillRect/>
          </a:stretch>
        </p:blipFill>
        <p:spPr>
          <a:xfrm>
            <a:off x="2953148" y="3517652"/>
            <a:ext cx="4147519" cy="2808312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2" y="2603345"/>
            <a:ext cx="4017538" cy="1114622"/>
          </a:xfrm>
          <a:prstGeom prst="rect">
            <a:avLst/>
          </a:prstGeom>
        </p:spPr>
      </p:pic>
      <p:sp>
        <p:nvSpPr>
          <p:cNvPr id="32" name="Freccia a destra 31"/>
          <p:cNvSpPr/>
          <p:nvPr/>
        </p:nvSpPr>
        <p:spPr>
          <a:xfrm rot="10800000">
            <a:off x="3931948" y="1650277"/>
            <a:ext cx="451803" cy="29055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100">
                <a:effectLst/>
                <a:ea typeface="Times New Roman" panose="02020603050405020304" pitchFamily="18"/>
                <a:cs typeface="Times New Roman" panose="02020603050405020304" pitchFamily="18"/>
              </a:rPr>
              <a:t> </a:t>
            </a:r>
            <a:endParaRPr lang="it-IT" sz="1100">
              <a:effectLst/>
              <a:ea typeface="Calibri" panose="020F0502020204030204" pitchFamily="18"/>
              <a:cs typeface="Times New Roman" panose="02020603050405020304" pitchFamily="18"/>
            </a:endParaRPr>
          </a:p>
        </p:txBody>
      </p:sp>
      <p:sp>
        <p:nvSpPr>
          <p:cNvPr id="33" name="CasellaDiTesto 5"/>
          <p:cNvSpPr txBox="1"/>
          <p:nvPr/>
        </p:nvSpPr>
        <p:spPr>
          <a:xfrm>
            <a:off x="3748618" y="1617283"/>
            <a:ext cx="395328" cy="301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endParaRPr lang="it-IT" sz="1200" dirty="0">
              <a:effectLst/>
              <a:latin typeface="Times New Roman" panose="02020603050405020304" pitchFamily="18"/>
              <a:ea typeface="Times New Roman" panose="02020603050405020304" pitchFamily="18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68144" y="6526840"/>
            <a:ext cx="328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Di Noto L. PhD Thesis; SLOPOS 13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-19854" y="93161"/>
                <a:ext cx="93023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800" b="1" dirty="0" smtClean="0">
                    <a:latin typeface="+mj-lt"/>
                  </a:rPr>
                  <a:t>Positronium experimental chamber: e+ </a:t>
                </a:r>
                <a14:m>
                  <m:oMath xmlns:m="http://schemas.openxmlformats.org/officeDocument/2006/math">
                    <m:r>
                      <a:rPr lang="it-IT" sz="2800" b="1" i="0" smtClean="0">
                        <a:latin typeface="Cambria Math" panose="02040503050406030204" pitchFamily="18" charset="0"/>
                      </a:rPr>
                      <m:t>𝐫𝐞𝐛𝐮𝐧𝐜𝐡𝐢𝐧𝐠</m:t>
                    </m:r>
                    <m:r>
                      <a:rPr lang="it-IT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1" i="0" smtClean="0">
                        <a:latin typeface="Cambria Math" panose="02040503050406030204" pitchFamily="18" charset="0"/>
                      </a:rPr>
                      <m:t>𝐬𝐲𝐬𝐭𝐞𝐦</m:t>
                    </m:r>
                  </m:oMath>
                </a14:m>
                <a:endParaRPr lang="it-IT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54" y="93161"/>
                <a:ext cx="9302355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1376" t="-10465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  <a:endParaRPr lang="it-IT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21" y="4774121"/>
            <a:ext cx="1770409" cy="17455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36" y="4774121"/>
            <a:ext cx="1975404" cy="17455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ggetto 5"/>
          <p:cNvGraphicFramePr>
            <a:graphicFrameLocks noChangeAspect="1"/>
          </p:cNvGraphicFramePr>
          <p:nvPr/>
        </p:nvGraphicFramePr>
        <p:xfrm>
          <a:off x="5985292" y="4757889"/>
          <a:ext cx="2319766" cy="177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92" name="Graph" r:id="rId5" imgW="3937000" imgH="3009900" progId="Origin50.Graph">
                  <p:embed/>
                </p:oleObj>
              </mc:Choice>
              <mc:Fallback>
                <p:oleObj name="Graph" r:id="rId5" imgW="3937000" imgH="3009900" progId="Origin50.Graph">
                  <p:embed/>
                  <p:pic>
                    <p:nvPicPr>
                      <p:cNvPr id="0" name="Ogget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292" y="4757889"/>
                        <a:ext cx="2319766" cy="17780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tangolo 10"/>
          <p:cNvSpPr/>
          <p:nvPr/>
        </p:nvSpPr>
        <p:spPr>
          <a:xfrm>
            <a:off x="6444208" y="1556792"/>
            <a:ext cx="1235402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 rot="5400000">
            <a:off x="8460432" y="1596430"/>
            <a:ext cx="936104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76056" y="1704442"/>
            <a:ext cx="936625" cy="144016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8028384" y="1703522"/>
            <a:ext cx="390049" cy="144016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100625" y="4399127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Spot at MCP </a:t>
            </a:r>
            <a:endParaRPr lang="en-US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482" y="625191"/>
            <a:ext cx="198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Na22 source </a:t>
            </a:r>
          </a:p>
          <a:p>
            <a:r>
              <a:rPr lang="en-US" b="1" dirty="0" smtClean="0"/>
              <a:t>Ne moderator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117815" y="1956365"/>
            <a:ext cx="1384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 stages </a:t>
            </a:r>
          </a:p>
          <a:p>
            <a:r>
              <a:rPr lang="en-US" b="1" dirty="0" err="1" smtClean="0"/>
              <a:t>Surko</a:t>
            </a:r>
            <a:r>
              <a:rPr lang="en-US" b="1" dirty="0" smtClean="0"/>
              <a:t> trap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377054" y="1956470"/>
            <a:ext cx="138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accumulator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427791" y="1196752"/>
            <a:ext cx="138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 bunching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153183" y="1271522"/>
            <a:ext cx="147009" cy="972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4788024" y="692696"/>
            <a:ext cx="1772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20 ns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100 V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10^7-10^8 e+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740352" y="817116"/>
            <a:ext cx="93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6-7 ns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3-7 kV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10^7 e+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941116" y="2350621"/>
            <a:ext cx="1295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Field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terminator</a:t>
            </a:r>
          </a:p>
        </p:txBody>
      </p:sp>
      <p:sp>
        <p:nvSpPr>
          <p:cNvPr id="26" name="Freccia bidirezionale orizzontale 25"/>
          <p:cNvSpPr/>
          <p:nvPr/>
        </p:nvSpPr>
        <p:spPr>
          <a:xfrm>
            <a:off x="395536" y="2996952"/>
            <a:ext cx="5292588" cy="14401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Freccia bidirezionale orizzontale 26"/>
          <p:cNvSpPr/>
          <p:nvPr/>
        </p:nvSpPr>
        <p:spPr>
          <a:xfrm>
            <a:off x="5940152" y="2996952"/>
            <a:ext cx="3076757" cy="14401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331640" y="3068960"/>
            <a:ext cx="349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magnetic field   700- 1000 G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925500" y="3068960"/>
            <a:ext cx="404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Electrostatic and then Free field </a:t>
            </a:r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7960218" y="2016122"/>
            <a:ext cx="720279" cy="576064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8093372" y="211948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Ps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32" name="Connettore 2 31"/>
          <p:cNvCxnSpPr/>
          <p:nvPr/>
        </p:nvCxnSpPr>
        <p:spPr>
          <a:xfrm flipH="1">
            <a:off x="8464274" y="1804472"/>
            <a:ext cx="213754" cy="303996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252226"/>
            <a:ext cx="5110066" cy="188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323528" y="3910025"/>
            <a:ext cx="835441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a</a:t>
            </a:r>
            <a:r>
              <a:rPr lang="en-GB" sz="2400" b="1" dirty="0" smtClean="0"/>
              <a:t>t the e+ -Ps converter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5496" y="6525344"/>
            <a:ext cx="335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Aghion</a:t>
            </a:r>
            <a:r>
              <a:rPr lang="en-US" i="1" dirty="0" smtClean="0"/>
              <a:t> et al. NIMB 362,86 (2015) </a:t>
            </a:r>
            <a:endParaRPr lang="en-US" i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5804344" y="4355812"/>
            <a:ext cx="334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Bunching (PbF</a:t>
            </a:r>
            <a:r>
              <a:rPr lang="en-US" b="1" baseline="-25000" dirty="0" smtClean="0"/>
              <a:t>2</a:t>
            </a:r>
            <a:r>
              <a:rPr lang="en-US" b="1" dirty="0" smtClean="0"/>
              <a:t>+PMT)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96013" y="2096"/>
            <a:ext cx="8771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/>
              <a:t>Positronium experimental chamber: performances</a:t>
            </a:r>
            <a:endParaRPr lang="it-IT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358" y="80591"/>
            <a:ext cx="8666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>
                <a:latin typeface="+mj-lt"/>
                <a:cs typeface="Times New Roman" panose="02020603050405020304" pitchFamily="18" charset="0"/>
              </a:rPr>
              <a:t>Introduction: </a:t>
            </a:r>
            <a:r>
              <a:rPr lang="en-GB" sz="3200" b="1" dirty="0" err="1" smtClean="0">
                <a:latin typeface="+mj-lt"/>
                <a:cs typeface="Times New Roman" panose="02020603050405020304" pitchFamily="18" charset="0"/>
              </a:rPr>
              <a:t>Positronium</a:t>
            </a:r>
            <a:r>
              <a:rPr lang="en-GB" sz="3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en-GB" sz="3200" b="1" dirty="0" smtClean="0">
                <a:latin typeface="+mj-lt"/>
                <a:cs typeface="Times New Roman" panose="02020603050405020304" pitchFamily="18" charset="0"/>
              </a:rPr>
              <a:t>Ps)-intrinsic properties</a:t>
            </a:r>
            <a:endParaRPr lang="en-GB" sz="32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99" y="2276872"/>
            <a:ext cx="3932155" cy="35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438244" y="3209827"/>
            <a:ext cx="2453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b="1" dirty="0">
                <a:ea typeface="Calibri" panose="020F0502020204030204" pitchFamily="34" charset="0"/>
                <a:cs typeface="Calibri" panose="020F0502020204030204" pitchFamily="34" charset="0"/>
              </a:rPr>
              <a:t>para-positronium (p-Ps)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-18240" y="3125718"/>
            <a:ext cx="2558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b="1" dirty="0">
                <a:ea typeface="Calibri" panose="020F0502020204030204" pitchFamily="34" charset="0"/>
                <a:cs typeface="Calibri" panose="020F0502020204030204" pitchFamily="34" charset="0"/>
              </a:rPr>
              <a:t>ortho-positronium (o-Ps)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423455" y="4499272"/>
            <a:ext cx="167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dirty="0">
                <a:ea typeface="Calibri" panose="020F0502020204030204" pitchFamily="34" charset="0"/>
                <a:cs typeface="Calibri" panose="020F0502020204030204" pitchFamily="34" charset="0"/>
              </a:rPr>
              <a:t>Lifetime: 142 ns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6485563" y="4499272"/>
            <a:ext cx="1674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dirty="0">
                <a:ea typeface="Calibri" panose="020F0502020204030204" pitchFamily="34" charset="0"/>
                <a:cs typeface="Calibri" panose="020F0502020204030204" pitchFamily="34" charset="0"/>
              </a:rPr>
              <a:t>Lifetime: 125 ps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270" y="2629392"/>
            <a:ext cx="185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Ground state: 1</a:t>
            </a:r>
            <a:r>
              <a:rPr lang="en-GB" b="1" baseline="30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b="1" dirty="0"/>
          </a:p>
        </p:txBody>
      </p:sp>
      <p:sp>
        <p:nvSpPr>
          <p:cNvPr id="40" name="Rectangle 39"/>
          <p:cNvSpPr/>
          <p:nvPr/>
        </p:nvSpPr>
        <p:spPr>
          <a:xfrm>
            <a:off x="6516582" y="2776760"/>
            <a:ext cx="185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Ground state: 1</a:t>
            </a:r>
            <a:r>
              <a:rPr lang="en-GB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b="1" dirty="0"/>
          </a:p>
        </p:txBody>
      </p:sp>
      <p:sp>
        <p:nvSpPr>
          <p:cNvPr id="41" name="Rectangle 40"/>
          <p:cNvSpPr/>
          <p:nvPr/>
        </p:nvSpPr>
        <p:spPr>
          <a:xfrm>
            <a:off x="3146490" y="1275139"/>
            <a:ext cx="2580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cs typeface="Times New Roman" panose="02020603050405020304" pitchFamily="18" charset="0"/>
              </a:rPr>
              <a:t>First </a:t>
            </a:r>
            <a:r>
              <a:rPr lang="de-DE" sz="1200" dirty="0" smtClean="0">
                <a:cs typeface="Times New Roman" panose="02020603050405020304" pitchFamily="18" charset="0"/>
              </a:rPr>
              <a:t>experimental </a:t>
            </a:r>
            <a:r>
              <a:rPr lang="de-DE" sz="1200" dirty="0" smtClean="0">
                <a:cs typeface="Times New Roman" panose="02020603050405020304" pitchFamily="18" charset="0"/>
              </a:rPr>
              <a:t>observation:</a:t>
            </a:r>
          </a:p>
          <a:p>
            <a:r>
              <a:rPr lang="de-DE" sz="1200" dirty="0" smtClean="0">
                <a:cs typeface="Times New Roman" panose="02020603050405020304" pitchFamily="18" charset="0"/>
              </a:rPr>
              <a:t>M</a:t>
            </a:r>
            <a:r>
              <a:rPr lang="de-DE" sz="1200" dirty="0">
                <a:cs typeface="Times New Roman" panose="02020603050405020304" pitchFamily="18" charset="0"/>
              </a:rPr>
              <a:t>. Deutsch, </a:t>
            </a:r>
            <a:r>
              <a:rPr lang="de-DE" sz="1200" i="1" dirty="0">
                <a:cs typeface="Times New Roman" panose="02020603050405020304" pitchFamily="18" charset="0"/>
              </a:rPr>
              <a:t>Phys. Rev.</a:t>
            </a:r>
            <a:r>
              <a:rPr lang="de-DE" sz="1200" dirty="0">
                <a:cs typeface="Times New Roman" panose="02020603050405020304" pitchFamily="18" charset="0"/>
              </a:rPr>
              <a:t> 82, 455 (1951)</a:t>
            </a:r>
            <a:endParaRPr lang="it-IT" sz="1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/>
          <p:nvPr/>
        </p:nvSpPr>
        <p:spPr>
          <a:xfrm>
            <a:off x="74084" y="6625090"/>
            <a:ext cx="3865675" cy="276999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r>
              <a:rPr lang="en-US" altLang="x-none" sz="1200" dirty="0" err="1">
                <a:ea typeface="Times New Roman" panose="02020603050405020304" pitchFamily="18" charset="0"/>
              </a:rPr>
              <a:t>Mariazzi</a:t>
            </a:r>
            <a:r>
              <a:rPr lang="en-US" altLang="x-none" sz="1200" dirty="0">
                <a:ea typeface="Times New Roman" panose="02020603050405020304" pitchFamily="18" charset="0"/>
              </a:rPr>
              <a:t> </a:t>
            </a:r>
            <a:r>
              <a:rPr lang="en-US" altLang="x-none" sz="1200" dirty="0" smtClean="0">
                <a:ea typeface="Times New Roman" panose="02020603050405020304" pitchFamily="18" charset="0"/>
              </a:rPr>
              <a:t>S</a:t>
            </a:r>
            <a:r>
              <a:rPr lang="en-US" altLang="x-none" sz="1200" i="1" dirty="0" smtClean="0">
                <a:ea typeface="Times New Roman" panose="02020603050405020304" pitchFamily="18" charset="0"/>
              </a:rPr>
              <a:t>., </a:t>
            </a:r>
            <a:r>
              <a:rPr lang="en-US" altLang="it-IT" sz="1200" dirty="0" err="1"/>
              <a:t>Brusa</a:t>
            </a:r>
            <a:r>
              <a:rPr lang="en-US" altLang="it-IT" sz="1200" dirty="0"/>
              <a:t> R S </a:t>
            </a:r>
            <a:r>
              <a:rPr lang="en-US" altLang="x-none" sz="1200" i="1" dirty="0" smtClean="0">
                <a:ea typeface="Times New Roman" panose="02020603050405020304" pitchFamily="18" charset="0"/>
              </a:rPr>
              <a:t>et </a:t>
            </a:r>
            <a:r>
              <a:rPr lang="en-US" altLang="x-none" sz="1200" i="1" dirty="0">
                <a:ea typeface="Times New Roman" panose="02020603050405020304" pitchFamily="18" charset="0"/>
              </a:rPr>
              <a:t>al</a:t>
            </a:r>
            <a:r>
              <a:rPr lang="en-US" altLang="x-none" sz="1200" dirty="0">
                <a:ea typeface="Times New Roman" panose="02020603050405020304" pitchFamily="18" charset="0"/>
              </a:rPr>
              <a:t>., </a:t>
            </a:r>
            <a:r>
              <a:rPr lang="en-US" altLang="x-none" sz="1200" i="1" dirty="0" smtClean="0">
                <a:ea typeface="Times New Roman" panose="02020603050405020304" pitchFamily="18" charset="0"/>
              </a:rPr>
              <a:t>Phys</a:t>
            </a:r>
            <a:r>
              <a:rPr lang="en-US" altLang="x-none" sz="1200" i="1" dirty="0">
                <a:ea typeface="Times New Roman" panose="02020603050405020304" pitchFamily="18" charset="0"/>
              </a:rPr>
              <a:t>. Rev. B </a:t>
            </a:r>
            <a:r>
              <a:rPr lang="en-US" altLang="x-none" sz="1200" dirty="0">
                <a:ea typeface="Times New Roman" panose="02020603050405020304" pitchFamily="18" charset="0"/>
              </a:rPr>
              <a:t>81, 235418 (2010)</a:t>
            </a:r>
            <a:r>
              <a:rPr sz="1200" dirty="0" smtClean="0">
                <a:ea typeface="Times New Roman" panose="02020603050405020304" pitchFamily="18" charset="0"/>
              </a:rPr>
              <a:t> </a:t>
            </a:r>
            <a:endParaRPr sz="1200" dirty="0"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212" y="188903"/>
            <a:ext cx="728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/>
              <a:t>Introduction: </a:t>
            </a:r>
            <a:r>
              <a:rPr lang="en-GB" sz="3200" b="1" dirty="0" err="1" smtClean="0"/>
              <a:t>Positronium</a:t>
            </a:r>
            <a:r>
              <a:rPr lang="en-GB" sz="3200" b="1" dirty="0" smtClean="0"/>
              <a:t> </a:t>
            </a:r>
            <a:r>
              <a:rPr lang="en-GB" sz="3200" b="1" dirty="0"/>
              <a:t>(Ps</a:t>
            </a:r>
            <a:r>
              <a:rPr lang="en-GB" sz="3200" b="1" dirty="0" smtClean="0"/>
              <a:t>) production</a:t>
            </a:r>
            <a:endParaRPr lang="en-GB" sz="3200" b="1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1547" y="963207"/>
            <a:ext cx="6429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it-IT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Ps can be formed by injecting positrons </a:t>
            </a:r>
            <a:r>
              <a:rPr lang="en-US" altLang="it-IT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nanostructured insulators.</a:t>
            </a:r>
            <a:endParaRPr lang="it-IT" altLang="it-IT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90904" y="1673194"/>
            <a:ext cx="1666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en-US" dirty="0">
                <a:latin typeface="+mn-lt"/>
                <a:cs typeface="Times New Roman" panose="02020603050405020304" pitchFamily="18" charset="0"/>
              </a:rPr>
              <a:t>e+/Ps converter</a:t>
            </a:r>
          </a:p>
        </p:txBody>
      </p:sp>
      <p:grpSp>
        <p:nvGrpSpPr>
          <p:cNvPr id="13" name="Group 26"/>
          <p:cNvGrpSpPr>
            <a:grpSpLocks/>
          </p:cNvGrpSpPr>
          <p:nvPr/>
        </p:nvGrpSpPr>
        <p:grpSpPr bwMode="auto">
          <a:xfrm flipH="1">
            <a:off x="35496" y="2140300"/>
            <a:ext cx="2304256" cy="3136877"/>
            <a:chOff x="163" y="2527"/>
            <a:chExt cx="987" cy="1400"/>
          </a:xfrm>
        </p:grpSpPr>
        <p:pic>
          <p:nvPicPr>
            <p:cNvPr id="14" name="Picture 27"/>
            <p:cNvPicPr>
              <a:picLocks noChangeAspect="1" noChangeArrowheads="1"/>
            </p:cNvPicPr>
            <p:nvPr/>
          </p:nvPicPr>
          <p:blipFill>
            <a:blip r:embed="rId2">
              <a:lum contrast="-3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" y="2527"/>
              <a:ext cx="287" cy="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8"/>
            <p:cNvPicPr>
              <a:picLocks noChangeAspect="1" noChangeArrowheads="1"/>
            </p:cNvPicPr>
            <p:nvPr/>
          </p:nvPicPr>
          <p:blipFill>
            <a:blip r:embed="rId2">
              <a:lum contrast="-3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" y="2527"/>
              <a:ext cx="289" cy="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9"/>
            <p:cNvPicPr>
              <a:picLocks noChangeAspect="1" noChangeArrowheads="1"/>
            </p:cNvPicPr>
            <p:nvPr/>
          </p:nvPicPr>
          <p:blipFill>
            <a:blip r:embed="rId2">
              <a:lum contrast="-3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745"/>
            <a:stretch>
              <a:fillRect/>
            </a:stretch>
          </p:blipFill>
          <p:spPr bwMode="auto">
            <a:xfrm>
              <a:off x="163" y="3396"/>
              <a:ext cx="577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30"/>
            <p:cNvSpPr>
              <a:spLocks noChangeArrowheads="1"/>
            </p:cNvSpPr>
            <p:nvPr/>
          </p:nvSpPr>
          <p:spPr bwMode="auto">
            <a:xfrm flipH="1">
              <a:off x="165" y="2535"/>
              <a:ext cx="578" cy="13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1"/>
            <p:cNvSpPr>
              <a:spLocks noChangeArrowheads="1"/>
            </p:cNvSpPr>
            <p:nvPr/>
          </p:nvSpPr>
          <p:spPr bwMode="auto">
            <a:xfrm rot="70356" flipH="1">
              <a:off x="254" y="2657"/>
              <a:ext cx="486" cy="63"/>
            </a:xfrm>
            <a:custGeom>
              <a:avLst/>
              <a:gdLst>
                <a:gd name="T0" fmla="*/ 0 w 851"/>
                <a:gd name="T1" fmla="*/ 6 h 83"/>
                <a:gd name="T2" fmla="*/ 218 w 851"/>
                <a:gd name="T3" fmla="*/ 0 h 83"/>
                <a:gd name="T4" fmla="*/ 288 w 851"/>
                <a:gd name="T5" fmla="*/ 12 h 83"/>
                <a:gd name="T6" fmla="*/ 403 w 851"/>
                <a:gd name="T7" fmla="*/ 0 h 83"/>
                <a:gd name="T8" fmla="*/ 538 w 851"/>
                <a:gd name="T9" fmla="*/ 12 h 83"/>
                <a:gd name="T10" fmla="*/ 653 w 851"/>
                <a:gd name="T11" fmla="*/ 12 h 83"/>
                <a:gd name="T12" fmla="*/ 800 w 851"/>
                <a:gd name="T13" fmla="*/ 19 h 83"/>
                <a:gd name="T14" fmla="*/ 851 w 851"/>
                <a:gd name="T15" fmla="*/ 32 h 83"/>
                <a:gd name="T16" fmla="*/ 845 w 851"/>
                <a:gd name="T17" fmla="*/ 76 h 83"/>
                <a:gd name="T18" fmla="*/ 525 w 851"/>
                <a:gd name="T19" fmla="*/ 83 h 83"/>
                <a:gd name="T20" fmla="*/ 256 w 851"/>
                <a:gd name="T21" fmla="*/ 70 h 83"/>
                <a:gd name="T22" fmla="*/ 0 w 851"/>
                <a:gd name="T23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1" h="83">
                  <a:moveTo>
                    <a:pt x="0" y="6"/>
                  </a:moveTo>
                  <a:lnTo>
                    <a:pt x="218" y="0"/>
                  </a:lnTo>
                  <a:lnTo>
                    <a:pt x="288" y="12"/>
                  </a:lnTo>
                  <a:lnTo>
                    <a:pt x="403" y="0"/>
                  </a:lnTo>
                  <a:lnTo>
                    <a:pt x="538" y="12"/>
                  </a:lnTo>
                  <a:lnTo>
                    <a:pt x="653" y="12"/>
                  </a:lnTo>
                  <a:lnTo>
                    <a:pt x="800" y="19"/>
                  </a:lnTo>
                  <a:lnTo>
                    <a:pt x="851" y="32"/>
                  </a:lnTo>
                  <a:lnTo>
                    <a:pt x="845" y="76"/>
                  </a:lnTo>
                  <a:lnTo>
                    <a:pt x="525" y="83"/>
                  </a:lnTo>
                  <a:lnTo>
                    <a:pt x="256" y="70"/>
                  </a:lnTo>
                  <a:lnTo>
                    <a:pt x="0" y="76"/>
                  </a:lnTo>
                </a:path>
              </a:pathLst>
            </a:custGeom>
            <a:solidFill>
              <a:schemeClr val="bg1"/>
            </a:solidFill>
            <a:ln w="762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Line 29"/>
            <p:cNvSpPr>
              <a:spLocks noChangeShapeType="1"/>
            </p:cNvSpPr>
            <p:nvPr/>
          </p:nvSpPr>
          <p:spPr bwMode="auto">
            <a:xfrm rot="-53773" flipH="1" flipV="1">
              <a:off x="404" y="2602"/>
              <a:ext cx="23" cy="2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 rot="21546227" flipH="1">
              <a:off x="345" y="2602"/>
              <a:ext cx="57" cy="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Line 31"/>
            <p:cNvSpPr>
              <a:spLocks noChangeShapeType="1"/>
            </p:cNvSpPr>
            <p:nvPr/>
          </p:nvSpPr>
          <p:spPr bwMode="auto">
            <a:xfrm rot="21546227" flipV="1">
              <a:off x="298" y="2620"/>
              <a:ext cx="43" cy="5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2" name="Group 35"/>
            <p:cNvGrpSpPr>
              <a:grpSpLocks/>
            </p:cNvGrpSpPr>
            <p:nvPr/>
          </p:nvGrpSpPr>
          <p:grpSpPr bwMode="auto">
            <a:xfrm rot="21546227" flipH="1">
              <a:off x="290" y="2662"/>
              <a:ext cx="517" cy="52"/>
              <a:chOff x="2074" y="1725"/>
              <a:chExt cx="1071" cy="153"/>
            </a:xfrm>
          </p:grpSpPr>
          <p:sp>
            <p:nvSpPr>
              <p:cNvPr id="109" name="Line 33"/>
              <p:cNvSpPr>
                <a:spLocks noChangeShapeType="1"/>
              </p:cNvSpPr>
              <p:nvPr/>
            </p:nvSpPr>
            <p:spPr bwMode="auto">
              <a:xfrm flipV="1">
                <a:off x="2382" y="1761"/>
                <a:ext cx="232" cy="9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0" name="Line 34"/>
              <p:cNvSpPr>
                <a:spLocks noChangeShapeType="1"/>
              </p:cNvSpPr>
              <p:nvPr/>
            </p:nvSpPr>
            <p:spPr bwMode="auto">
              <a:xfrm flipH="1">
                <a:off x="2850" y="1734"/>
                <a:ext cx="212" cy="13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1" name="Line 35"/>
              <p:cNvSpPr>
                <a:spLocks noChangeShapeType="1"/>
              </p:cNvSpPr>
              <p:nvPr/>
            </p:nvSpPr>
            <p:spPr bwMode="auto">
              <a:xfrm flipV="1">
                <a:off x="2824" y="1725"/>
                <a:ext cx="58" cy="15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2" name="Line 36"/>
              <p:cNvSpPr>
                <a:spLocks noChangeShapeType="1"/>
              </p:cNvSpPr>
              <p:nvPr/>
            </p:nvSpPr>
            <p:spPr bwMode="auto">
              <a:xfrm flipV="1">
                <a:off x="2392" y="1729"/>
                <a:ext cx="482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3" name="Line 37"/>
              <p:cNvSpPr>
                <a:spLocks noChangeShapeType="1"/>
              </p:cNvSpPr>
              <p:nvPr/>
            </p:nvSpPr>
            <p:spPr bwMode="auto">
              <a:xfrm flipH="1">
                <a:off x="3062" y="1739"/>
                <a:ext cx="83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4" name="Line 38"/>
              <p:cNvSpPr>
                <a:spLocks noChangeShapeType="1"/>
              </p:cNvSpPr>
              <p:nvPr/>
            </p:nvSpPr>
            <p:spPr bwMode="auto">
              <a:xfrm flipV="1">
                <a:off x="3055" y="1734"/>
                <a:ext cx="8" cy="13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5" name="Line 39"/>
              <p:cNvSpPr>
                <a:spLocks noChangeShapeType="1"/>
              </p:cNvSpPr>
              <p:nvPr/>
            </p:nvSpPr>
            <p:spPr bwMode="auto">
              <a:xfrm flipH="1" flipV="1">
                <a:off x="2437" y="1760"/>
                <a:ext cx="265" cy="11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6" name="Line 40"/>
              <p:cNvSpPr>
                <a:spLocks noChangeShapeType="1"/>
              </p:cNvSpPr>
              <p:nvPr/>
            </p:nvSpPr>
            <p:spPr bwMode="auto">
              <a:xfrm flipH="1">
                <a:off x="2074" y="1763"/>
                <a:ext cx="374" cy="31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7" name="Line 41"/>
              <p:cNvSpPr>
                <a:spLocks noChangeShapeType="1"/>
              </p:cNvSpPr>
              <p:nvPr/>
            </p:nvSpPr>
            <p:spPr bwMode="auto">
              <a:xfrm flipH="1" flipV="1">
                <a:off x="2618" y="1742"/>
                <a:ext cx="66" cy="10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3" name="Freeform 36"/>
            <p:cNvSpPr>
              <a:spLocks noChangeArrowheads="1"/>
            </p:cNvSpPr>
            <p:nvPr/>
          </p:nvSpPr>
          <p:spPr bwMode="auto">
            <a:xfrm flipH="1">
              <a:off x="425" y="2549"/>
              <a:ext cx="237" cy="72"/>
            </a:xfrm>
            <a:custGeom>
              <a:avLst/>
              <a:gdLst>
                <a:gd name="T0" fmla="*/ 32 w 384"/>
                <a:gd name="T1" fmla="*/ 109 h 128"/>
                <a:gd name="T2" fmla="*/ 0 w 384"/>
                <a:gd name="T3" fmla="*/ 0 h 128"/>
                <a:gd name="T4" fmla="*/ 147 w 384"/>
                <a:gd name="T5" fmla="*/ 109 h 128"/>
                <a:gd name="T6" fmla="*/ 294 w 384"/>
                <a:gd name="T7" fmla="*/ 0 h 128"/>
                <a:gd name="T8" fmla="*/ 384 w 384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28">
                  <a:moveTo>
                    <a:pt x="32" y="109"/>
                  </a:moveTo>
                  <a:lnTo>
                    <a:pt x="0" y="0"/>
                  </a:lnTo>
                  <a:lnTo>
                    <a:pt x="147" y="109"/>
                  </a:lnTo>
                  <a:lnTo>
                    <a:pt x="294" y="0"/>
                  </a:lnTo>
                  <a:lnTo>
                    <a:pt x="384" y="12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Freeform 37"/>
            <p:cNvSpPr>
              <a:spLocks noChangeArrowheads="1"/>
            </p:cNvSpPr>
            <p:nvPr/>
          </p:nvSpPr>
          <p:spPr bwMode="auto">
            <a:xfrm rot="70356" flipH="1">
              <a:off x="258" y="2927"/>
              <a:ext cx="487" cy="63"/>
            </a:xfrm>
            <a:custGeom>
              <a:avLst/>
              <a:gdLst>
                <a:gd name="T0" fmla="*/ 0 w 851"/>
                <a:gd name="T1" fmla="*/ 6 h 83"/>
                <a:gd name="T2" fmla="*/ 218 w 851"/>
                <a:gd name="T3" fmla="*/ 0 h 83"/>
                <a:gd name="T4" fmla="*/ 288 w 851"/>
                <a:gd name="T5" fmla="*/ 12 h 83"/>
                <a:gd name="T6" fmla="*/ 403 w 851"/>
                <a:gd name="T7" fmla="*/ 0 h 83"/>
                <a:gd name="T8" fmla="*/ 538 w 851"/>
                <a:gd name="T9" fmla="*/ 12 h 83"/>
                <a:gd name="T10" fmla="*/ 653 w 851"/>
                <a:gd name="T11" fmla="*/ 12 h 83"/>
                <a:gd name="T12" fmla="*/ 800 w 851"/>
                <a:gd name="T13" fmla="*/ 19 h 83"/>
                <a:gd name="T14" fmla="*/ 851 w 851"/>
                <a:gd name="T15" fmla="*/ 32 h 83"/>
                <a:gd name="T16" fmla="*/ 845 w 851"/>
                <a:gd name="T17" fmla="*/ 76 h 83"/>
                <a:gd name="T18" fmla="*/ 525 w 851"/>
                <a:gd name="T19" fmla="*/ 83 h 83"/>
                <a:gd name="T20" fmla="*/ 256 w 851"/>
                <a:gd name="T21" fmla="*/ 70 h 83"/>
                <a:gd name="T22" fmla="*/ 0 w 851"/>
                <a:gd name="T23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1" h="83">
                  <a:moveTo>
                    <a:pt x="0" y="6"/>
                  </a:moveTo>
                  <a:lnTo>
                    <a:pt x="218" y="0"/>
                  </a:lnTo>
                  <a:lnTo>
                    <a:pt x="288" y="12"/>
                  </a:lnTo>
                  <a:lnTo>
                    <a:pt x="403" y="0"/>
                  </a:lnTo>
                  <a:lnTo>
                    <a:pt x="538" y="12"/>
                  </a:lnTo>
                  <a:lnTo>
                    <a:pt x="653" y="12"/>
                  </a:lnTo>
                  <a:lnTo>
                    <a:pt x="800" y="19"/>
                  </a:lnTo>
                  <a:lnTo>
                    <a:pt x="851" y="32"/>
                  </a:lnTo>
                  <a:lnTo>
                    <a:pt x="845" y="76"/>
                  </a:lnTo>
                  <a:lnTo>
                    <a:pt x="525" y="83"/>
                  </a:lnTo>
                  <a:lnTo>
                    <a:pt x="256" y="70"/>
                  </a:lnTo>
                  <a:lnTo>
                    <a:pt x="0" y="76"/>
                  </a:lnTo>
                </a:path>
              </a:pathLst>
            </a:custGeom>
            <a:solidFill>
              <a:schemeClr val="bg1"/>
            </a:solidFill>
            <a:ln w="762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Line 50"/>
            <p:cNvSpPr>
              <a:spLocks noChangeShapeType="1"/>
            </p:cNvSpPr>
            <p:nvPr/>
          </p:nvSpPr>
          <p:spPr bwMode="auto">
            <a:xfrm rot="-53773" flipH="1" flipV="1">
              <a:off x="409" y="2871"/>
              <a:ext cx="22" cy="2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Line 51"/>
            <p:cNvSpPr>
              <a:spLocks noChangeShapeType="1"/>
            </p:cNvSpPr>
            <p:nvPr/>
          </p:nvSpPr>
          <p:spPr bwMode="auto">
            <a:xfrm rot="21546227" flipH="1">
              <a:off x="349" y="2871"/>
              <a:ext cx="57" cy="1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Line 52"/>
            <p:cNvSpPr>
              <a:spLocks noChangeShapeType="1"/>
            </p:cNvSpPr>
            <p:nvPr/>
          </p:nvSpPr>
          <p:spPr bwMode="auto">
            <a:xfrm rot="21546227" flipV="1">
              <a:off x="302" y="2889"/>
              <a:ext cx="43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28" name="Group 41"/>
            <p:cNvGrpSpPr>
              <a:grpSpLocks/>
            </p:cNvGrpSpPr>
            <p:nvPr/>
          </p:nvGrpSpPr>
          <p:grpSpPr bwMode="auto">
            <a:xfrm rot="21546227" flipH="1">
              <a:off x="294" y="2932"/>
              <a:ext cx="517" cy="51"/>
              <a:chOff x="2074" y="1725"/>
              <a:chExt cx="1071" cy="153"/>
            </a:xfrm>
          </p:grpSpPr>
          <p:sp>
            <p:nvSpPr>
              <p:cNvPr id="100" name="Line 54"/>
              <p:cNvSpPr>
                <a:spLocks noChangeShapeType="1"/>
              </p:cNvSpPr>
              <p:nvPr/>
            </p:nvSpPr>
            <p:spPr bwMode="auto">
              <a:xfrm flipV="1">
                <a:off x="2382" y="1761"/>
                <a:ext cx="232" cy="9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" name="Line 55"/>
              <p:cNvSpPr>
                <a:spLocks noChangeShapeType="1"/>
              </p:cNvSpPr>
              <p:nvPr/>
            </p:nvSpPr>
            <p:spPr bwMode="auto">
              <a:xfrm flipH="1">
                <a:off x="2850" y="1734"/>
                <a:ext cx="212" cy="13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" name="Line 56"/>
              <p:cNvSpPr>
                <a:spLocks noChangeShapeType="1"/>
              </p:cNvSpPr>
              <p:nvPr/>
            </p:nvSpPr>
            <p:spPr bwMode="auto">
              <a:xfrm flipV="1">
                <a:off x="2824" y="1725"/>
                <a:ext cx="58" cy="15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" name="Line 57"/>
              <p:cNvSpPr>
                <a:spLocks noChangeShapeType="1"/>
              </p:cNvSpPr>
              <p:nvPr/>
            </p:nvSpPr>
            <p:spPr bwMode="auto">
              <a:xfrm flipV="1">
                <a:off x="2392" y="1729"/>
                <a:ext cx="482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" name="Line 58"/>
              <p:cNvSpPr>
                <a:spLocks noChangeShapeType="1"/>
              </p:cNvSpPr>
              <p:nvPr/>
            </p:nvSpPr>
            <p:spPr bwMode="auto">
              <a:xfrm flipH="1">
                <a:off x="3062" y="1739"/>
                <a:ext cx="83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" name="Line 59"/>
              <p:cNvSpPr>
                <a:spLocks noChangeShapeType="1"/>
              </p:cNvSpPr>
              <p:nvPr/>
            </p:nvSpPr>
            <p:spPr bwMode="auto">
              <a:xfrm flipV="1">
                <a:off x="3055" y="1734"/>
                <a:ext cx="8" cy="13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" name="Line 60"/>
              <p:cNvSpPr>
                <a:spLocks noChangeShapeType="1"/>
              </p:cNvSpPr>
              <p:nvPr/>
            </p:nvSpPr>
            <p:spPr bwMode="auto">
              <a:xfrm flipH="1" flipV="1">
                <a:off x="2437" y="1760"/>
                <a:ext cx="265" cy="11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" name="Line 61"/>
              <p:cNvSpPr>
                <a:spLocks noChangeShapeType="1"/>
              </p:cNvSpPr>
              <p:nvPr/>
            </p:nvSpPr>
            <p:spPr bwMode="auto">
              <a:xfrm flipH="1">
                <a:off x="2074" y="1763"/>
                <a:ext cx="374" cy="31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" name="Line 62"/>
              <p:cNvSpPr>
                <a:spLocks noChangeShapeType="1"/>
              </p:cNvSpPr>
              <p:nvPr/>
            </p:nvSpPr>
            <p:spPr bwMode="auto">
              <a:xfrm flipH="1" flipV="1">
                <a:off x="2618" y="1742"/>
                <a:ext cx="66" cy="10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29" name="Freeform 42"/>
            <p:cNvSpPr>
              <a:spLocks noChangeArrowheads="1"/>
            </p:cNvSpPr>
            <p:nvPr/>
          </p:nvSpPr>
          <p:spPr bwMode="auto">
            <a:xfrm flipH="1">
              <a:off x="429" y="2818"/>
              <a:ext cx="238" cy="73"/>
            </a:xfrm>
            <a:custGeom>
              <a:avLst/>
              <a:gdLst>
                <a:gd name="T0" fmla="*/ 32 w 384"/>
                <a:gd name="T1" fmla="*/ 109 h 128"/>
                <a:gd name="T2" fmla="*/ 0 w 384"/>
                <a:gd name="T3" fmla="*/ 0 h 128"/>
                <a:gd name="T4" fmla="*/ 147 w 384"/>
                <a:gd name="T5" fmla="*/ 109 h 128"/>
                <a:gd name="T6" fmla="*/ 294 w 384"/>
                <a:gd name="T7" fmla="*/ 0 h 128"/>
                <a:gd name="T8" fmla="*/ 384 w 384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28">
                  <a:moveTo>
                    <a:pt x="32" y="109"/>
                  </a:moveTo>
                  <a:lnTo>
                    <a:pt x="0" y="0"/>
                  </a:lnTo>
                  <a:lnTo>
                    <a:pt x="147" y="109"/>
                  </a:lnTo>
                  <a:lnTo>
                    <a:pt x="294" y="0"/>
                  </a:lnTo>
                  <a:lnTo>
                    <a:pt x="384" y="12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43"/>
            <p:cNvSpPr>
              <a:spLocks noChangeArrowheads="1"/>
            </p:cNvSpPr>
            <p:nvPr/>
          </p:nvSpPr>
          <p:spPr bwMode="auto">
            <a:xfrm rot="70356" flipH="1">
              <a:off x="258" y="3205"/>
              <a:ext cx="487" cy="63"/>
            </a:xfrm>
            <a:custGeom>
              <a:avLst/>
              <a:gdLst>
                <a:gd name="T0" fmla="*/ 0 w 851"/>
                <a:gd name="T1" fmla="*/ 6 h 83"/>
                <a:gd name="T2" fmla="*/ 218 w 851"/>
                <a:gd name="T3" fmla="*/ 0 h 83"/>
                <a:gd name="T4" fmla="*/ 288 w 851"/>
                <a:gd name="T5" fmla="*/ 12 h 83"/>
                <a:gd name="T6" fmla="*/ 403 w 851"/>
                <a:gd name="T7" fmla="*/ 0 h 83"/>
                <a:gd name="T8" fmla="*/ 538 w 851"/>
                <a:gd name="T9" fmla="*/ 12 h 83"/>
                <a:gd name="T10" fmla="*/ 653 w 851"/>
                <a:gd name="T11" fmla="*/ 12 h 83"/>
                <a:gd name="T12" fmla="*/ 800 w 851"/>
                <a:gd name="T13" fmla="*/ 19 h 83"/>
                <a:gd name="T14" fmla="*/ 851 w 851"/>
                <a:gd name="T15" fmla="*/ 32 h 83"/>
                <a:gd name="T16" fmla="*/ 845 w 851"/>
                <a:gd name="T17" fmla="*/ 76 h 83"/>
                <a:gd name="T18" fmla="*/ 525 w 851"/>
                <a:gd name="T19" fmla="*/ 83 h 83"/>
                <a:gd name="T20" fmla="*/ 256 w 851"/>
                <a:gd name="T21" fmla="*/ 70 h 83"/>
                <a:gd name="T22" fmla="*/ 0 w 851"/>
                <a:gd name="T23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1" h="83">
                  <a:moveTo>
                    <a:pt x="0" y="6"/>
                  </a:moveTo>
                  <a:lnTo>
                    <a:pt x="218" y="0"/>
                  </a:lnTo>
                  <a:lnTo>
                    <a:pt x="288" y="12"/>
                  </a:lnTo>
                  <a:lnTo>
                    <a:pt x="403" y="0"/>
                  </a:lnTo>
                  <a:lnTo>
                    <a:pt x="538" y="12"/>
                  </a:lnTo>
                  <a:lnTo>
                    <a:pt x="653" y="12"/>
                  </a:lnTo>
                  <a:lnTo>
                    <a:pt x="800" y="19"/>
                  </a:lnTo>
                  <a:lnTo>
                    <a:pt x="851" y="32"/>
                  </a:lnTo>
                  <a:lnTo>
                    <a:pt x="845" y="76"/>
                  </a:lnTo>
                  <a:lnTo>
                    <a:pt x="525" y="83"/>
                  </a:lnTo>
                  <a:lnTo>
                    <a:pt x="256" y="70"/>
                  </a:lnTo>
                  <a:lnTo>
                    <a:pt x="0" y="76"/>
                  </a:lnTo>
                </a:path>
              </a:pathLst>
            </a:custGeom>
            <a:solidFill>
              <a:schemeClr val="bg1"/>
            </a:solidFill>
            <a:ln w="762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" name="Line 71"/>
            <p:cNvSpPr>
              <a:spLocks noChangeShapeType="1"/>
            </p:cNvSpPr>
            <p:nvPr/>
          </p:nvSpPr>
          <p:spPr bwMode="auto">
            <a:xfrm rot="-53773" flipH="1" flipV="1">
              <a:off x="409" y="3149"/>
              <a:ext cx="22" cy="2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Line 72"/>
            <p:cNvSpPr>
              <a:spLocks noChangeShapeType="1"/>
            </p:cNvSpPr>
            <p:nvPr/>
          </p:nvSpPr>
          <p:spPr bwMode="auto">
            <a:xfrm rot="21546227" flipH="1">
              <a:off x="349" y="3149"/>
              <a:ext cx="57" cy="1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Line 73"/>
            <p:cNvSpPr>
              <a:spLocks noChangeShapeType="1"/>
            </p:cNvSpPr>
            <p:nvPr/>
          </p:nvSpPr>
          <p:spPr bwMode="auto">
            <a:xfrm rot="21546227" flipV="1">
              <a:off x="302" y="3167"/>
              <a:ext cx="43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34" name="Group 47"/>
            <p:cNvGrpSpPr>
              <a:grpSpLocks/>
            </p:cNvGrpSpPr>
            <p:nvPr/>
          </p:nvGrpSpPr>
          <p:grpSpPr bwMode="auto">
            <a:xfrm rot="21546227" flipH="1">
              <a:off x="294" y="3210"/>
              <a:ext cx="517" cy="51"/>
              <a:chOff x="2074" y="1725"/>
              <a:chExt cx="1071" cy="153"/>
            </a:xfrm>
          </p:grpSpPr>
          <p:sp>
            <p:nvSpPr>
              <p:cNvPr id="91" name="Line 75"/>
              <p:cNvSpPr>
                <a:spLocks noChangeShapeType="1"/>
              </p:cNvSpPr>
              <p:nvPr/>
            </p:nvSpPr>
            <p:spPr bwMode="auto">
              <a:xfrm flipV="1">
                <a:off x="2382" y="1761"/>
                <a:ext cx="232" cy="9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2" name="Line 76"/>
              <p:cNvSpPr>
                <a:spLocks noChangeShapeType="1"/>
              </p:cNvSpPr>
              <p:nvPr/>
            </p:nvSpPr>
            <p:spPr bwMode="auto">
              <a:xfrm flipH="1">
                <a:off x="2850" y="1734"/>
                <a:ext cx="212" cy="13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3" name="Line 77"/>
              <p:cNvSpPr>
                <a:spLocks noChangeShapeType="1"/>
              </p:cNvSpPr>
              <p:nvPr/>
            </p:nvSpPr>
            <p:spPr bwMode="auto">
              <a:xfrm flipV="1">
                <a:off x="2824" y="1725"/>
                <a:ext cx="58" cy="15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4" name="Line 78"/>
              <p:cNvSpPr>
                <a:spLocks noChangeShapeType="1"/>
              </p:cNvSpPr>
              <p:nvPr/>
            </p:nvSpPr>
            <p:spPr bwMode="auto">
              <a:xfrm flipV="1">
                <a:off x="2392" y="1729"/>
                <a:ext cx="482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5" name="Line 79"/>
              <p:cNvSpPr>
                <a:spLocks noChangeShapeType="1"/>
              </p:cNvSpPr>
              <p:nvPr/>
            </p:nvSpPr>
            <p:spPr bwMode="auto">
              <a:xfrm flipH="1">
                <a:off x="3062" y="1739"/>
                <a:ext cx="83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6" name="Line 80"/>
              <p:cNvSpPr>
                <a:spLocks noChangeShapeType="1"/>
              </p:cNvSpPr>
              <p:nvPr/>
            </p:nvSpPr>
            <p:spPr bwMode="auto">
              <a:xfrm flipV="1">
                <a:off x="3055" y="1734"/>
                <a:ext cx="8" cy="13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7" name="Line 81"/>
              <p:cNvSpPr>
                <a:spLocks noChangeShapeType="1"/>
              </p:cNvSpPr>
              <p:nvPr/>
            </p:nvSpPr>
            <p:spPr bwMode="auto">
              <a:xfrm flipH="1" flipV="1">
                <a:off x="2437" y="1760"/>
                <a:ext cx="265" cy="11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8" name="Line 82"/>
              <p:cNvSpPr>
                <a:spLocks noChangeShapeType="1"/>
              </p:cNvSpPr>
              <p:nvPr/>
            </p:nvSpPr>
            <p:spPr bwMode="auto">
              <a:xfrm flipH="1">
                <a:off x="2074" y="1763"/>
                <a:ext cx="374" cy="31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" name="Line 83"/>
              <p:cNvSpPr>
                <a:spLocks noChangeShapeType="1"/>
              </p:cNvSpPr>
              <p:nvPr/>
            </p:nvSpPr>
            <p:spPr bwMode="auto">
              <a:xfrm flipH="1" flipV="1">
                <a:off x="2618" y="1742"/>
                <a:ext cx="66" cy="10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35" name="Freeform 48"/>
            <p:cNvSpPr>
              <a:spLocks noChangeArrowheads="1"/>
            </p:cNvSpPr>
            <p:nvPr/>
          </p:nvSpPr>
          <p:spPr bwMode="auto">
            <a:xfrm flipH="1">
              <a:off x="429" y="3097"/>
              <a:ext cx="238" cy="72"/>
            </a:xfrm>
            <a:custGeom>
              <a:avLst/>
              <a:gdLst>
                <a:gd name="T0" fmla="*/ 32 w 384"/>
                <a:gd name="T1" fmla="*/ 109 h 128"/>
                <a:gd name="T2" fmla="*/ 0 w 384"/>
                <a:gd name="T3" fmla="*/ 0 h 128"/>
                <a:gd name="T4" fmla="*/ 147 w 384"/>
                <a:gd name="T5" fmla="*/ 109 h 128"/>
                <a:gd name="T6" fmla="*/ 294 w 384"/>
                <a:gd name="T7" fmla="*/ 0 h 128"/>
                <a:gd name="T8" fmla="*/ 384 w 384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28">
                  <a:moveTo>
                    <a:pt x="32" y="109"/>
                  </a:moveTo>
                  <a:lnTo>
                    <a:pt x="0" y="0"/>
                  </a:lnTo>
                  <a:lnTo>
                    <a:pt x="147" y="109"/>
                  </a:lnTo>
                  <a:lnTo>
                    <a:pt x="294" y="0"/>
                  </a:lnTo>
                  <a:lnTo>
                    <a:pt x="384" y="12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" name="Freeform 49"/>
            <p:cNvSpPr>
              <a:spLocks noChangeArrowheads="1"/>
            </p:cNvSpPr>
            <p:nvPr/>
          </p:nvSpPr>
          <p:spPr bwMode="auto">
            <a:xfrm rot="70356" flipH="1">
              <a:off x="257" y="3484"/>
              <a:ext cx="486" cy="64"/>
            </a:xfrm>
            <a:custGeom>
              <a:avLst/>
              <a:gdLst>
                <a:gd name="T0" fmla="*/ 0 w 851"/>
                <a:gd name="T1" fmla="*/ 6 h 83"/>
                <a:gd name="T2" fmla="*/ 218 w 851"/>
                <a:gd name="T3" fmla="*/ 0 h 83"/>
                <a:gd name="T4" fmla="*/ 288 w 851"/>
                <a:gd name="T5" fmla="*/ 12 h 83"/>
                <a:gd name="T6" fmla="*/ 403 w 851"/>
                <a:gd name="T7" fmla="*/ 0 h 83"/>
                <a:gd name="T8" fmla="*/ 538 w 851"/>
                <a:gd name="T9" fmla="*/ 12 h 83"/>
                <a:gd name="T10" fmla="*/ 653 w 851"/>
                <a:gd name="T11" fmla="*/ 12 h 83"/>
                <a:gd name="T12" fmla="*/ 800 w 851"/>
                <a:gd name="T13" fmla="*/ 19 h 83"/>
                <a:gd name="T14" fmla="*/ 851 w 851"/>
                <a:gd name="T15" fmla="*/ 32 h 83"/>
                <a:gd name="T16" fmla="*/ 845 w 851"/>
                <a:gd name="T17" fmla="*/ 76 h 83"/>
                <a:gd name="T18" fmla="*/ 525 w 851"/>
                <a:gd name="T19" fmla="*/ 83 h 83"/>
                <a:gd name="T20" fmla="*/ 256 w 851"/>
                <a:gd name="T21" fmla="*/ 70 h 83"/>
                <a:gd name="T22" fmla="*/ 0 w 851"/>
                <a:gd name="T23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1" h="83">
                  <a:moveTo>
                    <a:pt x="0" y="6"/>
                  </a:moveTo>
                  <a:lnTo>
                    <a:pt x="218" y="0"/>
                  </a:lnTo>
                  <a:lnTo>
                    <a:pt x="288" y="12"/>
                  </a:lnTo>
                  <a:lnTo>
                    <a:pt x="403" y="0"/>
                  </a:lnTo>
                  <a:lnTo>
                    <a:pt x="538" y="12"/>
                  </a:lnTo>
                  <a:lnTo>
                    <a:pt x="653" y="12"/>
                  </a:lnTo>
                  <a:lnTo>
                    <a:pt x="800" y="19"/>
                  </a:lnTo>
                  <a:lnTo>
                    <a:pt x="851" y="32"/>
                  </a:lnTo>
                  <a:lnTo>
                    <a:pt x="845" y="76"/>
                  </a:lnTo>
                  <a:lnTo>
                    <a:pt x="525" y="83"/>
                  </a:lnTo>
                  <a:lnTo>
                    <a:pt x="256" y="70"/>
                  </a:lnTo>
                  <a:lnTo>
                    <a:pt x="0" y="76"/>
                  </a:lnTo>
                </a:path>
              </a:pathLst>
            </a:custGeom>
            <a:solidFill>
              <a:schemeClr val="bg1"/>
            </a:solidFill>
            <a:ln w="762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" name="Line 92"/>
            <p:cNvSpPr>
              <a:spLocks noChangeShapeType="1"/>
            </p:cNvSpPr>
            <p:nvPr/>
          </p:nvSpPr>
          <p:spPr bwMode="auto">
            <a:xfrm rot="-53773" flipH="1" flipV="1">
              <a:off x="407" y="3429"/>
              <a:ext cx="22" cy="2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Line 93"/>
            <p:cNvSpPr>
              <a:spLocks noChangeShapeType="1"/>
            </p:cNvSpPr>
            <p:nvPr/>
          </p:nvSpPr>
          <p:spPr bwMode="auto">
            <a:xfrm rot="21546227" flipH="1">
              <a:off x="347" y="3429"/>
              <a:ext cx="57" cy="1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Line 94"/>
            <p:cNvSpPr>
              <a:spLocks noChangeShapeType="1"/>
            </p:cNvSpPr>
            <p:nvPr/>
          </p:nvSpPr>
          <p:spPr bwMode="auto">
            <a:xfrm rot="21546227" flipV="1">
              <a:off x="301" y="3447"/>
              <a:ext cx="42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40" name="Group 53"/>
            <p:cNvGrpSpPr>
              <a:grpSpLocks/>
            </p:cNvGrpSpPr>
            <p:nvPr/>
          </p:nvGrpSpPr>
          <p:grpSpPr bwMode="auto">
            <a:xfrm rot="21546227" flipH="1">
              <a:off x="290" y="3490"/>
              <a:ext cx="517" cy="51"/>
              <a:chOff x="2074" y="1725"/>
              <a:chExt cx="1071" cy="153"/>
            </a:xfrm>
          </p:grpSpPr>
          <p:sp>
            <p:nvSpPr>
              <p:cNvPr id="82" name="Line 96"/>
              <p:cNvSpPr>
                <a:spLocks noChangeShapeType="1"/>
              </p:cNvSpPr>
              <p:nvPr/>
            </p:nvSpPr>
            <p:spPr bwMode="auto">
              <a:xfrm flipV="1">
                <a:off x="2382" y="1761"/>
                <a:ext cx="232" cy="9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" name="Line 97"/>
              <p:cNvSpPr>
                <a:spLocks noChangeShapeType="1"/>
              </p:cNvSpPr>
              <p:nvPr/>
            </p:nvSpPr>
            <p:spPr bwMode="auto">
              <a:xfrm flipH="1">
                <a:off x="2850" y="1734"/>
                <a:ext cx="212" cy="13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" name="Line 98"/>
              <p:cNvSpPr>
                <a:spLocks noChangeShapeType="1"/>
              </p:cNvSpPr>
              <p:nvPr/>
            </p:nvSpPr>
            <p:spPr bwMode="auto">
              <a:xfrm flipV="1">
                <a:off x="2824" y="1725"/>
                <a:ext cx="58" cy="15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" name="Line 99"/>
              <p:cNvSpPr>
                <a:spLocks noChangeShapeType="1"/>
              </p:cNvSpPr>
              <p:nvPr/>
            </p:nvSpPr>
            <p:spPr bwMode="auto">
              <a:xfrm flipV="1">
                <a:off x="2392" y="1729"/>
                <a:ext cx="482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" name="Line 100"/>
              <p:cNvSpPr>
                <a:spLocks noChangeShapeType="1"/>
              </p:cNvSpPr>
              <p:nvPr/>
            </p:nvSpPr>
            <p:spPr bwMode="auto">
              <a:xfrm flipH="1">
                <a:off x="3062" y="1739"/>
                <a:ext cx="83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" name="Line 101"/>
              <p:cNvSpPr>
                <a:spLocks noChangeShapeType="1"/>
              </p:cNvSpPr>
              <p:nvPr/>
            </p:nvSpPr>
            <p:spPr bwMode="auto">
              <a:xfrm flipV="1">
                <a:off x="3055" y="1734"/>
                <a:ext cx="8" cy="13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" name="Line 102"/>
              <p:cNvSpPr>
                <a:spLocks noChangeShapeType="1"/>
              </p:cNvSpPr>
              <p:nvPr/>
            </p:nvSpPr>
            <p:spPr bwMode="auto">
              <a:xfrm flipH="1" flipV="1">
                <a:off x="2437" y="1760"/>
                <a:ext cx="265" cy="11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" name="Line 103"/>
              <p:cNvSpPr>
                <a:spLocks noChangeShapeType="1"/>
              </p:cNvSpPr>
              <p:nvPr/>
            </p:nvSpPr>
            <p:spPr bwMode="auto">
              <a:xfrm flipH="1">
                <a:off x="2074" y="1763"/>
                <a:ext cx="374" cy="31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0" name="Line 104"/>
              <p:cNvSpPr>
                <a:spLocks noChangeShapeType="1"/>
              </p:cNvSpPr>
              <p:nvPr/>
            </p:nvSpPr>
            <p:spPr bwMode="auto">
              <a:xfrm flipH="1" flipV="1">
                <a:off x="2618" y="1742"/>
                <a:ext cx="66" cy="10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1" name="Freeform 54"/>
            <p:cNvSpPr>
              <a:spLocks noChangeArrowheads="1"/>
            </p:cNvSpPr>
            <p:nvPr/>
          </p:nvSpPr>
          <p:spPr bwMode="auto">
            <a:xfrm flipH="1">
              <a:off x="427" y="3376"/>
              <a:ext cx="238" cy="73"/>
            </a:xfrm>
            <a:custGeom>
              <a:avLst/>
              <a:gdLst>
                <a:gd name="T0" fmla="*/ 32 w 384"/>
                <a:gd name="T1" fmla="*/ 109 h 128"/>
                <a:gd name="T2" fmla="*/ 0 w 384"/>
                <a:gd name="T3" fmla="*/ 0 h 128"/>
                <a:gd name="T4" fmla="*/ 147 w 384"/>
                <a:gd name="T5" fmla="*/ 109 h 128"/>
                <a:gd name="T6" fmla="*/ 294 w 384"/>
                <a:gd name="T7" fmla="*/ 0 h 128"/>
                <a:gd name="T8" fmla="*/ 384 w 384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28">
                  <a:moveTo>
                    <a:pt x="32" y="109"/>
                  </a:moveTo>
                  <a:lnTo>
                    <a:pt x="0" y="0"/>
                  </a:lnTo>
                  <a:lnTo>
                    <a:pt x="147" y="109"/>
                  </a:lnTo>
                  <a:lnTo>
                    <a:pt x="294" y="0"/>
                  </a:lnTo>
                  <a:lnTo>
                    <a:pt x="384" y="12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Freeform 55"/>
            <p:cNvSpPr>
              <a:spLocks noChangeArrowheads="1"/>
            </p:cNvSpPr>
            <p:nvPr/>
          </p:nvSpPr>
          <p:spPr bwMode="auto">
            <a:xfrm rot="70356" flipH="1">
              <a:off x="260" y="3755"/>
              <a:ext cx="486" cy="63"/>
            </a:xfrm>
            <a:custGeom>
              <a:avLst/>
              <a:gdLst>
                <a:gd name="T0" fmla="*/ 0 w 851"/>
                <a:gd name="T1" fmla="*/ 6 h 83"/>
                <a:gd name="T2" fmla="*/ 218 w 851"/>
                <a:gd name="T3" fmla="*/ 0 h 83"/>
                <a:gd name="T4" fmla="*/ 288 w 851"/>
                <a:gd name="T5" fmla="*/ 12 h 83"/>
                <a:gd name="T6" fmla="*/ 403 w 851"/>
                <a:gd name="T7" fmla="*/ 0 h 83"/>
                <a:gd name="T8" fmla="*/ 538 w 851"/>
                <a:gd name="T9" fmla="*/ 12 h 83"/>
                <a:gd name="T10" fmla="*/ 653 w 851"/>
                <a:gd name="T11" fmla="*/ 12 h 83"/>
                <a:gd name="T12" fmla="*/ 800 w 851"/>
                <a:gd name="T13" fmla="*/ 19 h 83"/>
                <a:gd name="T14" fmla="*/ 851 w 851"/>
                <a:gd name="T15" fmla="*/ 32 h 83"/>
                <a:gd name="T16" fmla="*/ 845 w 851"/>
                <a:gd name="T17" fmla="*/ 76 h 83"/>
                <a:gd name="T18" fmla="*/ 525 w 851"/>
                <a:gd name="T19" fmla="*/ 83 h 83"/>
                <a:gd name="T20" fmla="*/ 256 w 851"/>
                <a:gd name="T21" fmla="*/ 70 h 83"/>
                <a:gd name="T22" fmla="*/ 0 w 851"/>
                <a:gd name="T23" fmla="*/ 7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1" h="83">
                  <a:moveTo>
                    <a:pt x="0" y="6"/>
                  </a:moveTo>
                  <a:lnTo>
                    <a:pt x="218" y="0"/>
                  </a:lnTo>
                  <a:lnTo>
                    <a:pt x="288" y="12"/>
                  </a:lnTo>
                  <a:lnTo>
                    <a:pt x="403" y="0"/>
                  </a:lnTo>
                  <a:lnTo>
                    <a:pt x="538" y="12"/>
                  </a:lnTo>
                  <a:lnTo>
                    <a:pt x="653" y="12"/>
                  </a:lnTo>
                  <a:lnTo>
                    <a:pt x="800" y="19"/>
                  </a:lnTo>
                  <a:lnTo>
                    <a:pt x="851" y="32"/>
                  </a:lnTo>
                  <a:lnTo>
                    <a:pt x="845" y="76"/>
                  </a:lnTo>
                  <a:lnTo>
                    <a:pt x="525" y="83"/>
                  </a:lnTo>
                  <a:lnTo>
                    <a:pt x="256" y="70"/>
                  </a:lnTo>
                  <a:lnTo>
                    <a:pt x="0" y="76"/>
                  </a:lnTo>
                </a:path>
              </a:pathLst>
            </a:custGeom>
            <a:solidFill>
              <a:schemeClr val="bg1"/>
            </a:solidFill>
            <a:ln w="76200">
              <a:solidFill>
                <a:srgbClr val="CCFFCC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Line 113"/>
            <p:cNvSpPr>
              <a:spLocks noChangeShapeType="1"/>
            </p:cNvSpPr>
            <p:nvPr/>
          </p:nvSpPr>
          <p:spPr bwMode="auto">
            <a:xfrm rot="-53773" flipH="1" flipV="1">
              <a:off x="411" y="3700"/>
              <a:ext cx="22" cy="2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Line 114"/>
            <p:cNvSpPr>
              <a:spLocks noChangeShapeType="1"/>
            </p:cNvSpPr>
            <p:nvPr/>
          </p:nvSpPr>
          <p:spPr bwMode="auto">
            <a:xfrm rot="21546227" flipH="1">
              <a:off x="351" y="3700"/>
              <a:ext cx="57" cy="1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Line 115"/>
            <p:cNvSpPr>
              <a:spLocks noChangeShapeType="1"/>
            </p:cNvSpPr>
            <p:nvPr/>
          </p:nvSpPr>
          <p:spPr bwMode="auto">
            <a:xfrm rot="21546227" flipV="1">
              <a:off x="304" y="3717"/>
              <a:ext cx="43" cy="5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46" name="Group 59"/>
            <p:cNvGrpSpPr>
              <a:grpSpLocks/>
            </p:cNvGrpSpPr>
            <p:nvPr/>
          </p:nvGrpSpPr>
          <p:grpSpPr bwMode="auto">
            <a:xfrm rot="21546227" flipH="1">
              <a:off x="296" y="3760"/>
              <a:ext cx="517" cy="51"/>
              <a:chOff x="2074" y="1725"/>
              <a:chExt cx="1071" cy="153"/>
            </a:xfrm>
          </p:grpSpPr>
          <p:sp>
            <p:nvSpPr>
              <p:cNvPr id="73" name="Line 117"/>
              <p:cNvSpPr>
                <a:spLocks noChangeShapeType="1"/>
              </p:cNvSpPr>
              <p:nvPr/>
            </p:nvSpPr>
            <p:spPr bwMode="auto">
              <a:xfrm flipV="1">
                <a:off x="2382" y="1761"/>
                <a:ext cx="232" cy="97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4" name="Line 118"/>
              <p:cNvSpPr>
                <a:spLocks noChangeShapeType="1"/>
              </p:cNvSpPr>
              <p:nvPr/>
            </p:nvSpPr>
            <p:spPr bwMode="auto">
              <a:xfrm flipH="1">
                <a:off x="2850" y="1734"/>
                <a:ext cx="212" cy="13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" name="Line 119"/>
              <p:cNvSpPr>
                <a:spLocks noChangeShapeType="1"/>
              </p:cNvSpPr>
              <p:nvPr/>
            </p:nvSpPr>
            <p:spPr bwMode="auto">
              <a:xfrm flipV="1">
                <a:off x="2824" y="1725"/>
                <a:ext cx="58" cy="15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6" name="Line 120"/>
              <p:cNvSpPr>
                <a:spLocks noChangeShapeType="1"/>
              </p:cNvSpPr>
              <p:nvPr/>
            </p:nvSpPr>
            <p:spPr bwMode="auto">
              <a:xfrm flipV="1">
                <a:off x="2392" y="1729"/>
                <a:ext cx="482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" name="Line 121"/>
              <p:cNvSpPr>
                <a:spLocks noChangeShapeType="1"/>
              </p:cNvSpPr>
              <p:nvPr/>
            </p:nvSpPr>
            <p:spPr bwMode="auto">
              <a:xfrm flipH="1">
                <a:off x="3062" y="1739"/>
                <a:ext cx="83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8" name="Line 122"/>
              <p:cNvSpPr>
                <a:spLocks noChangeShapeType="1"/>
              </p:cNvSpPr>
              <p:nvPr/>
            </p:nvSpPr>
            <p:spPr bwMode="auto">
              <a:xfrm flipV="1">
                <a:off x="3055" y="1734"/>
                <a:ext cx="8" cy="13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9" name="Line 123"/>
              <p:cNvSpPr>
                <a:spLocks noChangeShapeType="1"/>
              </p:cNvSpPr>
              <p:nvPr/>
            </p:nvSpPr>
            <p:spPr bwMode="auto">
              <a:xfrm flipH="1" flipV="1">
                <a:off x="2437" y="1760"/>
                <a:ext cx="265" cy="11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124"/>
              <p:cNvSpPr>
                <a:spLocks noChangeShapeType="1"/>
              </p:cNvSpPr>
              <p:nvPr/>
            </p:nvSpPr>
            <p:spPr bwMode="auto">
              <a:xfrm flipH="1">
                <a:off x="2074" y="1763"/>
                <a:ext cx="374" cy="31"/>
              </a:xfrm>
              <a:prstGeom prst="line">
                <a:avLst/>
              </a:prstGeom>
              <a:noFill/>
              <a:ln w="9525">
                <a:solidFill>
                  <a:srgbClr val="3366FF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Line 125"/>
              <p:cNvSpPr>
                <a:spLocks noChangeShapeType="1"/>
              </p:cNvSpPr>
              <p:nvPr/>
            </p:nvSpPr>
            <p:spPr bwMode="auto">
              <a:xfrm flipH="1" flipV="1">
                <a:off x="2618" y="1742"/>
                <a:ext cx="66" cy="10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7" name="Freeform 60"/>
            <p:cNvSpPr>
              <a:spLocks noChangeArrowheads="1"/>
            </p:cNvSpPr>
            <p:nvPr/>
          </p:nvSpPr>
          <p:spPr bwMode="auto">
            <a:xfrm flipH="1">
              <a:off x="430" y="3647"/>
              <a:ext cx="238" cy="72"/>
            </a:xfrm>
            <a:custGeom>
              <a:avLst/>
              <a:gdLst>
                <a:gd name="T0" fmla="*/ 32 w 384"/>
                <a:gd name="T1" fmla="*/ 109 h 128"/>
                <a:gd name="T2" fmla="*/ 0 w 384"/>
                <a:gd name="T3" fmla="*/ 0 h 128"/>
                <a:gd name="T4" fmla="*/ 147 w 384"/>
                <a:gd name="T5" fmla="*/ 109 h 128"/>
                <a:gd name="T6" fmla="*/ 294 w 384"/>
                <a:gd name="T7" fmla="*/ 0 h 128"/>
                <a:gd name="T8" fmla="*/ 384 w 384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28">
                  <a:moveTo>
                    <a:pt x="32" y="109"/>
                  </a:moveTo>
                  <a:lnTo>
                    <a:pt x="0" y="0"/>
                  </a:lnTo>
                  <a:lnTo>
                    <a:pt x="147" y="109"/>
                  </a:lnTo>
                  <a:lnTo>
                    <a:pt x="294" y="0"/>
                  </a:lnTo>
                  <a:lnTo>
                    <a:pt x="384" y="128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8" name="Group 61"/>
            <p:cNvGrpSpPr>
              <a:grpSpLocks/>
            </p:cNvGrpSpPr>
            <p:nvPr/>
          </p:nvGrpSpPr>
          <p:grpSpPr bwMode="auto">
            <a:xfrm>
              <a:off x="830" y="2632"/>
              <a:ext cx="160" cy="134"/>
              <a:chOff x="2317" y="7521"/>
              <a:chExt cx="339" cy="340"/>
            </a:xfrm>
          </p:grpSpPr>
          <p:sp>
            <p:nvSpPr>
              <p:cNvPr id="70" name="Oval 83"/>
              <p:cNvSpPr>
                <a:spLocks noChangeArrowheads="1"/>
              </p:cNvSpPr>
              <p:nvPr/>
            </p:nvSpPr>
            <p:spPr bwMode="auto">
              <a:xfrm>
                <a:off x="2317" y="7521"/>
                <a:ext cx="339" cy="3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84"/>
              <p:cNvSpPr>
                <a:spLocks noChangeArrowheads="1"/>
              </p:cNvSpPr>
              <p:nvPr/>
            </p:nvSpPr>
            <p:spPr bwMode="auto">
              <a:xfrm>
                <a:off x="2367" y="7569"/>
                <a:ext cx="241" cy="2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85"/>
              <p:cNvSpPr>
                <a:spLocks noChangeArrowheads="1"/>
              </p:cNvSpPr>
              <p:nvPr/>
            </p:nvSpPr>
            <p:spPr bwMode="auto">
              <a:xfrm>
                <a:off x="2378" y="7587"/>
                <a:ext cx="2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en-US" sz="1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Ps</a:t>
                </a:r>
                <a:endParaRPr lang="it-IT" alt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62"/>
            <p:cNvGrpSpPr>
              <a:grpSpLocks/>
            </p:cNvGrpSpPr>
            <p:nvPr/>
          </p:nvGrpSpPr>
          <p:grpSpPr bwMode="auto">
            <a:xfrm>
              <a:off x="829" y="2906"/>
              <a:ext cx="161" cy="134"/>
              <a:chOff x="2317" y="7521"/>
              <a:chExt cx="339" cy="340"/>
            </a:xfrm>
          </p:grpSpPr>
          <p:sp>
            <p:nvSpPr>
              <p:cNvPr id="67" name="Oval 80"/>
              <p:cNvSpPr>
                <a:spLocks noChangeArrowheads="1"/>
              </p:cNvSpPr>
              <p:nvPr/>
            </p:nvSpPr>
            <p:spPr bwMode="auto">
              <a:xfrm>
                <a:off x="2317" y="7521"/>
                <a:ext cx="339" cy="3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81"/>
              <p:cNvSpPr>
                <a:spLocks noChangeArrowheads="1"/>
              </p:cNvSpPr>
              <p:nvPr/>
            </p:nvSpPr>
            <p:spPr bwMode="auto">
              <a:xfrm>
                <a:off x="2367" y="7569"/>
                <a:ext cx="241" cy="2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Rectangle 82"/>
              <p:cNvSpPr>
                <a:spLocks noChangeArrowheads="1"/>
              </p:cNvSpPr>
              <p:nvPr/>
            </p:nvSpPr>
            <p:spPr bwMode="auto">
              <a:xfrm>
                <a:off x="2378" y="7587"/>
                <a:ext cx="2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en-US" sz="1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Ps</a:t>
                </a:r>
                <a:endParaRPr lang="it-IT" alt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63"/>
            <p:cNvGrpSpPr>
              <a:grpSpLocks/>
            </p:cNvGrpSpPr>
            <p:nvPr/>
          </p:nvGrpSpPr>
          <p:grpSpPr bwMode="auto">
            <a:xfrm>
              <a:off x="831" y="3201"/>
              <a:ext cx="161" cy="134"/>
              <a:chOff x="2317" y="7521"/>
              <a:chExt cx="339" cy="340"/>
            </a:xfrm>
          </p:grpSpPr>
          <p:sp>
            <p:nvSpPr>
              <p:cNvPr id="64" name="Oval 77"/>
              <p:cNvSpPr>
                <a:spLocks noChangeArrowheads="1"/>
              </p:cNvSpPr>
              <p:nvPr/>
            </p:nvSpPr>
            <p:spPr bwMode="auto">
              <a:xfrm>
                <a:off x="2317" y="7521"/>
                <a:ext cx="339" cy="3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ectangle 78"/>
              <p:cNvSpPr>
                <a:spLocks noChangeArrowheads="1"/>
              </p:cNvSpPr>
              <p:nvPr/>
            </p:nvSpPr>
            <p:spPr bwMode="auto">
              <a:xfrm>
                <a:off x="2367" y="7569"/>
                <a:ext cx="241" cy="2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Rectangle 79"/>
              <p:cNvSpPr>
                <a:spLocks noChangeArrowheads="1"/>
              </p:cNvSpPr>
              <p:nvPr/>
            </p:nvSpPr>
            <p:spPr bwMode="auto">
              <a:xfrm>
                <a:off x="2378" y="7587"/>
                <a:ext cx="2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en-US" sz="1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Ps</a:t>
                </a:r>
                <a:endParaRPr lang="it-IT" alt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/>
            <p:cNvGrpSpPr>
              <a:grpSpLocks/>
            </p:cNvGrpSpPr>
            <p:nvPr/>
          </p:nvGrpSpPr>
          <p:grpSpPr bwMode="auto">
            <a:xfrm>
              <a:off x="820" y="3470"/>
              <a:ext cx="160" cy="134"/>
              <a:chOff x="2317" y="7521"/>
              <a:chExt cx="339" cy="340"/>
            </a:xfrm>
          </p:grpSpPr>
          <p:sp>
            <p:nvSpPr>
              <p:cNvPr id="61" name="Oval 74"/>
              <p:cNvSpPr>
                <a:spLocks noChangeArrowheads="1"/>
              </p:cNvSpPr>
              <p:nvPr/>
            </p:nvSpPr>
            <p:spPr bwMode="auto">
              <a:xfrm>
                <a:off x="2317" y="7521"/>
                <a:ext cx="339" cy="3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Rectangle 75"/>
              <p:cNvSpPr>
                <a:spLocks noChangeArrowheads="1"/>
              </p:cNvSpPr>
              <p:nvPr/>
            </p:nvSpPr>
            <p:spPr bwMode="auto">
              <a:xfrm>
                <a:off x="2367" y="7569"/>
                <a:ext cx="241" cy="2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 76"/>
              <p:cNvSpPr>
                <a:spLocks noChangeArrowheads="1"/>
              </p:cNvSpPr>
              <p:nvPr/>
            </p:nvSpPr>
            <p:spPr bwMode="auto">
              <a:xfrm>
                <a:off x="2378" y="7587"/>
                <a:ext cx="2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en-US" sz="1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Ps</a:t>
                </a:r>
                <a:endParaRPr lang="it-IT" alt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" name="Group 65"/>
            <p:cNvGrpSpPr>
              <a:grpSpLocks/>
            </p:cNvGrpSpPr>
            <p:nvPr/>
          </p:nvGrpSpPr>
          <p:grpSpPr bwMode="auto">
            <a:xfrm>
              <a:off x="821" y="3752"/>
              <a:ext cx="161" cy="134"/>
              <a:chOff x="2317" y="7521"/>
              <a:chExt cx="339" cy="340"/>
            </a:xfrm>
          </p:grpSpPr>
          <p:sp>
            <p:nvSpPr>
              <p:cNvPr id="58" name="Oval 71"/>
              <p:cNvSpPr>
                <a:spLocks noChangeArrowheads="1"/>
              </p:cNvSpPr>
              <p:nvPr/>
            </p:nvSpPr>
            <p:spPr bwMode="auto">
              <a:xfrm>
                <a:off x="2317" y="7521"/>
                <a:ext cx="339" cy="3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72"/>
              <p:cNvSpPr>
                <a:spLocks noChangeArrowheads="1"/>
              </p:cNvSpPr>
              <p:nvPr/>
            </p:nvSpPr>
            <p:spPr bwMode="auto">
              <a:xfrm>
                <a:off x="2367" y="7569"/>
                <a:ext cx="241" cy="2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Rectangle 73"/>
              <p:cNvSpPr>
                <a:spLocks noChangeArrowheads="1"/>
              </p:cNvSpPr>
              <p:nvPr/>
            </p:nvSpPr>
            <p:spPr bwMode="auto">
              <a:xfrm>
                <a:off x="2378" y="7587"/>
                <a:ext cx="2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en-US" sz="1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Ps</a:t>
                </a:r>
                <a:endParaRPr lang="it-IT" alt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" name="Line 205"/>
            <p:cNvSpPr>
              <a:spLocks noChangeShapeType="1"/>
            </p:cNvSpPr>
            <p:nvPr/>
          </p:nvSpPr>
          <p:spPr bwMode="auto">
            <a:xfrm flipH="1">
              <a:off x="651" y="2610"/>
              <a:ext cx="49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Line 206"/>
            <p:cNvSpPr>
              <a:spLocks noChangeShapeType="1"/>
            </p:cNvSpPr>
            <p:nvPr/>
          </p:nvSpPr>
          <p:spPr bwMode="auto">
            <a:xfrm flipH="1">
              <a:off x="654" y="2865"/>
              <a:ext cx="49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Line 207"/>
            <p:cNvSpPr>
              <a:spLocks noChangeShapeType="1"/>
            </p:cNvSpPr>
            <p:nvPr/>
          </p:nvSpPr>
          <p:spPr bwMode="auto">
            <a:xfrm flipH="1">
              <a:off x="650" y="3162"/>
              <a:ext cx="49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Line 208"/>
            <p:cNvSpPr>
              <a:spLocks noChangeShapeType="1"/>
            </p:cNvSpPr>
            <p:nvPr/>
          </p:nvSpPr>
          <p:spPr bwMode="auto">
            <a:xfrm flipH="1">
              <a:off x="646" y="3438"/>
              <a:ext cx="49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" name="Line 209"/>
            <p:cNvSpPr>
              <a:spLocks noChangeShapeType="1"/>
            </p:cNvSpPr>
            <p:nvPr/>
          </p:nvSpPr>
          <p:spPr bwMode="auto">
            <a:xfrm flipH="1">
              <a:off x="656" y="3707"/>
              <a:ext cx="49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19" name="Rectangle 8"/>
          <p:cNvSpPr>
            <a:spLocks noChangeArrowheads="1"/>
          </p:cNvSpPr>
          <p:nvPr/>
        </p:nvSpPr>
        <p:spPr bwMode="auto">
          <a:xfrm>
            <a:off x="2505705" y="3300475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sz="1800" dirty="0"/>
              <a:t>SEM </a:t>
            </a:r>
            <a:r>
              <a:rPr lang="en-US" altLang="it-IT" sz="1800" dirty="0" smtClean="0"/>
              <a:t>picture: section</a:t>
            </a:r>
            <a:endParaRPr lang="it-IT" altLang="it-IT" sz="1800" dirty="0"/>
          </a:p>
        </p:txBody>
      </p:sp>
      <p:sp>
        <p:nvSpPr>
          <p:cNvPr id="2" name="Rectangle 1"/>
          <p:cNvSpPr/>
          <p:nvPr/>
        </p:nvSpPr>
        <p:spPr>
          <a:xfrm>
            <a:off x="5380181" y="1614401"/>
            <a:ext cx="3571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it-IT" dirty="0">
                <a:latin typeface="Calibri" panose="020F0502020204030204" pitchFamily="34" charset="0"/>
              </a:rPr>
              <a:t>Electrochemical etching of Si </a:t>
            </a:r>
            <a:r>
              <a:rPr lang="en-US" altLang="it-IT" dirty="0" smtClean="0">
                <a:latin typeface="Calibri" panose="020F0502020204030204" pitchFamily="34" charset="0"/>
              </a:rPr>
              <a:t>p-type. </a:t>
            </a:r>
          </a:p>
        </p:txBody>
      </p:sp>
      <p:pic>
        <p:nvPicPr>
          <p:cNvPr id="225" name="Immagin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18" y="2099257"/>
            <a:ext cx="4114146" cy="30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" name="Rectangle 225"/>
          <p:cNvSpPr/>
          <p:nvPr/>
        </p:nvSpPr>
        <p:spPr>
          <a:xfrm>
            <a:off x="5796136" y="5351864"/>
            <a:ext cx="2546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e+/Ps conversion efficiency up </a:t>
            </a:r>
            <a:r>
              <a:rPr lang="en-GB" dirty="0" smtClean="0"/>
              <a:t>to </a:t>
            </a:r>
            <a:r>
              <a:rPr lang="en-GB" b="1" dirty="0"/>
              <a:t>50</a:t>
            </a:r>
            <a:r>
              <a:rPr lang="en-GB" b="1" dirty="0" smtClean="0"/>
              <a:t>%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7034" y="5413098"/>
            <a:ext cx="240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Ps emission and cooling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12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3057" y="157970"/>
            <a:ext cx="7279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err="1"/>
              <a:t>Positronium</a:t>
            </a:r>
            <a:r>
              <a:rPr lang="en-GB" sz="3600" b="1" dirty="0"/>
              <a:t> (Ps</a:t>
            </a:r>
            <a:r>
              <a:rPr lang="en-GB" sz="3600" b="1" dirty="0" smtClean="0"/>
              <a:t>): extrinsic properties</a:t>
            </a:r>
            <a:endParaRPr lang="en-GB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4682442" y="1449873"/>
            <a:ext cx="4239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Quantum confinement:</a:t>
            </a:r>
            <a:endParaRPr lang="en-US" altLang="it-IT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it-IT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altLang="it-IT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nanochannel</a:t>
            </a:r>
            <a:r>
              <a:rPr lang="en-US" altLang="it-IT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size determines </a:t>
            </a:r>
            <a:r>
              <a:rPr lang="en-US" altLang="it-IT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minimum Ps </a:t>
            </a:r>
            <a:r>
              <a:rPr lang="en-US" altLang="it-IT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kinetic energy</a:t>
            </a:r>
            <a:endParaRPr lang="it-IT" alt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6715"/>
            <a:ext cx="3819324" cy="260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16205" y="28341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it-IT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Tuning of the size to tune the Ps kinetic energy</a:t>
            </a:r>
            <a:endParaRPr lang="it-IT" alt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37606" y="4842115"/>
            <a:ext cx="2146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sz="1800" dirty="0"/>
              <a:t>SEM </a:t>
            </a:r>
            <a:r>
              <a:rPr lang="en-US" altLang="it-IT" sz="1800" dirty="0" smtClean="0"/>
              <a:t>picture: surface</a:t>
            </a:r>
            <a:endParaRPr lang="it-IT" altLang="it-IT" sz="1800" dirty="0"/>
          </a:p>
        </p:txBody>
      </p:sp>
      <p:sp>
        <p:nvSpPr>
          <p:cNvPr id="11" name="Rectangle 10"/>
          <p:cNvSpPr/>
          <p:nvPr/>
        </p:nvSpPr>
        <p:spPr>
          <a:xfrm>
            <a:off x="122745" y="1367160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it-IT" dirty="0" smtClean="0">
                <a:latin typeface="Calibri" panose="020F0502020204030204" pitchFamily="34" charset="0"/>
              </a:rPr>
              <a:t>Tuning of the </a:t>
            </a:r>
            <a:r>
              <a:rPr lang="en-US" altLang="it-IT" dirty="0" err="1" smtClean="0">
                <a:latin typeface="Calibri" panose="020F0502020204030204" pitchFamily="34" charset="0"/>
              </a:rPr>
              <a:t>nanochannel</a:t>
            </a:r>
            <a:r>
              <a:rPr lang="en-US" altLang="it-IT" dirty="0" smtClean="0">
                <a:latin typeface="Calibri" panose="020F0502020204030204" pitchFamily="34" charset="0"/>
              </a:rPr>
              <a:t> size from 4-7 nm up to 100 nm</a:t>
            </a:r>
          </a:p>
        </p:txBody>
      </p:sp>
      <p:sp>
        <p:nvSpPr>
          <p:cNvPr id="9" name="Rectangle 19"/>
          <p:cNvSpPr/>
          <p:nvPr/>
        </p:nvSpPr>
        <p:spPr>
          <a:xfrm>
            <a:off x="-29318" y="6606759"/>
            <a:ext cx="4024756" cy="276999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r>
              <a:rPr lang="en-US" altLang="x-none" sz="1200" dirty="0" err="1">
                <a:ea typeface="Times New Roman" panose="02020603050405020304" pitchFamily="18" charset="0"/>
              </a:rPr>
              <a:t>Mariazzi</a:t>
            </a:r>
            <a:r>
              <a:rPr lang="en-US" altLang="x-none" sz="1200" dirty="0">
                <a:ea typeface="Times New Roman" panose="02020603050405020304" pitchFamily="18" charset="0"/>
              </a:rPr>
              <a:t> </a:t>
            </a:r>
            <a:r>
              <a:rPr lang="en-US" altLang="x-none" sz="1200" dirty="0" smtClean="0">
                <a:ea typeface="Times New Roman" panose="02020603050405020304" pitchFamily="18" charset="0"/>
              </a:rPr>
              <a:t>S., </a:t>
            </a:r>
            <a:r>
              <a:rPr lang="en-US" altLang="x-none" sz="1200" dirty="0" err="1" smtClean="0">
                <a:ea typeface="Times New Roman" panose="02020603050405020304" pitchFamily="18" charset="0"/>
              </a:rPr>
              <a:t>Salemi</a:t>
            </a:r>
            <a:r>
              <a:rPr lang="en-US" altLang="x-none" sz="1200" dirty="0" smtClean="0">
                <a:ea typeface="Times New Roman" panose="02020603050405020304" pitchFamily="18" charset="0"/>
              </a:rPr>
              <a:t> A, </a:t>
            </a:r>
            <a:r>
              <a:rPr lang="en-US" altLang="it-IT" sz="1200" dirty="0" err="1" smtClean="0"/>
              <a:t>Brusa</a:t>
            </a:r>
            <a:r>
              <a:rPr lang="en-US" altLang="it-IT" sz="1200" dirty="0" smtClean="0"/>
              <a:t> </a:t>
            </a:r>
            <a:r>
              <a:rPr lang="en-US" altLang="it-IT" sz="1200" dirty="0"/>
              <a:t>R S</a:t>
            </a:r>
            <a:r>
              <a:rPr lang="en-US" altLang="x-none" sz="1200" dirty="0" smtClean="0">
                <a:ea typeface="Times New Roman" panose="02020603050405020304" pitchFamily="18" charset="0"/>
              </a:rPr>
              <a:t> </a:t>
            </a:r>
            <a:r>
              <a:rPr lang="en-US" altLang="x-none" sz="1200" i="1" dirty="0" smtClean="0">
                <a:ea typeface="Times New Roman" panose="02020603050405020304" pitchFamily="18" charset="0"/>
              </a:rPr>
              <a:t>Phys</a:t>
            </a:r>
            <a:r>
              <a:rPr lang="en-US" altLang="x-none" sz="1200" i="1" dirty="0">
                <a:ea typeface="Times New Roman" panose="02020603050405020304" pitchFamily="18" charset="0"/>
              </a:rPr>
              <a:t>. Rev. B</a:t>
            </a:r>
            <a:r>
              <a:rPr lang="en-US" altLang="x-none" sz="1200" dirty="0">
                <a:ea typeface="Times New Roman" panose="02020603050405020304" pitchFamily="18" charset="0"/>
              </a:rPr>
              <a:t> </a:t>
            </a:r>
            <a:r>
              <a:rPr lang="en-US" altLang="x-none" sz="1200" dirty="0" smtClean="0">
                <a:ea typeface="Times New Roman" panose="02020603050405020304" pitchFamily="18" charset="0"/>
              </a:rPr>
              <a:t>78, </a:t>
            </a:r>
            <a:r>
              <a:rPr lang="en-US" altLang="x-none" sz="1200" dirty="0">
                <a:ea typeface="Times New Roman" panose="02020603050405020304" pitchFamily="18" charset="0"/>
              </a:rPr>
              <a:t>085428</a:t>
            </a:r>
            <a:r>
              <a:rPr sz="1200" dirty="0">
                <a:ea typeface="Times New Roman" panose="02020603050405020304" pitchFamily="18" charset="0"/>
              </a:rPr>
              <a:t> </a:t>
            </a:r>
            <a:r>
              <a:rPr lang="it-IT" sz="1200" dirty="0" smtClean="0">
                <a:ea typeface="Times New Roman" panose="02020603050405020304" pitchFamily="18" charset="0"/>
              </a:rPr>
              <a:t>(</a:t>
            </a:r>
            <a:r>
              <a:rPr lang="en-US" altLang="x-none" sz="1200" dirty="0">
                <a:ea typeface="Times New Roman" panose="02020603050405020304" pitchFamily="18" charset="0"/>
              </a:rPr>
              <a:t>2008</a:t>
            </a:r>
            <a:r>
              <a:rPr lang="it-IT" sz="1200" dirty="0" smtClean="0">
                <a:ea typeface="Times New Roman" panose="02020603050405020304" pitchFamily="18" charset="0"/>
              </a:rPr>
              <a:t>)</a:t>
            </a:r>
            <a:endParaRPr sz="1200" dirty="0"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2442" y="6620687"/>
            <a:ext cx="4474495" cy="276999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lvl="0" algn="ctr" eaLnBrk="0" hangingPunct="0"/>
            <a:r>
              <a:rPr lang="en-US" altLang="x-none" sz="1200" dirty="0" err="1">
                <a:ea typeface="Times New Roman" panose="02020603050405020304" pitchFamily="18" charset="0"/>
              </a:rPr>
              <a:t>Mariazzi</a:t>
            </a:r>
            <a:r>
              <a:rPr lang="en-US" altLang="x-none" sz="1200" dirty="0">
                <a:ea typeface="Times New Roman" panose="02020603050405020304" pitchFamily="18" charset="0"/>
              </a:rPr>
              <a:t> </a:t>
            </a:r>
            <a:r>
              <a:rPr lang="en-US" altLang="x-none" sz="1200" dirty="0" smtClean="0">
                <a:ea typeface="Times New Roman" panose="02020603050405020304" pitchFamily="18" charset="0"/>
              </a:rPr>
              <a:t>S., </a:t>
            </a:r>
            <a:r>
              <a:rPr lang="en-US" altLang="x-none" sz="1200" dirty="0" err="1" smtClean="0">
                <a:ea typeface="Times New Roman" panose="02020603050405020304" pitchFamily="18" charset="0"/>
              </a:rPr>
              <a:t>Bettotti</a:t>
            </a:r>
            <a:r>
              <a:rPr lang="en-US" altLang="x-none" sz="1200" dirty="0" smtClean="0">
                <a:ea typeface="Times New Roman" panose="02020603050405020304" pitchFamily="18" charset="0"/>
              </a:rPr>
              <a:t> P., </a:t>
            </a:r>
            <a:r>
              <a:rPr lang="en-US" altLang="it-IT" sz="1200" dirty="0" err="1" smtClean="0"/>
              <a:t>Brusa</a:t>
            </a:r>
            <a:r>
              <a:rPr lang="en-US" altLang="it-IT" sz="1200" dirty="0" smtClean="0"/>
              <a:t> </a:t>
            </a:r>
            <a:r>
              <a:rPr lang="en-US" altLang="it-IT" sz="1200" dirty="0"/>
              <a:t>R </a:t>
            </a:r>
            <a:r>
              <a:rPr lang="en-US" altLang="it-IT" sz="1200" dirty="0" smtClean="0"/>
              <a:t>S</a:t>
            </a:r>
            <a:r>
              <a:rPr lang="en-US" altLang="x-none" sz="1200" i="1" dirty="0" smtClean="0">
                <a:ea typeface="Times New Roman" panose="02020603050405020304" pitchFamily="18" charset="0"/>
              </a:rPr>
              <a:t>, Phys</a:t>
            </a:r>
            <a:r>
              <a:rPr lang="en-US" altLang="x-none" sz="1200" i="1" dirty="0">
                <a:ea typeface="Times New Roman" panose="02020603050405020304" pitchFamily="18" charset="0"/>
              </a:rPr>
              <a:t>. Rev. Lett. </a:t>
            </a:r>
            <a:r>
              <a:rPr lang="en-US" altLang="x-none" sz="1200" dirty="0">
                <a:ea typeface="Times New Roman" panose="02020603050405020304" pitchFamily="18" charset="0"/>
              </a:rPr>
              <a:t>104, 243401 (2010)</a:t>
            </a:r>
            <a:r>
              <a:rPr sz="1200" dirty="0" smtClean="0">
                <a:ea typeface="Times New Roman" panose="02020603050405020304" pitchFamily="18" charset="0"/>
              </a:rPr>
              <a:t> </a:t>
            </a:r>
            <a:endParaRPr sz="1200" dirty="0">
              <a:ea typeface="Times New Roman" panose="02020603050405020304" pitchFamily="18" charset="0"/>
            </a:endParaRPr>
          </a:p>
        </p:txBody>
      </p:sp>
      <p:sp>
        <p:nvSpPr>
          <p:cNvPr id="5" name="Rectangle 316"/>
          <p:cNvSpPr>
            <a:spLocks noChangeArrowheads="1"/>
          </p:cNvSpPr>
          <p:nvPr/>
        </p:nvSpPr>
        <p:spPr bwMode="auto">
          <a:xfrm>
            <a:off x="5148064" y="8043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cxnSp>
        <p:nvCxnSpPr>
          <p:cNvPr id="13" name="Straight Arrow Connector 12"/>
          <p:cNvCxnSpPr>
            <a:stCxn id="3" idx="2"/>
          </p:cNvCxnSpPr>
          <p:nvPr/>
        </p:nvCxnSpPr>
        <p:spPr>
          <a:xfrm>
            <a:off x="6802205" y="3203440"/>
            <a:ext cx="0" cy="94564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73929" y="4265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it-IT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Production of Ps with </a:t>
            </a:r>
            <a:r>
              <a:rPr lang="en-US" altLang="it-IT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v=10</a:t>
            </a:r>
            <a:r>
              <a:rPr lang="en-US" altLang="it-IT" b="1" baseline="30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altLang="it-IT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m/s or lower</a:t>
            </a:r>
            <a:endParaRPr lang="it-IT" altLang="it-IT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558732" y="188640"/>
            <a:ext cx="80648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Overview:</a:t>
            </a:r>
            <a:endParaRPr lang="it-IT" sz="3200" dirty="0"/>
          </a:p>
        </p:txBody>
      </p:sp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1115616" y="1916832"/>
            <a:ext cx="6951128" cy="3539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1. Introduction: motivation of antimatter studies and </a:t>
            </a:r>
            <a:r>
              <a:rPr lang="en-GB" sz="2800" b="1" dirty="0" err="1">
                <a:solidFill>
                  <a:schemeClr val="bg1">
                    <a:lumMod val="65000"/>
                  </a:schemeClr>
                </a:solidFill>
              </a:rPr>
              <a:t>Positronium</a:t>
            </a:r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 (Ps)</a:t>
            </a:r>
          </a:p>
          <a:p>
            <a:pPr algn="ctr"/>
            <a:endParaRPr lang="en-GB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/>
              <a:t>2</a:t>
            </a:r>
            <a:r>
              <a:rPr lang="en-GB" sz="2800" b="1" dirty="0" smtClean="0"/>
              <a:t>. Ps for Antihydrogen production (</a:t>
            </a:r>
            <a:r>
              <a:rPr lang="en-GB" sz="2800" b="1" dirty="0" err="1" smtClean="0"/>
              <a:t>AEgIS</a:t>
            </a:r>
            <a:r>
              <a:rPr lang="en-GB" sz="2400" b="1" dirty="0" smtClean="0"/>
              <a:t>)</a:t>
            </a:r>
          </a:p>
          <a:p>
            <a:pPr algn="ctr"/>
            <a:endParaRPr lang="en-GB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3. Production of a metastable Ps beam</a:t>
            </a:r>
          </a:p>
          <a:p>
            <a:pPr algn="ctr"/>
            <a:endParaRPr lang="en-GB" sz="28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. Perspectives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53945"/>
            <a:ext cx="681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/>
              <a:t>Ps for Antihydrogen production (</a:t>
            </a:r>
            <a:r>
              <a:rPr lang="en-GB" sz="3200" b="1" dirty="0" err="1"/>
              <a:t>AEgIS</a:t>
            </a:r>
            <a:r>
              <a:rPr lang="en-GB" sz="3200" b="1" dirty="0"/>
              <a:t>)</a:t>
            </a:r>
          </a:p>
        </p:txBody>
      </p:sp>
      <p:sp>
        <p:nvSpPr>
          <p:cNvPr id="6" name="Rettangolo 2"/>
          <p:cNvSpPr/>
          <p:nvPr/>
        </p:nvSpPr>
        <p:spPr>
          <a:xfrm>
            <a:off x="-46188" y="4966411"/>
            <a:ext cx="9178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“cascai in opinione che </a:t>
            </a:r>
            <a:r>
              <a:rPr lang="it-IT" sz="1600" dirty="0"/>
              <a:t>se si </a:t>
            </a:r>
            <a:r>
              <a:rPr lang="it-IT" sz="1600" dirty="0" smtClean="0"/>
              <a:t>levasse totalmente </a:t>
            </a:r>
            <a:r>
              <a:rPr lang="it-IT" sz="1600" dirty="0"/>
              <a:t>la resistenza del mezzo</a:t>
            </a:r>
            <a:r>
              <a:rPr lang="it-IT" sz="1600" dirty="0" smtClean="0"/>
              <a:t>, </a:t>
            </a:r>
            <a:r>
              <a:rPr lang="it-IT" sz="1600" dirty="0"/>
              <a:t>tutte le materie discenderebbero </a:t>
            </a:r>
            <a:r>
              <a:rPr lang="it-IT" sz="1600" dirty="0" smtClean="0"/>
              <a:t>con </a:t>
            </a:r>
            <a:r>
              <a:rPr lang="it-IT" sz="1600" dirty="0"/>
              <a:t>eguali velocità</a:t>
            </a:r>
            <a:r>
              <a:rPr lang="it-IT" sz="1600" dirty="0" smtClean="0"/>
              <a:t>”.    </a:t>
            </a:r>
          </a:p>
          <a:p>
            <a:r>
              <a:rPr lang="it-IT" sz="1600" dirty="0" smtClean="0"/>
              <a:t>Galileo Galilei (1564-1642)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56337" y="1501402"/>
            <a:ext cx="9240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2000" b="1" dirty="0" smtClean="0"/>
              <a:t>Main scientific goal: test of weak equivalence principle with </a:t>
            </a:r>
            <a:r>
              <a:rPr lang="en-US" altLang="it-IT" sz="2000" b="1" dirty="0"/>
              <a:t>antihydrogen. </a:t>
            </a:r>
            <a:endParaRPr lang="it-IT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-46188" y="428199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“In vacuo corpora eiusdem materiae aequali velocitate moventur</a:t>
            </a:r>
            <a:r>
              <a:rPr lang="it-IT" sz="1600" dirty="0" smtClean="0"/>
              <a:t>”.</a:t>
            </a:r>
          </a:p>
          <a:p>
            <a:r>
              <a:rPr lang="it-IT" sz="1600" dirty="0"/>
              <a:t>Giovanni Battista Benedetti (1530-1590)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7364" y="3181522"/>
            <a:ext cx="9178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“ </a:t>
            </a:r>
            <a:r>
              <a:rPr lang="it-IT" sz="1600" dirty="0" smtClean="0"/>
              <a:t>...omnia </a:t>
            </a:r>
            <a:r>
              <a:rPr lang="it-IT" sz="1600" dirty="0"/>
              <a:t>quapropter debent per inane quietum aeque ponderibus non aequis concita </a:t>
            </a:r>
            <a:r>
              <a:rPr lang="it-IT" sz="1600" dirty="0" smtClean="0"/>
              <a:t>ferri”.</a:t>
            </a:r>
          </a:p>
          <a:p>
            <a:r>
              <a:rPr lang="it-IT" sz="1600" dirty="0" smtClean="0"/>
              <a:t>Lucretius Carus (90-55? a.C.)</a:t>
            </a:r>
            <a:endParaRPr lang="it-IT" sz="1600" dirty="0"/>
          </a:p>
        </p:txBody>
      </p:sp>
      <p:sp>
        <p:nvSpPr>
          <p:cNvPr id="14" name="Rectangle 13"/>
          <p:cNvSpPr/>
          <p:nvPr/>
        </p:nvSpPr>
        <p:spPr>
          <a:xfrm>
            <a:off x="-2286" y="2693564"/>
            <a:ext cx="247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/>
              <a:t>Hipparchus (200-120 a.C.) </a:t>
            </a:r>
            <a:r>
              <a:rPr lang="it-IT" sz="1600" dirty="0"/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837585"/>
            <a:ext cx="9178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Giovanni Filopono (490-570)</a:t>
            </a:r>
            <a:endParaRPr lang="it-IT" sz="1600" dirty="0"/>
          </a:p>
        </p:txBody>
      </p:sp>
      <p:sp>
        <p:nvSpPr>
          <p:cNvPr id="16" name="Rectangle 15"/>
          <p:cNvSpPr/>
          <p:nvPr/>
        </p:nvSpPr>
        <p:spPr>
          <a:xfrm>
            <a:off x="116863" y="2196052"/>
            <a:ext cx="9240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2000" b="1" dirty="0" smtClean="0"/>
              <a:t>WEP </a:t>
            </a:r>
            <a:r>
              <a:rPr lang="en-US" altLang="it-IT" sz="2000" b="1" dirty="0"/>
              <a:t>f</a:t>
            </a:r>
            <a:r>
              <a:rPr lang="en-US" altLang="it-IT" sz="2000" b="1" dirty="0" smtClean="0"/>
              <a:t>or matter:</a:t>
            </a:r>
            <a:endParaRPr lang="it-IT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43728" y="847935"/>
            <a:ext cx="9240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2000" b="1" dirty="0" err="1" smtClean="0"/>
              <a:t>AEgIS</a:t>
            </a:r>
            <a:r>
              <a:rPr lang="en-US" altLang="it-IT" sz="2000" b="1" dirty="0" smtClean="0"/>
              <a:t>: Antimatter Experiment: Gravity Interferometry Spectroscopy</a:t>
            </a:r>
            <a:endParaRPr lang="it-IT" sz="2000" b="1" dirty="0"/>
          </a:p>
        </p:txBody>
      </p:sp>
      <p:pic>
        <p:nvPicPr>
          <p:cNvPr id="111622" name="Picture 6" descr="Pubblico esercizio: Lucrez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02" y="3073476"/>
            <a:ext cx="1049120" cy="15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6" name="Picture 10" descr="1816, Affresco, Firenze, Palazzo Pitti, Quartiere Borbonico o Nuovo Palatino, sala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29" y="5329074"/>
            <a:ext cx="1864293" cy="15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17497</TotalTime>
  <Words>2125</Words>
  <Application>Microsoft Office PowerPoint</Application>
  <PresentationFormat>On-screen Show (4:3)</PresentationFormat>
  <Paragraphs>361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MS Gothic</vt:lpstr>
      <vt:lpstr>Arial</vt:lpstr>
      <vt:lpstr>Arial Unicode MS</vt:lpstr>
      <vt:lpstr>Calibri</vt:lpstr>
      <vt:lpstr>Cambria Math</vt:lpstr>
      <vt:lpstr>NimbusRomNo9L-Regu</vt:lpstr>
      <vt:lpstr>NimbusRomNo9L-ReguItal</vt:lpstr>
      <vt:lpstr>rtxr</vt:lpstr>
      <vt:lpstr>Tahoma</vt:lpstr>
      <vt:lpstr>Times New Roman</vt:lpstr>
      <vt:lpstr>Wingdings</vt:lpstr>
      <vt:lpstr>Tema di Office</vt:lpstr>
      <vt:lpstr>Equation</vt:lpstr>
      <vt:lpstr>Graph</vt:lpstr>
      <vt:lpstr>Origin Graph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Brusa</dc:creator>
  <cp:lastModifiedBy>Angela</cp:lastModifiedBy>
  <cp:revision>794</cp:revision>
  <dcterms:created xsi:type="dcterms:W3CDTF">2013-09-03T13:06:00Z</dcterms:created>
  <dcterms:modified xsi:type="dcterms:W3CDTF">2020-05-13T07:03:54Z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1033-10.2.0.5804</vt:lpwstr>
  </property>
</Properties>
</file>